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729" r:id="rId3"/>
  </p:sldMasterIdLst>
  <p:notesMasterIdLst>
    <p:notesMasterId r:id="rId21"/>
  </p:notesMasterIdLst>
  <p:handoutMasterIdLst>
    <p:handoutMasterId r:id="rId22"/>
  </p:handoutMasterIdLst>
  <p:sldIdLst>
    <p:sldId id="256" r:id="rId4"/>
    <p:sldId id="337" r:id="rId5"/>
    <p:sldId id="338" r:id="rId6"/>
    <p:sldId id="349" r:id="rId7"/>
    <p:sldId id="313" r:id="rId8"/>
    <p:sldId id="372" r:id="rId9"/>
    <p:sldId id="348" r:id="rId10"/>
    <p:sldId id="340" r:id="rId11"/>
    <p:sldId id="367" r:id="rId12"/>
    <p:sldId id="368" r:id="rId13"/>
    <p:sldId id="363" r:id="rId14"/>
    <p:sldId id="334" r:id="rId15"/>
    <p:sldId id="341" r:id="rId16"/>
    <p:sldId id="369" r:id="rId17"/>
    <p:sldId id="370" r:id="rId18"/>
    <p:sldId id="371" r:id="rId19"/>
    <p:sldId id="366" r:id="rId20"/>
  </p:sldIdLst>
  <p:sldSz cx="9145588" cy="5145088"/>
  <p:notesSz cx="6858000" cy="9144000"/>
  <p:custDataLst>
    <p:tags r:id="rId23"/>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1" userDrawn="1">
          <p15:clr>
            <a:srgbClr val="A4A3A4"/>
          </p15:clr>
        </p15:guide>
        <p15:guide id="4" pos="28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E15"/>
    <a:srgbClr val="92D050"/>
    <a:srgbClr val="F4F4F4"/>
    <a:srgbClr val="FFFFFF"/>
    <a:srgbClr val="0070C0"/>
    <a:srgbClr val="7030A0"/>
    <a:srgbClr val="CC00CC"/>
    <a:srgbClr val="FF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1" autoAdjust="0"/>
    <p:restoredTop sz="93826" autoAdjust="0"/>
  </p:normalViewPr>
  <p:slideViewPr>
    <p:cSldViewPr snapToGrid="0" showGuides="1">
      <p:cViewPr varScale="1">
        <p:scale>
          <a:sx n="89" d="100"/>
          <a:sy n="89" d="100"/>
        </p:scale>
        <p:origin x="416" y="52"/>
      </p:cViewPr>
      <p:guideLst>
        <p:guide orient="horz" pos="2160"/>
        <p:guide pos="3840"/>
        <p:guide orient="horz" pos="1621"/>
        <p:guide pos="2881"/>
      </p:guideLst>
    </p:cSldViewPr>
  </p:slideViewPr>
  <p:notesTextViewPr>
    <p:cViewPr>
      <p:scale>
        <a:sx n="1" d="1"/>
        <a:sy n="1" d="1"/>
      </p:scale>
      <p:origin x="0" y="0"/>
    </p:cViewPr>
  </p:notesTextViewPr>
  <p:sorterViewPr>
    <p:cViewPr>
      <p:scale>
        <a:sx n="100" d="100"/>
        <a:sy n="100" d="100"/>
      </p:scale>
      <p:origin x="0" y="36"/>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7.jpg"/></Relationships>
</file>

<file path=ppt/diagrams/_rels/data2.xml.rels><?xml version="1.0" encoding="UTF-8" standalone="yes"?>
<Relationships xmlns="http://schemas.openxmlformats.org/package/2006/relationships"><Relationship Id="rId1" Type="http://schemas.openxmlformats.org/officeDocument/2006/relationships/image" Target="../media/image28.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7.jpg"/></Relationships>
</file>

<file path=ppt/diagrams/_rels/drawing2.xml.rels><?xml version="1.0" encoding="UTF-8" standalone="yes"?>
<Relationships xmlns="http://schemas.openxmlformats.org/package/2006/relationships"><Relationship Id="rId1" Type="http://schemas.openxmlformats.org/officeDocument/2006/relationships/image" Target="../media/image2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dgm:t>
        <a:bodyPr/>
        <a:lstStyle/>
        <a:p>
          <a:endParaRPr lang="en-US">
            <a:sym typeface="+mn-lt"/>
          </a:endParaRPr>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LinFactNeighborX="-23863" custLinFactNeighborY="150"/>
      <dgm:spPr>
        <a:prstGeom prst="round2Diag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7AC81859-B11C-4EE9-8379-B9AF70890D88}" type="pres">
      <dgm:prSet presAssocID="{F4DCAFF9-3CD8-4192-92EC-2050EBC96D81}" presName="rect2" presStyleLbl="trBgShp" presStyleIdx="0" presStyleCnt="1" custLinFactNeighborX="32881" custLinFactNeighborY="15057">
        <dgm:presLayoutVars>
          <dgm:bulletEnabled val="1"/>
        </dgm:presLayoutVars>
      </dgm:prSet>
      <dgm:spPr/>
    </dgm:pt>
  </dgm:ptLst>
  <dgm:cxnLst>
    <dgm:cxn modelId="{124C6A67-F705-4E59-A192-40BA7C7030B1}"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FC0B4DD4-9A76-49E9-BBD6-4C6D8C729A81}" type="presOf" srcId="{B3E39A80-D6B7-4E26-B22E-327D37299CB1}" destId="{BDA71D6A-C3D1-411E-9EAC-6386FFEE52C2}" srcOrd="0" destOrd="0" presId="urn:microsoft.com/office/officeart/2008/layout/BendingPictureSemiTransparentText"/>
    <dgm:cxn modelId="{0209D6A3-A7C0-4757-BAB7-81CF9D3F6376}" type="presParOf" srcId="{BDA71D6A-C3D1-411E-9EAC-6386FFEE52C2}" destId="{0B2273E3-B9E3-4A02-93CF-275511BE0699}" srcOrd="0" destOrd="0" presId="urn:microsoft.com/office/officeart/2008/layout/BendingPictureSemiTransparentText"/>
    <dgm:cxn modelId="{DE72A6A7-DBB0-4BDA-9F52-051B1ED272E5}" type="presParOf" srcId="{0B2273E3-B9E3-4A02-93CF-275511BE0699}" destId="{367DAC4B-08E7-4BA7-A970-D0115453FB5A}" srcOrd="0" destOrd="0" presId="urn:microsoft.com/office/officeart/2008/layout/BendingPictureSemiTransparentText"/>
    <dgm:cxn modelId="{ADC49F50-61AA-48A6-B896-B69989D26B94}" type="presParOf" srcId="{0B2273E3-B9E3-4A02-93CF-275511BE0699}" destId="{7AC81859-B11C-4EE9-8379-B9AF70890D88}"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4" qsCatId="simple" csTypeId="urn:microsoft.com/office/officeart/2005/8/colors/accent1_2#4" csCatId="accent1" phldr="1"/>
      <dgm:spPr/>
      <dgm:t>
        <a:bodyPr/>
        <a:lstStyle/>
        <a:p>
          <a:endParaRPr lang="en-US"/>
        </a:p>
      </dgm:t>
    </dgm:pt>
    <dgm:pt modelId="{F4DCAFF9-3CD8-4192-92EC-2050EBC96D81}">
      <dgm:prSet phldrT="[Text]"/>
      <dgm:spPr>
        <a:noFill/>
      </dgm:spPr>
      <dgm:t>
        <a:bodyPr/>
        <a:lstStyle/>
        <a:p>
          <a:endParaRPr lang="en-US">
            <a:latin typeface="+mn-lt"/>
            <a:ea typeface="+mn-ea"/>
            <a:cs typeface="+mn-ea"/>
            <a:sym typeface="+mn-lt"/>
          </a:endParaRPr>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163731" custLinFactNeighborX="-19490" custLinFactNeighborY="-5108"/>
      <dgm:spPr>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2A678D74-5D28-4772-9694-380BDCB05326}" srcId="{B3E39A80-D6B7-4E26-B22E-327D37299CB1}" destId="{F4DCAFF9-3CD8-4192-92EC-2050EBC96D81}" srcOrd="0" destOrd="0" parTransId="{896C2910-71E4-4E18-81DA-428510306E45}" sibTransId="{5670A9B4-EF79-4194-B2F8-D0D0B5D9F166}"/>
    <dgm:cxn modelId="{CAB79ED3-67C3-4196-B7E0-4C69332A12FD}" type="presOf" srcId="{F4DCAFF9-3CD8-4192-92EC-2050EBC96D81}" destId="{7AC81859-B11C-4EE9-8379-B9AF70890D88}" srcOrd="0" destOrd="0" presId="urn:microsoft.com/office/officeart/2008/layout/BendingPictureSemiTransparentText"/>
    <dgm:cxn modelId="{FBE79BE4-6856-47D0-ABE7-446A9BA4E3D3}" type="presOf" srcId="{B3E39A80-D6B7-4E26-B22E-327D37299CB1}" destId="{BDA71D6A-C3D1-411E-9EAC-6386FFEE52C2}" srcOrd="0" destOrd="0" presId="urn:microsoft.com/office/officeart/2008/layout/BendingPictureSemiTransparentText"/>
    <dgm:cxn modelId="{767F326C-F5F4-4567-B777-73701A5EB325}" type="presParOf" srcId="{BDA71D6A-C3D1-411E-9EAC-6386FFEE52C2}" destId="{0B2273E3-B9E3-4A02-93CF-275511BE0699}" srcOrd="0" destOrd="0" presId="urn:microsoft.com/office/officeart/2008/layout/BendingPictureSemiTransparentText"/>
    <dgm:cxn modelId="{AD3F4188-4C22-4FD9-8111-4275FE9C0DFE}" type="presParOf" srcId="{0B2273E3-B9E3-4A02-93CF-275511BE0699}" destId="{367DAC4B-08E7-4BA7-A970-D0115453FB5A}" srcOrd="0" destOrd="0" presId="urn:microsoft.com/office/officeart/2008/layout/BendingPictureSemiTransparentText"/>
    <dgm:cxn modelId="{4F861503-0D37-4445-8D1D-47B4B8604419}"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320477" y="0"/>
          <a:ext cx="4010187" cy="3437205"/>
        </a:xfrm>
        <a:prstGeom prst="round2Diag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2554855" y="2530253"/>
          <a:ext cx="4010187" cy="82492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9220" tIns="109220" rIns="109220" bIns="109220" numCol="1" spcCol="1270" anchor="ctr" anchorCtr="0">
          <a:noAutofit/>
        </a:bodyPr>
        <a:lstStyle/>
        <a:p>
          <a:pPr marL="0" lvl="0" indent="0" algn="ctr" defTabSz="1911350">
            <a:lnSpc>
              <a:spcPct val="90000"/>
            </a:lnSpc>
            <a:spcBef>
              <a:spcPct val="0"/>
            </a:spcBef>
            <a:spcAft>
              <a:spcPct val="35000"/>
            </a:spcAft>
            <a:buNone/>
          </a:pPr>
          <a:endParaRPr lang="en-US" sz="4300" kern="1200">
            <a:sym typeface="+mn-lt"/>
          </a:endParaRPr>
        </a:p>
      </dsp:txBody>
      <dsp:txXfrm>
        <a:off x="2554855" y="2530253"/>
        <a:ext cx="4010187" cy="824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0"/>
          <a:ext cx="6559507" cy="343384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1279386" y="2405372"/>
          <a:ext cx="4006270" cy="824123"/>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09220" tIns="109220" rIns="109220" bIns="109220" numCol="1" spcCol="1270" anchor="ctr" anchorCtr="0">
          <a:noAutofit/>
        </a:bodyPr>
        <a:lstStyle/>
        <a:p>
          <a:pPr marL="0" lvl="0" indent="0" algn="ctr" defTabSz="1911350">
            <a:lnSpc>
              <a:spcPct val="90000"/>
            </a:lnSpc>
            <a:spcBef>
              <a:spcPct val="0"/>
            </a:spcBef>
            <a:spcAft>
              <a:spcPct val="35000"/>
            </a:spcAft>
            <a:buNone/>
          </a:pPr>
          <a:endParaRPr lang="en-US" sz="4300" kern="1200">
            <a:latin typeface="+mn-lt"/>
            <a:ea typeface="+mn-ea"/>
            <a:cs typeface="+mn-ea"/>
            <a:sym typeface="+mn-lt"/>
          </a:endParaRPr>
        </a:p>
      </dsp:txBody>
      <dsp:txXfrm>
        <a:off x="1279386" y="2405372"/>
        <a:ext cx="4006270" cy="82412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FE841E-6FA6-49F7-A395-BC1FD6B4EF35}" type="datetimeFigureOut">
              <a:rPr lang="en-US" smtClean="0"/>
              <a:t>3/9/2024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32A492-FC83-4E37-9600-AA040E422EE0}" type="slidenum">
              <a:rPr lang="en-US" smtClean="0"/>
              <a:t>‹#›</a:t>
            </a:fld>
            <a:endParaRPr lang="en-US"/>
          </a:p>
        </p:txBody>
      </p:sp>
    </p:spTree>
    <p:extLst>
      <p:ext uri="{BB962C8B-B14F-4D97-AF65-F5344CB8AC3E}">
        <p14:creationId xmlns:p14="http://schemas.microsoft.com/office/powerpoint/2010/main" val="4232917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E919B9-FCB4-4BF6-BF66-9BFB52FA27DE}" type="datetimeFigureOut">
              <a:rPr lang="zh-CN" altLang="en-US" smtClean="0"/>
              <a:t>2024/3/9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4949C9-BCC5-4E68-A275-21E7D2B8CDAE}" type="slidenum">
              <a:rPr lang="zh-CN" altLang="en-US" smtClean="0"/>
              <a:t>‹#›</a:t>
            </a:fld>
            <a:endParaRPr lang="zh-CN" altLang="en-US"/>
          </a:p>
        </p:txBody>
      </p:sp>
    </p:spTree>
    <p:extLst>
      <p:ext uri="{BB962C8B-B14F-4D97-AF65-F5344CB8AC3E}">
        <p14:creationId xmlns:p14="http://schemas.microsoft.com/office/powerpoint/2010/main" val="3332624885"/>
      </p:ext>
    </p:extLst>
  </p:cSld>
  <p:clrMap bg1="lt1" tx1="dk1" bg2="lt2" tx2="dk2" accent1="accent1" accent2="accent2" accent3="accent3" accent4="accent4" accent5="accent5" accent6="accent6" hlink="hlink" folHlink="folHlink"/>
  <p:hf sldNum="0"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935" algn="l" defTabSz="685800" rtl="0" eaLnBrk="1" latinLnBrk="0" hangingPunct="1">
      <a:defRPr sz="900" kern="1200">
        <a:solidFill>
          <a:schemeClr val="tx1"/>
        </a:solidFill>
        <a:latin typeface="+mn-lt"/>
        <a:ea typeface="+mn-ea"/>
        <a:cs typeface="+mn-cs"/>
      </a:defRPr>
    </a:lvl8pPr>
    <a:lvl9pPr marL="2743835"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4193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transition spd="slow" advTm="4000">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ARKETING">
    <p:spTree>
      <p:nvGrpSpPr>
        <p:cNvPr id="1" name=""/>
        <p:cNvGrpSpPr/>
        <p:nvPr/>
      </p:nvGrpSpPr>
      <p:grpSpPr>
        <a:xfrm>
          <a:off x="0" y="0"/>
          <a:ext cx="0" cy="0"/>
          <a:chOff x="0" y="0"/>
          <a:chExt cx="0" cy="0"/>
        </a:xfrm>
      </p:grpSpPr>
    </p:spTree>
  </p:cSld>
  <p:clrMapOvr>
    <a:masterClrMapping/>
  </p:clrMapOvr>
  <p:transition spd="slow" advTm="4000">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ALLERY SLIDER">
    <p:spTree>
      <p:nvGrpSpPr>
        <p:cNvPr id="1" name=""/>
        <p:cNvGrpSpPr/>
        <p:nvPr/>
      </p:nvGrpSpPr>
      <p:grpSpPr>
        <a:xfrm>
          <a:off x="0" y="0"/>
          <a:ext cx="0" cy="0"/>
          <a:chOff x="0" y="0"/>
          <a:chExt cx="0" cy="0"/>
        </a:xfrm>
      </p:grpSpPr>
    </p:spTree>
  </p:cSld>
  <p:clrMapOvr>
    <a:masterClrMapping/>
  </p:clrMapOvr>
  <p:transition spd="slow" advTm="4000">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ALLERY">
    <p:spTree>
      <p:nvGrpSpPr>
        <p:cNvPr id="1" name=""/>
        <p:cNvGrpSpPr/>
        <p:nvPr/>
      </p:nvGrpSpPr>
      <p:grpSpPr>
        <a:xfrm>
          <a:off x="0" y="0"/>
          <a:ext cx="0" cy="0"/>
          <a:chOff x="0" y="0"/>
          <a:chExt cx="0" cy="0"/>
        </a:xfrm>
      </p:grpSpPr>
    </p:spTree>
  </p:cSld>
  <p:clrMapOvr>
    <a:masterClrMapping/>
  </p:clrMapOvr>
  <p:transition spd="slow" advTm="4000">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ALLERY for VIDEO">
    <p:spTree>
      <p:nvGrpSpPr>
        <p:cNvPr id="1" name=""/>
        <p:cNvGrpSpPr/>
        <p:nvPr/>
      </p:nvGrpSpPr>
      <p:grpSpPr>
        <a:xfrm>
          <a:off x="0" y="0"/>
          <a:ext cx="0" cy="0"/>
          <a:chOff x="0" y="0"/>
          <a:chExt cx="0" cy="0"/>
        </a:xfrm>
      </p:grpSpPr>
    </p:spTree>
  </p:cSld>
  <p:clrMapOvr>
    <a:masterClrMapping/>
  </p:clrMapOvr>
  <p:transition spd="slow" advTm="4000">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SLIDER">
    <p:spTree>
      <p:nvGrpSpPr>
        <p:cNvPr id="1" name=""/>
        <p:cNvGrpSpPr/>
        <p:nvPr/>
      </p:nvGrpSpPr>
      <p:grpSpPr>
        <a:xfrm>
          <a:off x="0" y="0"/>
          <a:ext cx="0" cy="0"/>
          <a:chOff x="0" y="0"/>
          <a:chExt cx="0" cy="0"/>
        </a:xfrm>
      </p:grpSpPr>
    </p:spTree>
  </p:cSld>
  <p:clrMapOvr>
    <a:masterClrMapping/>
  </p:clrMapOvr>
  <p:transition spd="slow" advTm="4000">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Tree>
  </p:cSld>
  <p:clrMapOvr>
    <a:masterClrMapping/>
  </p:clrMapOvr>
  <p:transition spd="slow" advTm="4000">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759" y="273929"/>
            <a:ext cx="7888070" cy="994479"/>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759" y="1369642"/>
            <a:ext cx="7888070" cy="32645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759" y="4768735"/>
            <a:ext cx="2457877" cy="273928"/>
          </a:xfrm>
          <a:prstGeom prst="rect">
            <a:avLst/>
          </a:prstGeom>
        </p:spPr>
        <p:txBody>
          <a:bodyPr/>
          <a:lstStyle/>
          <a:p>
            <a:fld id="{FD15BE4B-21CE-433A-AE04-B4144043CF3C}" type="datetime1">
              <a:rPr lang="zh-CN" altLang="en-US" smtClean="0"/>
              <a:t>2024/3/9</a:t>
            </a:fld>
            <a:endParaRPr lang="en-US"/>
          </a:p>
        </p:txBody>
      </p:sp>
      <p:sp>
        <p:nvSpPr>
          <p:cNvPr id="5" name="Footer Placeholder 4"/>
          <p:cNvSpPr>
            <a:spLocks noGrp="1"/>
          </p:cNvSpPr>
          <p:nvPr>
            <p:ph type="ftr" sz="quarter" idx="11"/>
          </p:nvPr>
        </p:nvSpPr>
        <p:spPr>
          <a:xfrm>
            <a:off x="3486756" y="4768735"/>
            <a:ext cx="2172077" cy="273928"/>
          </a:xfrm>
          <a:prstGeom prst="rect">
            <a:avLst/>
          </a:prstGeom>
        </p:spPr>
        <p:txBody>
          <a:bodyPr/>
          <a:lstStyle/>
          <a:p>
            <a:r>
              <a:rPr lang="en-US"/>
              <a:t>Confucius Institue of Comenius University</a:t>
            </a:r>
          </a:p>
        </p:txBody>
      </p:sp>
      <p:sp>
        <p:nvSpPr>
          <p:cNvPr id="6" name="Slide Number Placeholder 5"/>
          <p:cNvSpPr>
            <a:spLocks noGrp="1"/>
          </p:cNvSpPr>
          <p:nvPr>
            <p:ph type="sldNum" sz="quarter" idx="12"/>
          </p:nvPr>
        </p:nvSpPr>
        <p:spPr>
          <a:xfrm>
            <a:off x="6058952" y="4768735"/>
            <a:ext cx="2457877" cy="273928"/>
          </a:xfrm>
          <a:prstGeom prst="rect">
            <a:avLst/>
          </a:prstGeom>
        </p:spPr>
        <p:txBody>
          <a:bodyPr/>
          <a:lstStyle/>
          <a:p>
            <a:fld id="{2A335206-2AB7-4D3B-85AC-F38F7AE21094}" type="slidenum">
              <a:rPr lang="en-US" smtClean="0"/>
              <a:t>‹#›</a:t>
            </a:fld>
            <a:endParaRPr lang="en-US"/>
          </a:p>
        </p:txBody>
      </p:sp>
    </p:spTree>
  </p:cSld>
  <p:clrMapOvr>
    <a:masterClrMapping/>
  </p:clrMapOvr>
  <p:transition spd="slow" advTm="4000">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Tree>
  </p:cSld>
  <p:clrMapOvr>
    <a:masterClrMapping/>
  </p:clrMapOvr>
  <p:transition spd="slow" advTm="4000">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3988" cy="1103312"/>
          </a:xfrm>
        </p:spPr>
        <p:txBody>
          <a:bodyPr/>
          <a:lstStyle/>
          <a:p>
            <a:r>
              <a:rPr lang="zh-CN" altLang="en-US"/>
              <a:t>单击此处编辑母版标题样式</a:t>
            </a:r>
          </a:p>
        </p:txBody>
      </p:sp>
      <p:sp>
        <p:nvSpPr>
          <p:cNvPr id="3" name="副标题 2"/>
          <p:cNvSpPr>
            <a:spLocks noGrp="1"/>
          </p:cNvSpPr>
          <p:nvPr>
            <p:ph type="subTitle" idx="1"/>
          </p:nvPr>
        </p:nvSpPr>
        <p:spPr>
          <a:xfrm>
            <a:off x="1371600" y="2916238"/>
            <a:ext cx="6402388"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E41C4D-DDBE-4637-8278-7A762A54265E}" type="datetime1">
              <a:rPr lang="zh-CN" altLang="en-US" smtClean="0"/>
              <a:t>2024/3/9</a:t>
            </a:fld>
            <a:endParaRPr lang="zh-CN" altLang="en-US"/>
          </a:p>
        </p:txBody>
      </p:sp>
      <p:sp>
        <p:nvSpPr>
          <p:cNvPr id="5" name="页脚占位符 4"/>
          <p:cNvSpPr>
            <a:spLocks noGrp="1"/>
          </p:cNvSpPr>
          <p:nvPr>
            <p:ph type="ftr" sz="quarter" idx="11"/>
          </p:nvPr>
        </p:nvSpPr>
        <p:spPr/>
        <p:txBody>
          <a:bodyPr/>
          <a:lstStyle/>
          <a:p>
            <a:r>
              <a:rPr lang="en-US" altLang="zh-CN"/>
              <a:t>Confucius Institue of Comenius University</a:t>
            </a:r>
            <a:endParaRPr lang="zh-CN" altLang="en-US"/>
          </a:p>
        </p:txBody>
      </p:sp>
      <p:sp>
        <p:nvSpPr>
          <p:cNvPr id="6" name="灯片编号占位符 5"/>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472A822-5271-4C58-B0B0-9FBFED94A37C}" type="datetime1">
              <a:rPr lang="zh-CN" altLang="en-US" smtClean="0"/>
              <a:t>2024/3/9</a:t>
            </a:fld>
            <a:endParaRPr lang="zh-CN" altLang="en-US"/>
          </a:p>
        </p:txBody>
      </p:sp>
      <p:sp>
        <p:nvSpPr>
          <p:cNvPr id="5" name="页脚占位符 4"/>
          <p:cNvSpPr>
            <a:spLocks noGrp="1"/>
          </p:cNvSpPr>
          <p:nvPr>
            <p:ph type="ftr" sz="quarter" idx="11"/>
          </p:nvPr>
        </p:nvSpPr>
        <p:spPr/>
        <p:txBody>
          <a:bodyPr/>
          <a:lstStyle/>
          <a:p>
            <a:r>
              <a:rPr lang="en-US" altLang="zh-CN"/>
              <a:t>Confucius Institue of Comenius University</a:t>
            </a:r>
            <a:endParaRPr lang="zh-CN" altLang="en-US"/>
          </a:p>
        </p:txBody>
      </p:sp>
      <p:sp>
        <p:nvSpPr>
          <p:cNvPr id="6" name="灯片编号占位符 5"/>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BOUT SLIDER">
    <p:spTree>
      <p:nvGrpSpPr>
        <p:cNvPr id="1" name=""/>
        <p:cNvGrpSpPr/>
        <p:nvPr/>
      </p:nvGrpSpPr>
      <p:grpSpPr>
        <a:xfrm>
          <a:off x="0" y="0"/>
          <a:ext cx="0" cy="0"/>
          <a:chOff x="0" y="0"/>
          <a:chExt cx="0" cy="0"/>
        </a:xfrm>
      </p:grpSpPr>
    </p:spTree>
  </p:cSld>
  <p:clrMapOvr>
    <a:masterClrMapping/>
  </p:clrMapOvr>
  <p:transition spd="slow" advTm="4000">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763"/>
            <a:ext cx="7773987" cy="102076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1225"/>
            <a:ext cx="7773987" cy="1125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7B2AC33-BBEA-469C-8A3B-0C5781B0F077}" type="datetime1">
              <a:rPr lang="zh-CN" altLang="en-US" smtClean="0"/>
              <a:t>2024/3/9</a:t>
            </a:fld>
            <a:endParaRPr lang="zh-CN" altLang="en-US"/>
          </a:p>
        </p:txBody>
      </p:sp>
      <p:sp>
        <p:nvSpPr>
          <p:cNvPr id="5" name="页脚占位符 4"/>
          <p:cNvSpPr>
            <a:spLocks noGrp="1"/>
          </p:cNvSpPr>
          <p:nvPr>
            <p:ph type="ftr" sz="quarter" idx="11"/>
          </p:nvPr>
        </p:nvSpPr>
        <p:spPr/>
        <p:txBody>
          <a:bodyPr/>
          <a:lstStyle/>
          <a:p>
            <a:r>
              <a:rPr lang="en-US" altLang="zh-CN"/>
              <a:t>Confucius Institue of Comenius University</a:t>
            </a:r>
            <a:endParaRPr lang="zh-CN" altLang="en-US"/>
          </a:p>
        </p:txBody>
      </p:sp>
      <p:sp>
        <p:nvSpPr>
          <p:cNvPr id="6" name="灯片编号占位符 5"/>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40188" cy="339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C78612F-67DB-4536-ABD1-34157762DFD2}" type="datetime1">
              <a:rPr lang="zh-CN" altLang="en-US" smtClean="0"/>
              <a:t>2024/3/9</a:t>
            </a:fld>
            <a:endParaRPr lang="zh-CN" altLang="en-US"/>
          </a:p>
        </p:txBody>
      </p:sp>
      <p:sp>
        <p:nvSpPr>
          <p:cNvPr id="6" name="页脚占位符 5"/>
          <p:cNvSpPr>
            <a:spLocks noGrp="1"/>
          </p:cNvSpPr>
          <p:nvPr>
            <p:ph type="ftr" sz="quarter" idx="11"/>
          </p:nvPr>
        </p:nvSpPr>
        <p:spPr/>
        <p:txBody>
          <a:bodyPr/>
          <a:lstStyle/>
          <a:p>
            <a:r>
              <a:rPr lang="en-US" altLang="zh-CN"/>
              <a:t>Confucius Institue of Comenius University</a:t>
            </a:r>
            <a:endParaRPr lang="zh-CN" altLang="en-US"/>
          </a:p>
        </p:txBody>
      </p:sp>
      <p:sp>
        <p:nvSpPr>
          <p:cNvPr id="7" name="灯片编号占位符 6"/>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734E9AF-D249-4C3A-B765-0FD4795D408C}"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E1BF28C-514B-470E-A993-EDDF23C6A2EF}"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576743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2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FC7BBF-C649-4313-928C-6F4CEF57A059}"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3958136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3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2E91ECC-C6AF-44E9-BEE8-A550D515C33A}"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1551412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4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5444A5-98C5-4B8B-81A1-E771547D9A43}"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54200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5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EB56BEC-D2E7-4434-8D24-478E125F9424}"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3095115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6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2EDEF74-33CC-4B03-A55D-6E2A7D7B350D}"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1805926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7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405FA5D-C711-4B81-BEEA-0E4402510AF4}"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1423863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OUT">
    <p:spTree>
      <p:nvGrpSpPr>
        <p:cNvPr id="1" name=""/>
        <p:cNvGrpSpPr/>
        <p:nvPr/>
      </p:nvGrpSpPr>
      <p:grpSpPr>
        <a:xfrm>
          <a:off x="0" y="0"/>
          <a:ext cx="0" cy="0"/>
          <a:chOff x="0" y="0"/>
          <a:chExt cx="0" cy="0"/>
        </a:xfrm>
      </p:grpSpPr>
    </p:spTree>
  </p:cSld>
  <p:clrMapOvr>
    <a:masterClrMapping/>
  </p:clrMapOvr>
  <p:transition spd="slow" advTm="4000">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8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BCA494D-AB89-4C76-9351-66F920EB243B}"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1169133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9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B507071-2760-4E56-9063-EC9562417F48}"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2012885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10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7E6220-B306-49F9-93AD-DFF42499C593}"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810834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1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F8FD647-6150-4C70-94BB-E593402892B1}"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4038055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12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3684EE0-64AE-48C8-A27A-28757CDDDF13}"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4285268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13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9329DD2-EBE2-41C7-9238-15983B0370CB}"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1038726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14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030CC6F-1F81-4ABC-B29A-567619A5B06F}"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38246097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15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E499607-2821-463C-A880-2F5A5A09DA2A}"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303198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16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E52B03A-1780-4576-8FEB-F7B168FEACE0}"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2899796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17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5B80A16-0F41-4DEE-92A4-58D6F8C0E011}"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161315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BOUT YEAR FOUNDED">
    <p:spTree>
      <p:nvGrpSpPr>
        <p:cNvPr id="1" name=""/>
        <p:cNvGrpSpPr/>
        <p:nvPr/>
      </p:nvGrpSpPr>
      <p:grpSpPr>
        <a:xfrm>
          <a:off x="0" y="0"/>
          <a:ext cx="0" cy="0"/>
          <a:chOff x="0" y="0"/>
          <a:chExt cx="0" cy="0"/>
        </a:xfrm>
      </p:grpSpPr>
    </p:spTree>
  </p:cSld>
  <p:clrMapOvr>
    <a:masterClrMapping/>
  </p:clrMapOvr>
  <p:transition spd="slow" advTm="4000">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18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79A38CD-74CD-4B97-B2A7-E53CD756F1D8}"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13819692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19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8C514C2-16C1-4EC7-AAB1-61A3EE3CFF8A}"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28799315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20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CAFF060-047E-49DD-8D0A-48270EEB2B18}"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3210857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2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5219949-2E34-4759-815C-A6C4BF3612B7}"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39257482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TxTwoObj" preserve="1">
  <p:cSld name="22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43FB2CB-826F-4686-829F-19A1B7008E45}"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35815963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23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FDF8ED5-B908-4981-B6B1-D37A63969BF5}"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16062217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TxTwoObj" preserve="1">
  <p:cSld name="24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9816E96-606B-4BE9-81F7-8DD3D8AB2A00}"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25685785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25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6C2DE12-B850-43C8-AB31-7055BEB76B87}"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28513840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TxTwoObj" preserve="1">
  <p:cSld name="26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041AE9-5700-48A7-9E19-6897F5ACE6BF}"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38775774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27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6651422-1F77-4D92-BF26-C227C918D719}"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1324978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KILLS SLIDER">
    <p:spTree>
      <p:nvGrpSpPr>
        <p:cNvPr id="1" name=""/>
        <p:cNvGrpSpPr/>
        <p:nvPr/>
      </p:nvGrpSpPr>
      <p:grpSpPr>
        <a:xfrm>
          <a:off x="0" y="0"/>
          <a:ext cx="0" cy="0"/>
          <a:chOff x="0" y="0"/>
          <a:chExt cx="0" cy="0"/>
        </a:xfrm>
      </p:grpSpPr>
    </p:spTree>
  </p:cSld>
  <p:clrMapOvr>
    <a:masterClrMapping/>
  </p:clrMapOvr>
  <p:transition spd="slow" advTm="4000">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28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5A28E2B-56C0-40EC-BFFB-B5F5500AA28F}"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28837576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29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165B811-B8C9-4E36-BCF4-72E9397B5260}"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11277174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30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BC01BA7-65AC-441F-901F-47957C9734F2}"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29065873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3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45F4604-6F2D-4022-8131-12F5AC1E57C3}"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11483920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TxTwoObj" preserve="1">
  <p:cSld name="32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679C0F-4C7E-4B03-A015-876EE3E6902B}"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40850923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33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64D9682-5A85-441A-A06F-0F5B0E647740}"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11167538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34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900AFD7-E827-4415-AB72-41D4D3ED2C94}"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508650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35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0B4386C-9352-4C62-8D11-5ABA6C4CA025}"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9268020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TxTwoObj" preserve="1">
  <p:cSld name="36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CA872F-C8E1-45BF-B2EA-E1A89CFCFCBE}"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10039104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TxTwoObj" preserve="1">
  <p:cSld name="37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C1329C2-7AD4-444E-9155-60AF8AA7BDF7}"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250047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S">
    <p:spTree>
      <p:nvGrpSpPr>
        <p:cNvPr id="1" name=""/>
        <p:cNvGrpSpPr/>
        <p:nvPr/>
      </p:nvGrpSpPr>
      <p:grpSpPr>
        <a:xfrm>
          <a:off x="0" y="0"/>
          <a:ext cx="0" cy="0"/>
          <a:chOff x="0" y="0"/>
          <a:chExt cx="0" cy="0"/>
        </a:xfrm>
      </p:grpSpPr>
    </p:spTree>
  </p:cSld>
  <p:clrMapOvr>
    <a:masterClrMapping/>
  </p:clrMapOvr>
  <p:transition spd="slow" advTm="4000">
    <p:push/>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38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E980F2A-A7D1-4591-8696-193AC97CF10E}"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10198883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39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FFEC9CA-9BC7-4A38-B855-0AC3F417A784}"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8206812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40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745884-C7CC-4630-A02E-0A0B62D040BC}"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7023321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4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1D9745A-7072-4465-94B3-1D3B57EE1BDA}"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16755534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TxTwoObj" preserve="1">
  <p:cSld name="42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E6DCE37-84C9-4F09-A30C-23C3963E7CB9}"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2578130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TxTwoObj" preserve="1">
  <p:cSld name="43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2A6C454-9666-4C04-9565-1B02C37487B4}"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17673599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TxTwoObj" preserve="1">
  <p:cSld name="44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4C25C70-A5C6-4A56-9EA7-1667B164F2D9}"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11750524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TxTwoObj" preserve="1">
  <p:cSld name="45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2177596-8E3B-46F5-A578-425DFA54C64D}"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40061583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TxTwoObj" preserve="1">
  <p:cSld name="46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C73875-E216-4B1A-9C4D-8D58B2EEA48E}"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30511331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TxTwoObj" preserve="1">
  <p:cSld name="47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F040F01-7F09-4571-B41C-D565A187A271}"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3101786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AM SLIDER">
    <p:spTree>
      <p:nvGrpSpPr>
        <p:cNvPr id="1" name=""/>
        <p:cNvGrpSpPr/>
        <p:nvPr/>
      </p:nvGrpSpPr>
      <p:grpSpPr>
        <a:xfrm>
          <a:off x="0" y="0"/>
          <a:ext cx="0" cy="0"/>
          <a:chOff x="0" y="0"/>
          <a:chExt cx="0" cy="0"/>
        </a:xfrm>
      </p:grpSpPr>
    </p:spTree>
  </p:cSld>
  <p:clrMapOvr>
    <a:masterClrMapping/>
  </p:clrMapOvr>
  <p:transition spd="slow" advTm="4000">
    <p:push/>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TxTwoObj" preserve="1">
  <p:cSld name="48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A40F47F-A281-4A9C-BB5F-CF6E481C9041}"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42460712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49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188CE6F-9AD2-4718-BE24-5E1C743B3A31}"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3509837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50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C41090E-6412-45B9-8DE1-B780F822AD2B}"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24588169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TxTwoObj" preserve="1">
  <p:cSld name="5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1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13" y="1631950"/>
            <a:ext cx="4041775" cy="2963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91E07EB-0326-438C-BA2F-6F739D804B25}" type="datetime1">
              <a:rPr lang="zh-CN" altLang="en-US" smtClean="0"/>
              <a:t>2024/3/9</a:t>
            </a:fld>
            <a:endParaRPr lang="zh-CN" altLang="en-US"/>
          </a:p>
        </p:txBody>
      </p:sp>
      <p:sp>
        <p:nvSpPr>
          <p:cNvPr id="8" name="页脚占位符 7"/>
          <p:cNvSpPr>
            <a:spLocks noGrp="1"/>
          </p:cNvSpPr>
          <p:nvPr>
            <p:ph type="ftr" sz="quarter" idx="11"/>
          </p:nvPr>
        </p:nvSpPr>
        <p:spPr/>
        <p:txBody>
          <a:bodyPr/>
          <a:lstStyle/>
          <a:p>
            <a:r>
              <a:rPr lang="en-US" altLang="zh-CN"/>
              <a:t>Confucius Institue of Comenius University</a:t>
            </a:r>
            <a:endParaRPr lang="zh-CN" altLang="en-US"/>
          </a:p>
        </p:txBody>
      </p:sp>
      <p:sp>
        <p:nvSpPr>
          <p:cNvPr id="9" name="灯片编号占位符 8"/>
          <p:cNvSpPr>
            <a:spLocks noGrp="1"/>
          </p:cNvSpPr>
          <p:nvPr>
            <p:ph type="sldNum" sz="quarter" idx="12"/>
          </p:nvPr>
        </p:nvSpPr>
        <p:spPr/>
        <p:txBody>
          <a:bodyPr/>
          <a:lstStyle/>
          <a:p>
            <a:fld id="{7D1B6D85-CDF4-4CCB-A898-6FE8C913D26C}" type="slidenum">
              <a:rPr lang="zh-CN" altLang="en-US" smtClean="0"/>
              <a:t>‹#›</a:t>
            </a:fld>
            <a:endParaRPr lang="zh-CN" altLang="en-US"/>
          </a:p>
        </p:txBody>
      </p:sp>
    </p:spTree>
    <p:extLst>
      <p:ext uri="{BB962C8B-B14F-4D97-AF65-F5344CB8AC3E}">
        <p14:creationId xmlns:p14="http://schemas.microsoft.com/office/powerpoint/2010/main" val="4595242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3DFAB8B-2B0F-4F9A-A06A-2BC22658E2C0}" type="datetime1">
              <a:rPr lang="zh-CN" altLang="en-US" smtClean="0"/>
              <a:t>2024/3/9</a:t>
            </a:fld>
            <a:endParaRPr lang="zh-CN" altLang="en-US"/>
          </a:p>
        </p:txBody>
      </p:sp>
      <p:sp>
        <p:nvSpPr>
          <p:cNvPr id="4" name="页脚占位符 3"/>
          <p:cNvSpPr>
            <a:spLocks noGrp="1"/>
          </p:cNvSpPr>
          <p:nvPr>
            <p:ph type="ftr" sz="quarter" idx="11"/>
          </p:nvPr>
        </p:nvSpPr>
        <p:spPr/>
        <p:txBody>
          <a:bodyPr/>
          <a:lstStyle/>
          <a:p>
            <a:r>
              <a:rPr lang="en-US" altLang="zh-CN"/>
              <a:t>Confucius Institue of Comenius University</a:t>
            </a:r>
            <a:endParaRPr lang="zh-CN" altLang="en-US"/>
          </a:p>
        </p:txBody>
      </p:sp>
      <p:sp>
        <p:nvSpPr>
          <p:cNvPr id="5" name="灯片编号占位符 4"/>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65351B-88E7-43B6-B3D6-C1AA472A5A09}" type="datetime1">
              <a:rPr lang="zh-CN" altLang="en-US" smtClean="0"/>
              <a:t>2024/3/9</a:t>
            </a:fld>
            <a:endParaRPr lang="zh-CN" altLang="en-US"/>
          </a:p>
        </p:txBody>
      </p:sp>
      <p:sp>
        <p:nvSpPr>
          <p:cNvPr id="3" name="页脚占位符 2"/>
          <p:cNvSpPr>
            <a:spLocks noGrp="1"/>
          </p:cNvSpPr>
          <p:nvPr>
            <p:ph type="ftr" sz="quarter" idx="11"/>
          </p:nvPr>
        </p:nvSpPr>
        <p:spPr/>
        <p:txBody>
          <a:bodyPr/>
          <a:lstStyle/>
          <a:p>
            <a:r>
              <a:rPr lang="en-US" altLang="zh-CN"/>
              <a:t>Confucius Institue of Comenius University</a:t>
            </a:r>
            <a:endParaRPr lang="zh-CN" altLang="en-US"/>
          </a:p>
        </p:txBody>
      </p:sp>
      <p:sp>
        <p:nvSpPr>
          <p:cNvPr id="4" name="灯片编号占位符 3"/>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3338" cy="439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9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2E72013-7127-40BC-B89B-5B3B75A0B106}" type="datetime1">
              <a:rPr lang="zh-CN" altLang="en-US" smtClean="0"/>
              <a:t>2024/3/9</a:t>
            </a:fld>
            <a:endParaRPr lang="zh-CN" altLang="en-US"/>
          </a:p>
        </p:txBody>
      </p:sp>
      <p:sp>
        <p:nvSpPr>
          <p:cNvPr id="6" name="页脚占位符 5"/>
          <p:cNvSpPr>
            <a:spLocks noGrp="1"/>
          </p:cNvSpPr>
          <p:nvPr>
            <p:ph type="ftr" sz="quarter" idx="11"/>
          </p:nvPr>
        </p:nvSpPr>
        <p:spPr/>
        <p:txBody>
          <a:bodyPr/>
          <a:lstStyle/>
          <a:p>
            <a:r>
              <a:rPr lang="en-US" altLang="zh-CN"/>
              <a:t>Confucius Institue of Comenius University</a:t>
            </a:r>
            <a:endParaRPr lang="zh-CN" altLang="en-US"/>
          </a:p>
        </p:txBody>
      </p:sp>
      <p:sp>
        <p:nvSpPr>
          <p:cNvPr id="7" name="灯片编号占位符 6"/>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2038"/>
            <a:ext cx="5487987"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7987"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7987"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78A8B51-F916-4CD8-9264-3377D8773393}" type="datetime1">
              <a:rPr lang="zh-CN" altLang="en-US" smtClean="0"/>
              <a:t>2024/3/9</a:t>
            </a:fld>
            <a:endParaRPr lang="zh-CN" altLang="en-US"/>
          </a:p>
        </p:txBody>
      </p:sp>
      <p:sp>
        <p:nvSpPr>
          <p:cNvPr id="6" name="页脚占位符 5"/>
          <p:cNvSpPr>
            <a:spLocks noGrp="1"/>
          </p:cNvSpPr>
          <p:nvPr>
            <p:ph type="ftr" sz="quarter" idx="11"/>
          </p:nvPr>
        </p:nvSpPr>
        <p:spPr/>
        <p:txBody>
          <a:bodyPr/>
          <a:lstStyle/>
          <a:p>
            <a:r>
              <a:rPr lang="en-US" altLang="zh-CN"/>
              <a:t>Confucius Institue of Comenius University</a:t>
            </a:r>
            <a:endParaRPr lang="zh-CN" altLang="en-US"/>
          </a:p>
        </p:txBody>
      </p:sp>
      <p:sp>
        <p:nvSpPr>
          <p:cNvPr id="7" name="灯片编号占位符 6"/>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7429D3-8A73-4685-A912-170F7512BBEE}" type="datetime1">
              <a:rPr lang="zh-CN" altLang="en-US" smtClean="0"/>
              <a:t>2024/3/9</a:t>
            </a:fld>
            <a:endParaRPr lang="zh-CN" altLang="en-US"/>
          </a:p>
        </p:txBody>
      </p:sp>
      <p:sp>
        <p:nvSpPr>
          <p:cNvPr id="5" name="页脚占位符 4"/>
          <p:cNvSpPr>
            <a:spLocks noGrp="1"/>
          </p:cNvSpPr>
          <p:nvPr>
            <p:ph type="ftr" sz="quarter" idx="11"/>
          </p:nvPr>
        </p:nvSpPr>
        <p:spPr/>
        <p:txBody>
          <a:bodyPr/>
          <a:lstStyle/>
          <a:p>
            <a:r>
              <a:rPr lang="en-US" altLang="zh-CN"/>
              <a:t>Confucius Institue of Comenius University</a:t>
            </a:r>
            <a:endParaRPr lang="zh-CN" altLang="en-US"/>
          </a:p>
        </p:txBody>
      </p:sp>
      <p:sp>
        <p:nvSpPr>
          <p:cNvPr id="6" name="灯片编号占位符 5"/>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988" y="206375"/>
            <a:ext cx="2057400" cy="43894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21388" cy="43894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E98DF5B-F271-4684-898E-F049E7B35E66}" type="datetime1">
              <a:rPr lang="zh-CN" altLang="en-US" smtClean="0"/>
              <a:t>2024/3/9</a:t>
            </a:fld>
            <a:endParaRPr lang="zh-CN" altLang="en-US"/>
          </a:p>
        </p:txBody>
      </p:sp>
      <p:sp>
        <p:nvSpPr>
          <p:cNvPr id="5" name="页脚占位符 4"/>
          <p:cNvSpPr>
            <a:spLocks noGrp="1"/>
          </p:cNvSpPr>
          <p:nvPr>
            <p:ph type="ftr" sz="quarter" idx="11"/>
          </p:nvPr>
        </p:nvSpPr>
        <p:spPr/>
        <p:txBody>
          <a:bodyPr/>
          <a:lstStyle/>
          <a:p>
            <a:r>
              <a:rPr lang="en-US" altLang="zh-CN"/>
              <a:t>Confucius Institue of Comenius University</a:t>
            </a:r>
            <a:endParaRPr lang="zh-CN" altLang="en-US"/>
          </a:p>
        </p:txBody>
      </p:sp>
      <p:sp>
        <p:nvSpPr>
          <p:cNvPr id="6" name="灯片编号占位符 5"/>
          <p:cNvSpPr>
            <a:spLocks noGrp="1"/>
          </p:cNvSpPr>
          <p:nvPr>
            <p:ph type="sldNum" sz="quarter" idx="12"/>
          </p:nvPr>
        </p:nvSpPr>
        <p:spPr/>
        <p:txBody>
          <a:bodyPr/>
          <a:lstStyle/>
          <a:p>
            <a:fld id="{7D1B6D85-CDF4-4CCB-A898-6FE8C913D26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Tree>
  </p:cSld>
  <p:clrMapOvr>
    <a:masterClrMapping/>
  </p:clrMapOvr>
  <p:transition spd="slow" advTm="4000">
    <p:push/>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80" y="206042"/>
            <a:ext cx="8231029"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80" y="1200521"/>
            <a:ext cx="8231029" cy="339552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79" y="4768735"/>
            <a:ext cx="2133971" cy="273928"/>
          </a:xfrm>
          <a:prstGeom prst="rect">
            <a:avLst/>
          </a:prstGeom>
        </p:spPr>
        <p:txBody>
          <a:bodyPr/>
          <a:lstStyle/>
          <a:p>
            <a:pPr defTabSz="914400"/>
            <a:fld id="{EF319D58-5802-4E05-82A7-4A9260741722}" type="datetime1">
              <a:rPr lang="zh-CN" altLang="en-US" sz="1800" smtClean="0">
                <a:solidFill>
                  <a:prstClr val="black"/>
                </a:solidFill>
              </a:rPr>
              <a:t>2024/3/9</a:t>
            </a:fld>
            <a:endParaRPr lang="zh-CN" altLang="en-US" sz="1800">
              <a:solidFill>
                <a:prstClr val="black"/>
              </a:solidFill>
            </a:endParaRPr>
          </a:p>
        </p:txBody>
      </p:sp>
      <p:sp>
        <p:nvSpPr>
          <p:cNvPr id="5" name="页脚占位符 4"/>
          <p:cNvSpPr>
            <a:spLocks noGrp="1"/>
          </p:cNvSpPr>
          <p:nvPr>
            <p:ph type="ftr" sz="quarter" idx="11"/>
          </p:nvPr>
        </p:nvSpPr>
        <p:spPr>
          <a:xfrm>
            <a:off x="3124743" y="4768735"/>
            <a:ext cx="2896103" cy="273928"/>
          </a:xfrm>
          <a:prstGeom prst="rect">
            <a:avLst/>
          </a:prstGeom>
        </p:spPr>
        <p:txBody>
          <a:bodyPr/>
          <a:lstStyle/>
          <a:p>
            <a:pPr defTabSz="914400"/>
            <a:r>
              <a:rPr lang="en-US" altLang="zh-CN" sz="1800">
                <a:solidFill>
                  <a:prstClr val="black"/>
                </a:solidFill>
              </a:rPr>
              <a:t>Confucius Institue of Comenius University</a:t>
            </a:r>
            <a:endParaRPr lang="zh-CN" altLang="en-US" sz="1800">
              <a:solidFill>
                <a:prstClr val="black"/>
              </a:solidFill>
            </a:endParaRPr>
          </a:p>
        </p:txBody>
      </p:sp>
      <p:sp>
        <p:nvSpPr>
          <p:cNvPr id="6" name="灯片编号占位符 5"/>
          <p:cNvSpPr>
            <a:spLocks noGrp="1"/>
          </p:cNvSpPr>
          <p:nvPr>
            <p:ph type="sldNum" sz="quarter" idx="12"/>
          </p:nvPr>
        </p:nvSpPr>
        <p:spPr>
          <a:xfrm>
            <a:off x="6554338" y="4768735"/>
            <a:ext cx="2133971" cy="273928"/>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12057247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551" y="206042"/>
            <a:ext cx="2057757" cy="438999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80" y="206042"/>
            <a:ext cx="6020845" cy="438999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79" y="4768735"/>
            <a:ext cx="2133971" cy="273928"/>
          </a:xfrm>
          <a:prstGeom prst="rect">
            <a:avLst/>
          </a:prstGeom>
        </p:spPr>
        <p:txBody>
          <a:bodyPr/>
          <a:lstStyle/>
          <a:p>
            <a:pPr defTabSz="914400"/>
            <a:fld id="{75235BF2-9182-4F39-80C0-8BB1057B56C0}" type="datetime1">
              <a:rPr lang="zh-CN" altLang="en-US" sz="1800" smtClean="0">
                <a:solidFill>
                  <a:prstClr val="black"/>
                </a:solidFill>
              </a:rPr>
              <a:t>2024/3/9</a:t>
            </a:fld>
            <a:endParaRPr lang="zh-CN" altLang="en-US" sz="1800">
              <a:solidFill>
                <a:prstClr val="black"/>
              </a:solidFill>
            </a:endParaRPr>
          </a:p>
        </p:txBody>
      </p:sp>
      <p:sp>
        <p:nvSpPr>
          <p:cNvPr id="5" name="页脚占位符 4"/>
          <p:cNvSpPr>
            <a:spLocks noGrp="1"/>
          </p:cNvSpPr>
          <p:nvPr>
            <p:ph type="ftr" sz="quarter" idx="11"/>
          </p:nvPr>
        </p:nvSpPr>
        <p:spPr>
          <a:xfrm>
            <a:off x="3124743" y="4768735"/>
            <a:ext cx="2896103" cy="273928"/>
          </a:xfrm>
          <a:prstGeom prst="rect">
            <a:avLst/>
          </a:prstGeom>
        </p:spPr>
        <p:txBody>
          <a:bodyPr/>
          <a:lstStyle/>
          <a:p>
            <a:pPr defTabSz="914400"/>
            <a:r>
              <a:rPr lang="en-US" altLang="zh-CN" sz="1800">
                <a:solidFill>
                  <a:prstClr val="black"/>
                </a:solidFill>
              </a:rPr>
              <a:t>Confucius Institue of Comenius University</a:t>
            </a:r>
            <a:endParaRPr lang="zh-CN" altLang="en-US" sz="1800">
              <a:solidFill>
                <a:prstClr val="black"/>
              </a:solidFill>
            </a:endParaRPr>
          </a:p>
        </p:txBody>
      </p:sp>
      <p:sp>
        <p:nvSpPr>
          <p:cNvPr id="6" name="灯片编号占位符 5"/>
          <p:cNvSpPr>
            <a:spLocks noGrp="1"/>
          </p:cNvSpPr>
          <p:nvPr>
            <p:ph type="sldNum" sz="quarter" idx="12"/>
          </p:nvPr>
        </p:nvSpPr>
        <p:spPr>
          <a:xfrm>
            <a:off x="6554338" y="4768735"/>
            <a:ext cx="2133971" cy="273928"/>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12851003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591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ARKETING SLIDER">
    <p:spTree>
      <p:nvGrpSpPr>
        <p:cNvPr id="1" name=""/>
        <p:cNvGrpSpPr/>
        <p:nvPr/>
      </p:nvGrpSpPr>
      <p:grpSpPr>
        <a:xfrm>
          <a:off x="0" y="0"/>
          <a:ext cx="0" cy="0"/>
          <a:chOff x="0" y="0"/>
          <a:chExt cx="0" cy="0"/>
        </a:xfrm>
      </p:grpSpPr>
    </p:spTree>
  </p:cSld>
  <p:clrMapOvr>
    <a:masterClrMapping/>
  </p:clrMapOvr>
  <p:transition spd="slow" advTm="4000">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slideLayout" Target="../slideLayouts/slideLayout59.xml"/><Relationship Id="rId47" Type="http://schemas.openxmlformats.org/officeDocument/2006/relationships/slideLayout" Target="../slideLayouts/slideLayout64.xml"/><Relationship Id="rId50" Type="http://schemas.openxmlformats.org/officeDocument/2006/relationships/slideLayout" Target="../slideLayouts/slideLayout67.xml"/><Relationship Id="rId55" Type="http://schemas.openxmlformats.org/officeDocument/2006/relationships/slideLayout" Target="../slideLayouts/slideLayout72.xml"/><Relationship Id="rId63" Type="http://schemas.openxmlformats.org/officeDocument/2006/relationships/theme" Target="../theme/theme2.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9" Type="http://schemas.openxmlformats.org/officeDocument/2006/relationships/slideLayout" Target="../slideLayouts/slideLayout46.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45" Type="http://schemas.openxmlformats.org/officeDocument/2006/relationships/slideLayout" Target="../slideLayouts/slideLayout62.xml"/><Relationship Id="rId53" Type="http://schemas.openxmlformats.org/officeDocument/2006/relationships/slideLayout" Target="../slideLayouts/slideLayout70.xml"/><Relationship Id="rId58" Type="http://schemas.openxmlformats.org/officeDocument/2006/relationships/slideLayout" Target="../slideLayouts/slideLayout75.xml"/><Relationship Id="rId5" Type="http://schemas.openxmlformats.org/officeDocument/2006/relationships/slideLayout" Target="../slideLayouts/slideLayout22.xml"/><Relationship Id="rId61" Type="http://schemas.openxmlformats.org/officeDocument/2006/relationships/slideLayout" Target="../slideLayouts/slideLayout78.xml"/><Relationship Id="rId19" Type="http://schemas.openxmlformats.org/officeDocument/2006/relationships/slideLayout" Target="../slideLayouts/slideLayout3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43" Type="http://schemas.openxmlformats.org/officeDocument/2006/relationships/slideLayout" Target="../slideLayouts/slideLayout60.xml"/><Relationship Id="rId48" Type="http://schemas.openxmlformats.org/officeDocument/2006/relationships/slideLayout" Target="../slideLayouts/slideLayout65.xml"/><Relationship Id="rId56" Type="http://schemas.openxmlformats.org/officeDocument/2006/relationships/slideLayout" Target="../slideLayouts/slideLayout73.xml"/><Relationship Id="rId64" Type="http://schemas.openxmlformats.org/officeDocument/2006/relationships/image" Target="../media/image1.jpeg"/><Relationship Id="rId8" Type="http://schemas.openxmlformats.org/officeDocument/2006/relationships/slideLayout" Target="../slideLayouts/slideLayout25.xml"/><Relationship Id="rId51" Type="http://schemas.openxmlformats.org/officeDocument/2006/relationships/slideLayout" Target="../slideLayouts/slideLayout68.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46" Type="http://schemas.openxmlformats.org/officeDocument/2006/relationships/slideLayout" Target="../slideLayouts/slideLayout63.xml"/><Relationship Id="rId59" Type="http://schemas.openxmlformats.org/officeDocument/2006/relationships/slideLayout" Target="../slideLayouts/slideLayout76.xml"/><Relationship Id="rId20" Type="http://schemas.openxmlformats.org/officeDocument/2006/relationships/slideLayout" Target="../slideLayouts/slideLayout37.xml"/><Relationship Id="rId41" Type="http://schemas.openxmlformats.org/officeDocument/2006/relationships/slideLayout" Target="../slideLayouts/slideLayout58.xml"/><Relationship Id="rId54" Type="http://schemas.openxmlformats.org/officeDocument/2006/relationships/slideLayout" Target="../slideLayouts/slideLayout71.xml"/><Relationship Id="rId62" Type="http://schemas.openxmlformats.org/officeDocument/2006/relationships/slideLayout" Target="../slideLayouts/slideLayout7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49" Type="http://schemas.openxmlformats.org/officeDocument/2006/relationships/slideLayout" Target="../slideLayouts/slideLayout66.xml"/><Relationship Id="rId57" Type="http://schemas.openxmlformats.org/officeDocument/2006/relationships/slideLayout" Target="../slideLayouts/slideLayout74.xml"/><Relationship Id="rId10" Type="http://schemas.openxmlformats.org/officeDocument/2006/relationships/slideLayout" Target="../slideLayouts/slideLayout27.xml"/><Relationship Id="rId31" Type="http://schemas.openxmlformats.org/officeDocument/2006/relationships/slideLayout" Target="../slideLayouts/slideLayout48.xml"/><Relationship Id="rId44" Type="http://schemas.openxmlformats.org/officeDocument/2006/relationships/slideLayout" Target="../slideLayouts/slideLayout61.xml"/><Relationship Id="rId52" Type="http://schemas.openxmlformats.org/officeDocument/2006/relationships/slideLayout" Target="../slideLayouts/slideLayout69.xml"/><Relationship Id="rId60" Type="http://schemas.openxmlformats.org/officeDocument/2006/relationships/slideLayout" Target="../slideLayouts/slideLayout7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0" y="0"/>
            <a:ext cx="9160622" cy="771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98" name="Picture 2" descr="E:\00专题PPT\餐饮招商PPT\美食图片\21695767_230716569000_2.jpg"/>
          <p:cNvPicPr>
            <a:picLocks noChangeAspect="1" noChangeArrowheads="1"/>
          </p:cNvPicPr>
          <p:nvPr userDrawn="1"/>
        </p:nvPicPr>
        <p:blipFill rotWithShape="1">
          <a:blip r:embed="rId20" cstate="screen">
            <a:extLst>
              <a:ext uri="{28A0092B-C50C-407E-A947-70E740481C1C}">
                <a14:useLocalDpi xmlns:a14="http://schemas.microsoft.com/office/drawing/2010/main"/>
              </a:ext>
            </a:extLst>
          </a:blip>
          <a:srcRect/>
          <a:stretch>
            <a:fillRect/>
          </a:stretch>
        </p:blipFill>
        <p:spPr bwMode="auto">
          <a:xfrm>
            <a:off x="8439158" y="0"/>
            <a:ext cx="721464" cy="771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00专题PPT\餐饮招商PPT\舌尖上的味道.png"/>
          <p:cNvPicPr>
            <a:picLocks noChangeAspect="1" noChangeArrowheads="1"/>
          </p:cNvPicPr>
          <p:nvPr userDrawn="1"/>
        </p:nvPicPr>
        <p:blipFill rotWithShape="1">
          <a:blip r:embed="rId21" cstate="screen">
            <a:extLst>
              <a:ext uri="{28A0092B-C50C-407E-A947-70E740481C1C}">
                <a14:useLocalDpi xmlns:a14="http://schemas.microsoft.com/office/drawing/2010/main"/>
              </a:ext>
            </a:extLst>
          </a:blip>
          <a:srcRect/>
          <a:stretch>
            <a:fillRect/>
          </a:stretch>
        </p:blipFill>
        <p:spPr bwMode="auto">
          <a:xfrm>
            <a:off x="137635" y="95481"/>
            <a:ext cx="1088710" cy="57004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userDrawn="1"/>
        </p:nvCxnSpPr>
        <p:spPr>
          <a:xfrm>
            <a:off x="1165807" y="159544"/>
            <a:ext cx="0" cy="45243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Shape 1547"/>
          <p:cNvSpPr/>
          <p:nvPr userDrawn="1"/>
        </p:nvSpPr>
        <p:spPr>
          <a:xfrm flipV="1">
            <a:off x="1240578" y="596967"/>
            <a:ext cx="7198580" cy="0"/>
          </a:xfrm>
          <a:prstGeom prst="line">
            <a:avLst/>
          </a:prstGeom>
          <a:ln w="12700">
            <a:solidFill>
              <a:srgbClr val="9A9A9A"/>
            </a:solidFill>
            <a:prstDash val="sysDot"/>
            <a:miter lim="400000"/>
            <a:headEnd type="triangle" len="sm"/>
            <a:tailEnd type="triangle" len="sm"/>
          </a:ln>
        </p:spPr>
        <p:txBody>
          <a:bodyPr lIns="0" tIns="0" rIns="0" bIns="0" anchor="ctr"/>
          <a:lstStyle/>
          <a:p>
            <a:pPr lvl="0">
              <a:defRPr sz="3200"/>
            </a:pPr>
            <a:endParaRPr>
              <a:solidFill>
                <a:schemeClr val="tx1">
                  <a:lumMod val="65000"/>
                  <a:lumOff val="35000"/>
                </a:schemeClr>
              </a:solidFill>
            </a:endParaRPr>
          </a:p>
        </p:txBody>
      </p:sp>
      <p:sp>
        <p:nvSpPr>
          <p:cNvPr id="19" name="Shape 1545"/>
          <p:cNvSpPr/>
          <p:nvPr userDrawn="1"/>
        </p:nvSpPr>
        <p:spPr>
          <a:xfrm>
            <a:off x="1228222" y="244825"/>
            <a:ext cx="2522054" cy="307777"/>
          </a:xfrm>
          <a:prstGeom prst="rect">
            <a:avLst/>
          </a:prstGeom>
          <a:ln w="12700">
            <a:miter lim="400000"/>
          </a:ln>
        </p:spPr>
        <p:txBody>
          <a:bodyPr wrap="square" lIns="0" tIns="0" rIns="0" bIns="0">
            <a:spAutoFit/>
          </a:bodyPr>
          <a:lstStyle>
            <a:lvl1pPr algn="l" defTabSz="647700">
              <a:lnSpc>
                <a:spcPct val="120000"/>
              </a:lnSpc>
              <a:spcBef>
                <a:spcPts val="1700"/>
              </a:spcBef>
              <a:defRPr sz="4000">
                <a:solidFill>
                  <a:srgbClr val="656565"/>
                </a:solidFill>
                <a:latin typeface="Lato Black"/>
                <a:ea typeface="Lato Black"/>
                <a:cs typeface="Lato Black"/>
                <a:sym typeface="Lato Black"/>
              </a:defRPr>
            </a:lvl1pPr>
          </a:lstStyle>
          <a:p>
            <a:pPr lvl="0">
              <a:lnSpc>
                <a:spcPct val="100000"/>
              </a:lnSpc>
              <a:defRPr sz="1800">
                <a:solidFill>
                  <a:srgbClr val="000000"/>
                </a:solidFill>
              </a:defRPr>
            </a:pPr>
            <a:r>
              <a:rPr lang="zh-CN" altLang="en-US" sz="2000" b="1" dirty="0">
                <a:solidFill>
                  <a:srgbClr val="4F2E15"/>
                </a:solidFill>
                <a:latin typeface="微软雅黑" panose="020B0503020204020204" pitchFamily="34" charset="-122"/>
                <a:ea typeface="微软雅黑" panose="020B0503020204020204" pitchFamily="34" charset="-122"/>
              </a:rPr>
              <a:t>添加标题文字内容</a:t>
            </a:r>
            <a:endParaRPr sz="2000" b="1" dirty="0">
              <a:solidFill>
                <a:srgbClr val="4F2E15"/>
              </a:solidFill>
              <a:latin typeface="微软雅黑" panose="020B0503020204020204" pitchFamily="34" charset="-122"/>
              <a:ea typeface="微软雅黑" panose="020B0503020204020204" pitchFamily="34" charset="-122"/>
            </a:endParaRPr>
          </a:p>
        </p:txBody>
      </p:sp>
      <p:sp>
        <p:nvSpPr>
          <p:cNvPr id="20" name="Oval 69"/>
          <p:cNvSpPr/>
          <p:nvPr userDrawn="1"/>
        </p:nvSpPr>
        <p:spPr>
          <a:xfrm>
            <a:off x="7731602" y="548449"/>
            <a:ext cx="97023" cy="97036"/>
          </a:xfrm>
          <a:prstGeom prst="ellipse">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lIns="34288" tIns="17144" rIns="34288" bIns="17144" rtlCol="0" anchor="ctr"/>
          <a:lstStyle/>
          <a:p>
            <a:pPr algn="ctr"/>
            <a:endParaRPr lang="en-US" dirty="0">
              <a:solidFill>
                <a:schemeClr val="tx1">
                  <a:lumMod val="65000"/>
                  <a:lumOff val="35000"/>
                </a:schemeClr>
              </a:solidFill>
            </a:endParaRPr>
          </a:p>
        </p:txBody>
      </p:sp>
      <p:sp>
        <p:nvSpPr>
          <p:cNvPr id="21" name="Oval 70"/>
          <p:cNvSpPr/>
          <p:nvPr userDrawn="1"/>
        </p:nvSpPr>
        <p:spPr>
          <a:xfrm>
            <a:off x="7845955" y="548449"/>
            <a:ext cx="97023" cy="97036"/>
          </a:xfrm>
          <a:prstGeom prst="ellipse">
            <a:avLst/>
          </a:prstGeom>
          <a:solidFill>
            <a:srgbClr val="4F2E15"/>
          </a:solidFill>
          <a:ln>
            <a:noFill/>
          </a:ln>
        </p:spPr>
        <p:style>
          <a:lnRef idx="1">
            <a:schemeClr val="accent1"/>
          </a:lnRef>
          <a:fillRef idx="3">
            <a:schemeClr val="accent1"/>
          </a:fillRef>
          <a:effectRef idx="2">
            <a:schemeClr val="accent1"/>
          </a:effectRef>
          <a:fontRef idx="minor">
            <a:schemeClr val="lt1"/>
          </a:fontRef>
        </p:style>
        <p:txBody>
          <a:bodyPr lIns="34288" tIns="17144" rIns="34288" bIns="17144" rtlCol="0" anchor="ctr"/>
          <a:lstStyle/>
          <a:p>
            <a:pPr algn="ctr"/>
            <a:endParaRPr lang="en-US" dirty="0">
              <a:solidFill>
                <a:schemeClr val="tx1">
                  <a:lumMod val="65000"/>
                  <a:lumOff val="35000"/>
                </a:schemeClr>
              </a:solidFill>
            </a:endParaRPr>
          </a:p>
        </p:txBody>
      </p:sp>
      <p:sp>
        <p:nvSpPr>
          <p:cNvPr id="22" name="Oval 71"/>
          <p:cNvSpPr/>
          <p:nvPr userDrawn="1"/>
        </p:nvSpPr>
        <p:spPr>
          <a:xfrm>
            <a:off x="7960308" y="548449"/>
            <a:ext cx="97023" cy="97036"/>
          </a:xfrm>
          <a:prstGeom prst="ellipse">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lIns="34288" tIns="17144" rIns="34288" bIns="17144" rtlCol="0" anchor="ctr"/>
          <a:lstStyle/>
          <a:p>
            <a:pPr algn="ctr"/>
            <a:endParaRPr lang="en-US" dirty="0">
              <a:solidFill>
                <a:schemeClr val="tx1">
                  <a:lumMod val="65000"/>
                  <a:lumOff val="35000"/>
                </a:schemeClr>
              </a:solidFill>
            </a:endParaRPr>
          </a:p>
        </p:txBody>
      </p:sp>
      <p:sp>
        <p:nvSpPr>
          <p:cNvPr id="23" name="Oval 72"/>
          <p:cNvSpPr/>
          <p:nvPr userDrawn="1"/>
        </p:nvSpPr>
        <p:spPr>
          <a:xfrm>
            <a:off x="8074660" y="548449"/>
            <a:ext cx="97023" cy="97036"/>
          </a:xfrm>
          <a:prstGeom prst="ellipse">
            <a:avLst/>
          </a:prstGeom>
          <a:solidFill>
            <a:srgbClr val="4F2E15"/>
          </a:solidFill>
          <a:ln>
            <a:noFill/>
          </a:ln>
        </p:spPr>
        <p:style>
          <a:lnRef idx="1">
            <a:schemeClr val="accent1"/>
          </a:lnRef>
          <a:fillRef idx="3">
            <a:schemeClr val="accent1"/>
          </a:fillRef>
          <a:effectRef idx="2">
            <a:schemeClr val="accent1"/>
          </a:effectRef>
          <a:fontRef idx="minor">
            <a:schemeClr val="lt1"/>
          </a:fontRef>
        </p:style>
        <p:txBody>
          <a:bodyPr lIns="34288" tIns="17144" rIns="34288" bIns="17144" rtlCol="0" anchor="ctr"/>
          <a:lstStyle/>
          <a:p>
            <a:pPr algn="ctr"/>
            <a:endParaRPr lang="en-US" dirty="0">
              <a:solidFill>
                <a:schemeClr val="tx1">
                  <a:lumMod val="65000"/>
                  <a:lumOff val="35000"/>
                </a:schemeClr>
              </a:solidFill>
            </a:endParaRPr>
          </a:p>
        </p:txBody>
      </p:sp>
      <p:sp>
        <p:nvSpPr>
          <p:cNvPr id="24" name="Oval 73"/>
          <p:cNvSpPr/>
          <p:nvPr userDrawn="1"/>
        </p:nvSpPr>
        <p:spPr>
          <a:xfrm>
            <a:off x="8189012" y="548449"/>
            <a:ext cx="97023" cy="97036"/>
          </a:xfrm>
          <a:prstGeom prst="ellipse">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lIns="34288" tIns="17144" rIns="34288" bIns="17144" rtlCol="0" anchor="ctr"/>
          <a:lstStyle/>
          <a:p>
            <a:pPr algn="ctr"/>
            <a:endParaRPr lang="en-US" dirty="0">
              <a:solidFill>
                <a:schemeClr val="tx1">
                  <a:lumMod val="65000"/>
                  <a:lumOff val="35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advTm="4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 presetClass="entr" presetSubtype="8" fill="hold" grpId="0" nodeType="withEffect">
                                  <p:stCondLst>
                                    <p:cond delay="20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25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25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25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1+#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25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1+#ppt_w/2"/>
                                          </p:val>
                                        </p:tav>
                                        <p:tav tm="100000">
                                          <p:val>
                                            <p:strVal val="#ppt_x"/>
                                          </p:val>
                                        </p:tav>
                                      </p:tavLst>
                                    </p:anim>
                                    <p:anim calcmode="lin" valueType="num">
                                      <p:cBhvr additive="base">
                                        <p:cTn id="41" dur="500" fill="hold"/>
                                        <p:tgtEl>
                                          <p:spTgt spid="24"/>
                                        </p:tgtEl>
                                        <p:attrNameLst>
                                          <p:attrName>ppt_y</p:attrName>
                                        </p:attrNameLst>
                                      </p:cBhvr>
                                      <p:tavLst>
                                        <p:tav tm="0">
                                          <p:val>
                                            <p:strVal val="#ppt_y"/>
                                          </p:val>
                                        </p:tav>
                                        <p:tav tm="100000">
                                          <p:val>
                                            <p:strVal val="#ppt_y"/>
                                          </p:val>
                                        </p:tav>
                                      </p:tavLst>
                                    </p:anim>
                                  </p:childTnLst>
                                </p:cTn>
                              </p:par>
                              <p:par>
                                <p:cTn id="42" presetID="14" presetClass="entr" presetSubtype="10" fill="hold" nodeType="withEffect">
                                  <p:stCondLst>
                                    <p:cond delay="250"/>
                                  </p:stCondLst>
                                  <p:childTnLst>
                                    <p:set>
                                      <p:cBhvr>
                                        <p:cTn id="43" dur="1" fill="hold">
                                          <p:stCondLst>
                                            <p:cond delay="0"/>
                                          </p:stCondLst>
                                        </p:cTn>
                                        <p:tgtEl>
                                          <p:spTgt spid="4098"/>
                                        </p:tgtEl>
                                        <p:attrNameLst>
                                          <p:attrName>style.visibility</p:attrName>
                                        </p:attrNameLst>
                                      </p:cBhvr>
                                      <p:to>
                                        <p:strVal val="visible"/>
                                      </p:to>
                                    </p:set>
                                    <p:animEffect transition="in" filter="randombar(horizontal)">
                                      <p:cBhvr>
                                        <p:cTn id="4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Lst>
  </p:timing>
  <p:hf sldNum="0" dt="0"/>
  <p:txStyles>
    <p:titleStyle>
      <a:lvl1pPr algn="l" defTabSz="685800" rtl="0" eaLnBrk="1" latinLnBrk="0" hangingPunct="1">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ct val="300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400" kern="1200">
          <a:solidFill>
            <a:schemeClr val="tx1"/>
          </a:solidFill>
          <a:latin typeface="+mn-lt"/>
          <a:ea typeface="+mn-ea"/>
          <a:cs typeface="+mn-cs"/>
        </a:defRPr>
      </a:lvl7pPr>
      <a:lvl8pPr marL="2572385" indent="-171450" algn="l" defTabSz="685800" rtl="0" eaLnBrk="1" latinLnBrk="0" hangingPunct="1">
        <a:lnSpc>
          <a:spcPct val="90000"/>
        </a:lnSpc>
        <a:spcBef>
          <a:spcPct val="30000"/>
        </a:spcBef>
        <a:buFont typeface="Arial" panose="020B0604020202020204" pitchFamily="34" charset="0"/>
        <a:buChar char="•"/>
        <a:defRPr sz="1400" kern="1200">
          <a:solidFill>
            <a:schemeClr val="tx1"/>
          </a:solidFill>
          <a:latin typeface="+mn-lt"/>
          <a:ea typeface="+mn-ea"/>
          <a:cs typeface="+mn-cs"/>
        </a:defRPr>
      </a:lvl8pPr>
      <a:lvl9pPr marL="2915285" indent="-171450" algn="l" defTabSz="685800" rtl="0" eaLnBrk="1" latinLnBrk="0" hangingPunct="1">
        <a:lnSpc>
          <a:spcPct val="90000"/>
        </a:lnSpc>
        <a:spcBef>
          <a:spcPct val="300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4"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31188"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0"/>
            <a:ext cx="8231188" cy="33956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850"/>
            <a:ext cx="21336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1C02500D-E29B-4F30-A772-DE757C5D122E}" type="datetime1">
              <a:rPr lang="zh-CN" altLang="en-US" smtClean="0"/>
              <a:t>2024/3/9</a:t>
            </a:fld>
            <a:endParaRPr lang="zh-CN" altLang="en-US"/>
          </a:p>
        </p:txBody>
      </p:sp>
      <p:sp>
        <p:nvSpPr>
          <p:cNvPr id="5" name="页脚占位符 4"/>
          <p:cNvSpPr>
            <a:spLocks noGrp="1"/>
          </p:cNvSpPr>
          <p:nvPr>
            <p:ph type="ftr" sz="quarter" idx="3"/>
          </p:nvPr>
        </p:nvSpPr>
        <p:spPr>
          <a:xfrm>
            <a:off x="3124200" y="4768850"/>
            <a:ext cx="2897188"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Confucius Institue of Comenius University</a:t>
            </a:r>
            <a:endParaRPr lang="zh-CN" altLang="en-US"/>
          </a:p>
        </p:txBody>
      </p:sp>
      <p:sp>
        <p:nvSpPr>
          <p:cNvPr id="6" name="灯片编号占位符 5"/>
          <p:cNvSpPr>
            <a:spLocks noGrp="1"/>
          </p:cNvSpPr>
          <p:nvPr>
            <p:ph type="sldNum" sz="quarter" idx="4"/>
          </p:nvPr>
        </p:nvSpPr>
        <p:spPr>
          <a:xfrm>
            <a:off x="6554788" y="4768850"/>
            <a:ext cx="21336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7D1B6D85-CDF4-4CCB-A898-6FE8C913D26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672" r:id="rId57"/>
    <p:sldLayoutId id="2147483673" r:id="rId58"/>
    <p:sldLayoutId id="2147483674" r:id="rId59"/>
    <p:sldLayoutId id="2147483675" r:id="rId60"/>
    <p:sldLayoutId id="2147483676" r:id="rId61"/>
    <p:sldLayoutId id="2147483677" r:id="rId6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75084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75.xml"/><Relationship Id="rId5" Type="http://schemas.openxmlformats.org/officeDocument/2006/relationships/image" Target="../media/image30.jp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5.xml"/><Relationship Id="rId5" Type="http://schemas.openxmlformats.org/officeDocument/2006/relationships/image" Target="../media/image37.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5.xml"/><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75.xml"/><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5.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75.xml"/><Relationship Id="rId5" Type="http://schemas.openxmlformats.org/officeDocument/2006/relationships/image" Target="../media/image19.jp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淘宝网Chenying0907出品 6"/>
          <p:cNvSpPr/>
          <p:nvPr/>
        </p:nvSpPr>
        <p:spPr>
          <a:xfrm>
            <a:off x="0" y="850896"/>
            <a:ext cx="2120440" cy="1498600"/>
          </a:xfrm>
          <a:prstGeom prst="rect">
            <a:avLst/>
          </a:prstGeom>
          <a:solidFill>
            <a:srgbClr val="4F2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淘宝网Chenying0907出品 10"/>
          <p:cNvSpPr/>
          <p:nvPr/>
        </p:nvSpPr>
        <p:spPr>
          <a:xfrm>
            <a:off x="1" y="2427286"/>
            <a:ext cx="9156700" cy="4571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淘宝网Chenying0907出品 2" descr="E:\00专题PPT\餐饮招商PPT\中国味道.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88042" y="2851944"/>
            <a:ext cx="5348892" cy="1623240"/>
          </a:xfrm>
          <a:prstGeom prst="rect">
            <a:avLst/>
          </a:prstGeom>
          <a:noFill/>
          <a:extLst>
            <a:ext uri="{909E8E84-426E-40DD-AFC4-6F175D3DCCD1}">
              <a14:hiddenFill xmlns:a14="http://schemas.microsoft.com/office/drawing/2010/main">
                <a:solidFill>
                  <a:srgbClr val="FFFFFF"/>
                </a:solidFill>
              </a14:hiddenFill>
            </a:ext>
          </a:extLst>
        </p:spPr>
      </p:pic>
      <p:sp>
        <p:nvSpPr>
          <p:cNvPr id="23" name="淘宝网Chenying0907出品 22"/>
          <p:cNvSpPr/>
          <p:nvPr/>
        </p:nvSpPr>
        <p:spPr>
          <a:xfrm>
            <a:off x="7014819" y="850896"/>
            <a:ext cx="2120440" cy="1498600"/>
          </a:xfrm>
          <a:prstGeom prst="rect">
            <a:avLst/>
          </a:prstGeom>
          <a:solidFill>
            <a:srgbClr val="4F2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Shape 1605"/>
          <p:cNvSpPr/>
          <p:nvPr/>
        </p:nvSpPr>
        <p:spPr>
          <a:xfrm>
            <a:off x="5648171" y="2536438"/>
            <a:ext cx="3610821" cy="254762"/>
          </a:xfrm>
          <a:prstGeom prst="rect">
            <a:avLst/>
          </a:prstGeom>
          <a:ln w="12700">
            <a:miter lim="400000"/>
          </a:ln>
        </p:spPr>
        <p:txBody>
          <a:bodyPr wrap="square" lIns="49949" tIns="49949" rIns="49949" bIns="49949" anchor="ctr">
            <a:spAutoFit/>
          </a:bodyPr>
          <a:lstStyle>
            <a:lvl1pPr>
              <a:lnSpc>
                <a:spcPct val="150000"/>
              </a:lnSpc>
              <a:defRPr sz="20000">
                <a:solidFill>
                  <a:srgbClr val="FB8734"/>
                </a:solidFill>
                <a:latin typeface="FontAwesome"/>
                <a:ea typeface="FontAwesome"/>
                <a:cs typeface="FontAwesome"/>
                <a:sym typeface="FontAwesome"/>
              </a:defRPr>
            </a:lvl1pPr>
          </a:lstStyle>
          <a:p>
            <a:pPr lvl="0" algn="ctr">
              <a:lnSpc>
                <a:spcPct val="100000"/>
              </a:lnSpc>
              <a:defRPr sz="1800">
                <a:solidFill>
                  <a:srgbClr val="000000"/>
                </a:solidFill>
              </a:defRPr>
            </a:pPr>
            <a:r>
              <a:rPr lang="en-US" altLang="zh-CN" sz="1000" dirty="0">
                <a:solidFill>
                  <a:srgbClr val="290D0D"/>
                </a:solidFill>
                <a:latin typeface="+mn-lt"/>
                <a:ea typeface="+mn-ea"/>
                <a:cs typeface="+mn-ea"/>
                <a:sym typeface="+mn-lt"/>
              </a:rPr>
              <a:t>Confucius Institute at Comenius University</a:t>
            </a:r>
          </a:p>
        </p:txBody>
      </p:sp>
      <p:sp>
        <p:nvSpPr>
          <p:cNvPr id="25" name="Oval 69"/>
          <p:cNvSpPr/>
          <p:nvPr/>
        </p:nvSpPr>
        <p:spPr>
          <a:xfrm>
            <a:off x="5400222" y="2615301"/>
            <a:ext cx="97023" cy="97036"/>
          </a:xfrm>
          <a:prstGeom prst="ellipse">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lIns="34288" tIns="17144" rIns="34288" bIns="17144" rtlCol="0" anchor="ctr"/>
          <a:lstStyle/>
          <a:p>
            <a:pPr algn="ctr"/>
            <a:endParaRPr lang="en-US" dirty="0">
              <a:solidFill>
                <a:schemeClr val="tx1">
                  <a:lumMod val="65000"/>
                  <a:lumOff val="35000"/>
                </a:schemeClr>
              </a:solidFill>
              <a:cs typeface="+mn-ea"/>
              <a:sym typeface="+mn-lt"/>
            </a:endParaRPr>
          </a:p>
        </p:txBody>
      </p:sp>
      <p:sp>
        <p:nvSpPr>
          <p:cNvPr id="26" name="Oval 70"/>
          <p:cNvSpPr/>
          <p:nvPr/>
        </p:nvSpPr>
        <p:spPr>
          <a:xfrm>
            <a:off x="5514575" y="2615301"/>
            <a:ext cx="97023" cy="97036"/>
          </a:xfrm>
          <a:prstGeom prst="ellipse">
            <a:avLst/>
          </a:prstGeom>
          <a:solidFill>
            <a:srgbClr val="4F2E15"/>
          </a:solidFill>
          <a:ln>
            <a:noFill/>
          </a:ln>
        </p:spPr>
        <p:style>
          <a:lnRef idx="1">
            <a:schemeClr val="accent1"/>
          </a:lnRef>
          <a:fillRef idx="3">
            <a:schemeClr val="accent1"/>
          </a:fillRef>
          <a:effectRef idx="2">
            <a:schemeClr val="accent1"/>
          </a:effectRef>
          <a:fontRef idx="minor">
            <a:schemeClr val="lt1"/>
          </a:fontRef>
        </p:style>
        <p:txBody>
          <a:bodyPr lIns="34288" tIns="17144" rIns="34288" bIns="17144" rtlCol="0" anchor="ctr"/>
          <a:lstStyle/>
          <a:p>
            <a:pPr algn="ctr"/>
            <a:endParaRPr lang="en-US" dirty="0">
              <a:solidFill>
                <a:schemeClr val="tx1">
                  <a:lumMod val="65000"/>
                  <a:lumOff val="35000"/>
                </a:schemeClr>
              </a:solidFill>
              <a:cs typeface="+mn-ea"/>
              <a:sym typeface="+mn-lt"/>
            </a:endParaRPr>
          </a:p>
        </p:txBody>
      </p:sp>
      <p:sp>
        <p:nvSpPr>
          <p:cNvPr id="27" name="Oval 71"/>
          <p:cNvSpPr/>
          <p:nvPr/>
        </p:nvSpPr>
        <p:spPr>
          <a:xfrm>
            <a:off x="5628928" y="2615301"/>
            <a:ext cx="97023" cy="97036"/>
          </a:xfrm>
          <a:prstGeom prst="ellipse">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lIns="34288" tIns="17144" rIns="34288" bIns="17144" rtlCol="0" anchor="ctr"/>
          <a:lstStyle/>
          <a:p>
            <a:pPr algn="ctr"/>
            <a:endParaRPr lang="en-US" dirty="0">
              <a:solidFill>
                <a:schemeClr val="tx1">
                  <a:lumMod val="65000"/>
                  <a:lumOff val="35000"/>
                </a:schemeClr>
              </a:solidFill>
              <a:cs typeface="+mn-ea"/>
              <a:sym typeface="+mn-lt"/>
            </a:endParaRPr>
          </a:p>
        </p:txBody>
      </p:sp>
      <p:sp>
        <p:nvSpPr>
          <p:cNvPr id="28" name="Oval 72"/>
          <p:cNvSpPr/>
          <p:nvPr/>
        </p:nvSpPr>
        <p:spPr>
          <a:xfrm>
            <a:off x="5743280" y="2615301"/>
            <a:ext cx="97023" cy="97036"/>
          </a:xfrm>
          <a:prstGeom prst="ellipse">
            <a:avLst/>
          </a:prstGeom>
          <a:solidFill>
            <a:srgbClr val="4F2E15"/>
          </a:solidFill>
          <a:ln>
            <a:noFill/>
          </a:ln>
        </p:spPr>
        <p:style>
          <a:lnRef idx="1">
            <a:schemeClr val="accent1"/>
          </a:lnRef>
          <a:fillRef idx="3">
            <a:schemeClr val="accent1"/>
          </a:fillRef>
          <a:effectRef idx="2">
            <a:schemeClr val="accent1"/>
          </a:effectRef>
          <a:fontRef idx="minor">
            <a:schemeClr val="lt1"/>
          </a:fontRef>
        </p:style>
        <p:txBody>
          <a:bodyPr lIns="34288" tIns="17144" rIns="34288" bIns="17144" rtlCol="0" anchor="ctr"/>
          <a:lstStyle/>
          <a:p>
            <a:pPr algn="ctr"/>
            <a:endParaRPr lang="en-US" dirty="0">
              <a:solidFill>
                <a:schemeClr val="tx1">
                  <a:lumMod val="65000"/>
                  <a:lumOff val="35000"/>
                </a:schemeClr>
              </a:solidFill>
              <a:cs typeface="+mn-ea"/>
              <a:sym typeface="+mn-lt"/>
            </a:endParaRPr>
          </a:p>
        </p:txBody>
      </p:sp>
      <p:sp>
        <p:nvSpPr>
          <p:cNvPr id="29" name="Oval 73"/>
          <p:cNvSpPr/>
          <p:nvPr/>
        </p:nvSpPr>
        <p:spPr>
          <a:xfrm>
            <a:off x="5857632" y="2615301"/>
            <a:ext cx="97023" cy="97036"/>
          </a:xfrm>
          <a:prstGeom prst="ellipse">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lIns="34288" tIns="17144" rIns="34288" bIns="17144" rtlCol="0" anchor="ctr"/>
          <a:lstStyle/>
          <a:p>
            <a:pPr algn="ctr"/>
            <a:endParaRPr lang="en-US" dirty="0">
              <a:solidFill>
                <a:schemeClr val="tx1">
                  <a:lumMod val="65000"/>
                  <a:lumOff val="35000"/>
                </a:schemeClr>
              </a:solidFill>
              <a:cs typeface="+mn-ea"/>
              <a:sym typeface="+mn-lt"/>
            </a:endParaRPr>
          </a:p>
        </p:txBody>
      </p:sp>
      <p:sp>
        <p:nvSpPr>
          <p:cNvPr id="30" name="Shape 1605"/>
          <p:cNvSpPr/>
          <p:nvPr/>
        </p:nvSpPr>
        <p:spPr>
          <a:xfrm>
            <a:off x="2453145" y="4304638"/>
            <a:ext cx="4390110" cy="377872"/>
          </a:xfrm>
          <a:prstGeom prst="rect">
            <a:avLst/>
          </a:prstGeom>
          <a:ln w="12700">
            <a:miter lim="400000"/>
          </a:ln>
        </p:spPr>
        <p:txBody>
          <a:bodyPr wrap="square" lIns="49949" tIns="49949" rIns="49949" bIns="49949" anchor="ctr">
            <a:spAutoFit/>
          </a:bodyPr>
          <a:lstStyle>
            <a:lvl1pPr>
              <a:lnSpc>
                <a:spcPct val="150000"/>
              </a:lnSpc>
              <a:defRPr sz="20000">
                <a:solidFill>
                  <a:srgbClr val="FB8734"/>
                </a:solidFill>
                <a:latin typeface="FontAwesome"/>
                <a:ea typeface="FontAwesome"/>
                <a:cs typeface="FontAwesome"/>
                <a:sym typeface="FontAwesome"/>
              </a:defRPr>
            </a:lvl1pPr>
          </a:lstStyle>
          <a:p>
            <a:pPr lvl="0" algn="ctr">
              <a:lnSpc>
                <a:spcPct val="100000"/>
              </a:lnSpc>
              <a:defRPr sz="1800">
                <a:solidFill>
                  <a:srgbClr val="000000"/>
                </a:solidFill>
              </a:defRPr>
            </a:pPr>
            <a:r>
              <a:rPr lang="en-US" altLang="zh-CN" sz="1800" dirty="0">
                <a:solidFill>
                  <a:srgbClr val="290D0D"/>
                </a:solidFill>
                <a:latin typeface="+mn-lt"/>
                <a:ea typeface="+mn-ea"/>
                <a:cs typeface="+mn-ea"/>
                <a:sym typeface="+mn-lt"/>
              </a:rPr>
              <a:t>Shan Liu</a:t>
            </a:r>
          </a:p>
        </p:txBody>
      </p:sp>
      <p:pic>
        <p:nvPicPr>
          <p:cNvPr id="1026" name="Picture 2" descr="正宗川香宫保鸡丁怎么做_正宗川香宫保鸡丁的做法_豆果美食">
            <a:extLst>
              <a:ext uri="{FF2B5EF4-FFF2-40B4-BE49-F238E27FC236}">
                <a16:creationId xmlns:a16="http://schemas.microsoft.com/office/drawing/2014/main" id="{F2749E9F-C2EA-1756-98D8-C5D4D14DEC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4734" y="837916"/>
            <a:ext cx="1559041" cy="1498599"/>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4CF55F3B-AC65-C105-E15F-EE31BEC5F99F}"/>
              </a:ext>
            </a:extLst>
          </p:cNvPr>
          <p:cNvPicPr>
            <a:picLocks noChangeAspect="1"/>
          </p:cNvPicPr>
          <p:nvPr/>
        </p:nvPicPr>
        <p:blipFill>
          <a:blip r:embed="rId5"/>
          <a:stretch>
            <a:fillRect/>
          </a:stretch>
        </p:blipFill>
        <p:spPr>
          <a:xfrm>
            <a:off x="3834144" y="850896"/>
            <a:ext cx="1477299" cy="1477299"/>
          </a:xfrm>
          <a:prstGeom prst="rect">
            <a:avLst/>
          </a:prstGeom>
        </p:spPr>
      </p:pic>
      <p:pic>
        <p:nvPicPr>
          <p:cNvPr id="1030" name="Picture 6" descr="火锅图片_火锅素材_火锅高清图片_摄图网图片下载">
            <a:extLst>
              <a:ext uri="{FF2B5EF4-FFF2-40B4-BE49-F238E27FC236}">
                <a16:creationId xmlns:a16="http://schemas.microsoft.com/office/drawing/2014/main" id="{B49A1C84-F20C-C95D-3164-DB1A76F6FF8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028" r="12189"/>
          <a:stretch/>
        </p:blipFill>
        <p:spPr bwMode="auto">
          <a:xfrm>
            <a:off x="5391483" y="836790"/>
            <a:ext cx="1559041" cy="1477299"/>
          </a:xfrm>
          <a:prstGeom prst="rect">
            <a:avLst/>
          </a:prstGeom>
          <a:noFill/>
          <a:extLst>
            <a:ext uri="{909E8E84-426E-40DD-AFC4-6F175D3DCCD1}">
              <a14:hiddenFill xmlns:a14="http://schemas.microsoft.com/office/drawing/2010/main">
                <a:solidFill>
                  <a:srgbClr val="FFFFFF"/>
                </a:solidFill>
              </a14:hiddenFill>
            </a:ext>
          </a:extLst>
        </p:spPr>
      </p:pic>
      <p:sp>
        <p:nvSpPr>
          <p:cNvPr id="9" name="页脚占位符 8">
            <a:extLst>
              <a:ext uri="{FF2B5EF4-FFF2-40B4-BE49-F238E27FC236}">
                <a16:creationId xmlns:a16="http://schemas.microsoft.com/office/drawing/2014/main" id="{0C9BA443-71E9-B532-A4BE-7306FA921084}"/>
              </a:ext>
            </a:extLst>
          </p:cNvPr>
          <p:cNvSpPr>
            <a:spLocks noGrp="1"/>
          </p:cNvSpPr>
          <p:nvPr>
            <p:ph type="ftr" sz="quarter" idx="11"/>
          </p:nvPr>
        </p:nvSpPr>
        <p:spPr/>
        <p:txBody>
          <a:bodyPr/>
          <a:lstStyle/>
          <a:p>
            <a:r>
              <a:rPr lang="en-US" altLang="zh-CN"/>
              <a:t>Confucius Institue of Comenius University</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4000">
        <p:blinds dir="vert"/>
      </p:transition>
    </mc:Choice>
    <mc:Fallback xmlns="">
      <p:transition spd="slow" advTm="4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 presetClass="entr" presetSubtype="8" fill="hold" grpId="0" nodeType="withEffect" p14:presetBounceEnd="30000">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14:bounceEnd="30000">
                                          <p:cBhvr additive="base">
                                            <p:cTn id="10" dur="500" fill="hold"/>
                                            <p:tgtEl>
                                              <p:spTgt spid="7"/>
                                            </p:tgtEl>
                                            <p:attrNameLst>
                                              <p:attrName>ppt_x</p:attrName>
                                            </p:attrNameLst>
                                          </p:cBhvr>
                                          <p:tavLst>
                                            <p:tav tm="0">
                                              <p:val>
                                                <p:strVal val="0-#ppt_w/2"/>
                                              </p:val>
                                            </p:tav>
                                            <p:tav tm="100000">
                                              <p:val>
                                                <p:strVal val="#ppt_x"/>
                                              </p:val>
                                            </p:tav>
                                          </p:tavLst>
                                        </p:anim>
                                        <p:anim calcmode="lin" valueType="num" p14:bounceEnd="30000">
                                          <p:cBhvr additive="base">
                                            <p:cTn id="11" dur="50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14:presetBounceEnd="30000">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14:bounceEnd="30000">
                                          <p:cBhvr additive="base">
                                            <p:cTn id="14" dur="500" fill="hold"/>
                                            <p:tgtEl>
                                              <p:spTgt spid="23"/>
                                            </p:tgtEl>
                                            <p:attrNameLst>
                                              <p:attrName>ppt_x</p:attrName>
                                            </p:attrNameLst>
                                          </p:cBhvr>
                                          <p:tavLst>
                                            <p:tav tm="0">
                                              <p:val>
                                                <p:strVal val="1+#ppt_w/2"/>
                                              </p:val>
                                            </p:tav>
                                            <p:tav tm="100000">
                                              <p:val>
                                                <p:strVal val="#ppt_x"/>
                                              </p:val>
                                            </p:tav>
                                          </p:tavLst>
                                        </p:anim>
                                        <p:anim calcmode="lin" valueType="num" p14:bounceEnd="30000">
                                          <p:cBhvr additive="base">
                                            <p:cTn id="15" dur="500" fill="hold"/>
                                            <p:tgtEl>
                                              <p:spTgt spid="23"/>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30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0-#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60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0-#ppt_w/2"/>
                                              </p:val>
                                            </p:tav>
                                            <p:tav tm="100000">
                                              <p:val>
                                                <p:strVal val="#ppt_x"/>
                                              </p:val>
                                            </p:tav>
                                          </p:tavLst>
                                        </p:anim>
                                        <p:anim calcmode="lin" valueType="num">
                                          <p:cBhvr additive="base">
                                            <p:cTn id="27" dur="500" fill="hold"/>
                                            <p:tgtEl>
                                              <p:spTgt spid="27"/>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10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0-#ppt_w/2"/>
                                              </p:val>
                                            </p:tav>
                                            <p:tav tm="100000">
                                              <p:val>
                                                <p:strVal val="#ppt_x"/>
                                              </p:val>
                                            </p:tav>
                                          </p:tavLst>
                                        </p:anim>
                                        <p:anim calcmode="lin" valueType="num">
                                          <p:cBhvr additive="base">
                                            <p:cTn id="31" dur="500" fill="hold"/>
                                            <p:tgtEl>
                                              <p:spTgt spid="26"/>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130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0-#ppt_w/2"/>
                                              </p:val>
                                            </p:tav>
                                            <p:tav tm="100000">
                                              <p:val>
                                                <p:strVal val="#ppt_x"/>
                                              </p:val>
                                            </p:tav>
                                          </p:tavLst>
                                        </p:anim>
                                        <p:anim calcmode="lin" valueType="num">
                                          <p:cBhvr additive="base">
                                            <p:cTn id="35" dur="500" fill="hold"/>
                                            <p:tgtEl>
                                              <p:spTgt spid="25"/>
                                            </p:tgtEl>
                                            <p:attrNameLst>
                                              <p:attrName>ppt_y</p:attrName>
                                            </p:attrNameLst>
                                          </p:cBhvr>
                                          <p:tavLst>
                                            <p:tav tm="0">
                                              <p:val>
                                                <p:strVal val="#ppt_y"/>
                                              </p:val>
                                            </p:tav>
                                            <p:tav tm="100000">
                                              <p:val>
                                                <p:strVal val="#ppt_y"/>
                                              </p:val>
                                            </p:tav>
                                          </p:tavLst>
                                        </p:anim>
                                      </p:childTnLst>
                                    </p:cTn>
                                  </p:par>
                                  <p:par>
                                    <p:cTn id="36" presetID="42" presetClass="entr" presetSubtype="0" fill="hold" nodeType="withEffect">
                                      <p:stCondLst>
                                        <p:cond delay="1300"/>
                                      </p:stCondLst>
                                      <p:childTnLst>
                                        <p:set>
                                          <p:cBhvr>
                                            <p:cTn id="37" dur="1" fill="hold">
                                              <p:stCondLst>
                                                <p:cond delay="0"/>
                                              </p:stCondLst>
                                            </p:cTn>
                                            <p:tgtEl>
                                              <p:spTgt spid="1026"/>
                                            </p:tgtEl>
                                            <p:attrNameLst>
                                              <p:attrName>style.visibility</p:attrName>
                                            </p:attrNameLst>
                                          </p:cBhvr>
                                          <p:to>
                                            <p:strVal val="visible"/>
                                          </p:to>
                                        </p:set>
                                        <p:animEffect transition="in" filter="fade">
                                          <p:cBhvr>
                                            <p:cTn id="38" dur="1000"/>
                                            <p:tgtEl>
                                              <p:spTgt spid="1026"/>
                                            </p:tgtEl>
                                          </p:cBhvr>
                                        </p:animEffect>
                                        <p:anim calcmode="lin" valueType="num">
                                          <p:cBhvr>
                                            <p:cTn id="39" dur="1000" fill="hold"/>
                                            <p:tgtEl>
                                              <p:spTgt spid="1026"/>
                                            </p:tgtEl>
                                            <p:attrNameLst>
                                              <p:attrName>ppt_x</p:attrName>
                                            </p:attrNameLst>
                                          </p:cBhvr>
                                          <p:tavLst>
                                            <p:tav tm="0">
                                              <p:val>
                                                <p:strVal val="#ppt_x"/>
                                              </p:val>
                                            </p:tav>
                                            <p:tav tm="100000">
                                              <p:val>
                                                <p:strVal val="#ppt_x"/>
                                              </p:val>
                                            </p:tav>
                                          </p:tavLst>
                                        </p:anim>
                                        <p:anim calcmode="lin" valueType="num">
                                          <p:cBhvr>
                                            <p:cTn id="40" dur="1000" fill="hold"/>
                                            <p:tgtEl>
                                              <p:spTgt spid="102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130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1300"/>
                                      </p:stCondLst>
                                      <p:childTnLst>
                                        <p:set>
                                          <p:cBhvr>
                                            <p:cTn id="47" dur="1" fill="hold">
                                              <p:stCondLst>
                                                <p:cond delay="0"/>
                                              </p:stCondLst>
                                            </p:cTn>
                                            <p:tgtEl>
                                              <p:spTgt spid="1030"/>
                                            </p:tgtEl>
                                            <p:attrNameLst>
                                              <p:attrName>style.visibility</p:attrName>
                                            </p:attrNameLst>
                                          </p:cBhvr>
                                          <p:to>
                                            <p:strVal val="visible"/>
                                          </p:to>
                                        </p:set>
                                        <p:animEffect transition="in" filter="fade">
                                          <p:cBhvr>
                                            <p:cTn id="48" dur="1000"/>
                                            <p:tgtEl>
                                              <p:spTgt spid="1030"/>
                                            </p:tgtEl>
                                          </p:cBhvr>
                                        </p:animEffect>
                                        <p:anim calcmode="lin" valueType="num">
                                          <p:cBhvr>
                                            <p:cTn id="49" dur="1000" fill="hold"/>
                                            <p:tgtEl>
                                              <p:spTgt spid="1030"/>
                                            </p:tgtEl>
                                            <p:attrNameLst>
                                              <p:attrName>ppt_x</p:attrName>
                                            </p:attrNameLst>
                                          </p:cBhvr>
                                          <p:tavLst>
                                            <p:tav tm="0">
                                              <p:val>
                                                <p:strVal val="#ppt_x"/>
                                              </p:val>
                                            </p:tav>
                                            <p:tav tm="100000">
                                              <p:val>
                                                <p:strVal val="#ppt_x"/>
                                              </p:val>
                                            </p:tav>
                                          </p:tavLst>
                                        </p:anim>
                                        <p:anim calcmode="lin" valueType="num">
                                          <p:cBhvr>
                                            <p:cTn id="50" dur="1000" fill="hold"/>
                                            <p:tgtEl>
                                              <p:spTgt spid="1030"/>
                                            </p:tgtEl>
                                            <p:attrNameLst>
                                              <p:attrName>ppt_y</p:attrName>
                                            </p:attrNameLst>
                                          </p:cBhvr>
                                          <p:tavLst>
                                            <p:tav tm="0">
                                              <p:val>
                                                <p:strVal val="#ppt_y+.1"/>
                                              </p:val>
                                            </p:tav>
                                            <p:tav tm="100000">
                                              <p:val>
                                                <p:strVal val="#ppt_y"/>
                                              </p:val>
                                            </p:tav>
                                          </p:tavLst>
                                        </p:anim>
                                      </p:childTnLst>
                                    </p:cTn>
                                  </p:par>
                                  <p:par>
                                    <p:cTn id="51" presetID="22" presetClass="entr" presetSubtype="8" fill="hold" grpId="0" nodeType="withEffect">
                                      <p:stCondLst>
                                        <p:cond delay="130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2650"/>
                                            <p:tgtEl>
                                              <p:spTgt spid="24"/>
                                            </p:tgtEl>
                                          </p:cBhvr>
                                        </p:animEffect>
                                      </p:childTnLst>
                                    </p:cTn>
                                  </p:par>
                                </p:childTnLst>
                              </p:cTn>
                            </p:par>
                            <p:par>
                              <p:cTn id="54" fill="hold">
                                <p:stCondLst>
                                  <p:cond delay="3950"/>
                                </p:stCondLst>
                                <p:childTnLst>
                                  <p:par>
                                    <p:cTn id="55" presetID="42" presetClass="entr" presetSubtype="0"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1000"/>
                                            <p:tgtEl>
                                              <p:spTgt spid="3"/>
                                            </p:tgtEl>
                                          </p:cBhvr>
                                        </p:animEffect>
                                        <p:anim calcmode="lin" valueType="num">
                                          <p:cBhvr>
                                            <p:cTn id="58" dur="1000" fill="hold"/>
                                            <p:tgtEl>
                                              <p:spTgt spid="3"/>
                                            </p:tgtEl>
                                            <p:attrNameLst>
                                              <p:attrName>ppt_x</p:attrName>
                                            </p:attrNameLst>
                                          </p:cBhvr>
                                          <p:tavLst>
                                            <p:tav tm="0">
                                              <p:val>
                                                <p:strVal val="#ppt_x"/>
                                              </p:val>
                                            </p:tav>
                                            <p:tav tm="100000">
                                              <p:val>
                                                <p:strVal val="#ppt_x"/>
                                              </p:val>
                                            </p:tav>
                                          </p:tavLst>
                                        </p:anim>
                                        <p:anim calcmode="lin" valueType="num">
                                          <p:cBhvr>
                                            <p:cTn id="59" dur="1000" fill="hold"/>
                                            <p:tgtEl>
                                              <p:spTgt spid="3"/>
                                            </p:tgtEl>
                                            <p:attrNameLst>
                                              <p:attrName>ppt_y</p:attrName>
                                            </p:attrNameLst>
                                          </p:cBhvr>
                                          <p:tavLst>
                                            <p:tav tm="0">
                                              <p:val>
                                                <p:strVal val="#ppt_y+.1"/>
                                              </p:val>
                                            </p:tav>
                                            <p:tav tm="100000">
                                              <p:val>
                                                <p:strVal val="#ppt_y"/>
                                              </p:val>
                                            </p:tav>
                                          </p:tavLst>
                                        </p:anim>
                                      </p:childTnLst>
                                    </p:cTn>
                                  </p:par>
                                </p:childTnLst>
                              </p:cTn>
                            </p:par>
                            <p:par>
                              <p:cTn id="60" fill="hold">
                                <p:stCondLst>
                                  <p:cond delay="4950"/>
                                </p:stCondLst>
                                <p:childTnLst>
                                  <p:par>
                                    <p:cTn id="61" presetID="56" presetClass="entr" presetSubtype="0" fill="hold" grpId="0" nodeType="afterEffect">
                                      <p:stCondLst>
                                        <p:cond delay="0"/>
                                      </p:stCondLst>
                                      <p:iterate type="lt">
                                        <p:tmPct val="10000"/>
                                      </p:iterate>
                                      <p:childTnLst>
                                        <p:set>
                                          <p:cBhvr>
                                            <p:cTn id="62" dur="1" fill="hold">
                                              <p:stCondLst>
                                                <p:cond delay="0"/>
                                              </p:stCondLst>
                                            </p:cTn>
                                            <p:tgtEl>
                                              <p:spTgt spid="30"/>
                                            </p:tgtEl>
                                            <p:attrNameLst>
                                              <p:attrName>style.visibility</p:attrName>
                                            </p:attrNameLst>
                                          </p:cBhvr>
                                          <p:to>
                                            <p:strVal val="visible"/>
                                          </p:to>
                                        </p:set>
                                        <p:anim by="(-#ppt_w*2)" calcmode="lin" valueType="num">
                                          <p:cBhvr rctx="PPT">
                                            <p:cTn id="63" dur="500" autoRev="1" fill="hold">
                                              <p:stCondLst>
                                                <p:cond delay="0"/>
                                              </p:stCondLst>
                                            </p:cTn>
                                            <p:tgtEl>
                                              <p:spTgt spid="30"/>
                                            </p:tgtEl>
                                            <p:attrNameLst>
                                              <p:attrName>ppt_w</p:attrName>
                                            </p:attrNameLst>
                                          </p:cBhvr>
                                        </p:anim>
                                        <p:anim by="(#ppt_w*0.50)" calcmode="lin" valueType="num">
                                          <p:cBhvr>
                                            <p:cTn id="64" dur="500" decel="50000" autoRev="1" fill="hold">
                                              <p:stCondLst>
                                                <p:cond delay="0"/>
                                              </p:stCondLst>
                                            </p:cTn>
                                            <p:tgtEl>
                                              <p:spTgt spid="30"/>
                                            </p:tgtEl>
                                            <p:attrNameLst>
                                              <p:attrName>ppt_x</p:attrName>
                                            </p:attrNameLst>
                                          </p:cBhvr>
                                        </p:anim>
                                        <p:anim from="(-#ppt_h/2)" to="(#ppt_y)" calcmode="lin" valueType="num">
                                          <p:cBhvr>
                                            <p:cTn id="65" dur="1000" fill="hold">
                                              <p:stCondLst>
                                                <p:cond delay="0"/>
                                              </p:stCondLst>
                                            </p:cTn>
                                            <p:tgtEl>
                                              <p:spTgt spid="30"/>
                                            </p:tgtEl>
                                            <p:attrNameLst>
                                              <p:attrName>ppt_y</p:attrName>
                                            </p:attrNameLst>
                                          </p:cBhvr>
                                        </p:anim>
                                        <p:animRot by="21600000">
                                          <p:cBhvr>
                                            <p:cTn id="66" dur="1000" fill="hold">
                                              <p:stCondLst>
                                                <p:cond delay="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3" grpId="0" animBg="1"/>
          <p:bldP spid="24" grpId="0" animBg="1"/>
          <p:bldP spid="25" grpId="0" animBg="1"/>
          <p:bldP spid="26" grpId="0" animBg="1"/>
          <p:bldP spid="27" grpId="0" animBg="1"/>
          <p:bldP spid="28" grpId="0" animBg="1"/>
          <p:bldP spid="29"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1+#ppt_w/2"/>
                                              </p:val>
                                            </p:tav>
                                            <p:tav tm="100000">
                                              <p:val>
                                                <p:strVal val="#ppt_x"/>
                                              </p:val>
                                            </p:tav>
                                          </p:tavLst>
                                        </p:anim>
                                        <p:anim calcmode="lin" valueType="num">
                                          <p:cBhvr additive="base">
                                            <p:cTn id="15" dur="500" fill="hold"/>
                                            <p:tgtEl>
                                              <p:spTgt spid="23"/>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30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0-#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60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0-#ppt_w/2"/>
                                              </p:val>
                                            </p:tav>
                                            <p:tav tm="100000">
                                              <p:val>
                                                <p:strVal val="#ppt_x"/>
                                              </p:val>
                                            </p:tav>
                                          </p:tavLst>
                                        </p:anim>
                                        <p:anim calcmode="lin" valueType="num">
                                          <p:cBhvr additive="base">
                                            <p:cTn id="27" dur="500" fill="hold"/>
                                            <p:tgtEl>
                                              <p:spTgt spid="27"/>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10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0-#ppt_w/2"/>
                                              </p:val>
                                            </p:tav>
                                            <p:tav tm="100000">
                                              <p:val>
                                                <p:strVal val="#ppt_x"/>
                                              </p:val>
                                            </p:tav>
                                          </p:tavLst>
                                        </p:anim>
                                        <p:anim calcmode="lin" valueType="num">
                                          <p:cBhvr additive="base">
                                            <p:cTn id="31" dur="500" fill="hold"/>
                                            <p:tgtEl>
                                              <p:spTgt spid="26"/>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130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0-#ppt_w/2"/>
                                              </p:val>
                                            </p:tav>
                                            <p:tav tm="100000">
                                              <p:val>
                                                <p:strVal val="#ppt_x"/>
                                              </p:val>
                                            </p:tav>
                                          </p:tavLst>
                                        </p:anim>
                                        <p:anim calcmode="lin" valueType="num">
                                          <p:cBhvr additive="base">
                                            <p:cTn id="35" dur="500" fill="hold"/>
                                            <p:tgtEl>
                                              <p:spTgt spid="25"/>
                                            </p:tgtEl>
                                            <p:attrNameLst>
                                              <p:attrName>ppt_y</p:attrName>
                                            </p:attrNameLst>
                                          </p:cBhvr>
                                          <p:tavLst>
                                            <p:tav tm="0">
                                              <p:val>
                                                <p:strVal val="#ppt_y"/>
                                              </p:val>
                                            </p:tav>
                                            <p:tav tm="100000">
                                              <p:val>
                                                <p:strVal val="#ppt_y"/>
                                              </p:val>
                                            </p:tav>
                                          </p:tavLst>
                                        </p:anim>
                                      </p:childTnLst>
                                    </p:cTn>
                                  </p:par>
                                  <p:par>
                                    <p:cTn id="36" presetID="42" presetClass="entr" presetSubtype="0" fill="hold" nodeType="withEffect">
                                      <p:stCondLst>
                                        <p:cond delay="1300"/>
                                      </p:stCondLst>
                                      <p:childTnLst>
                                        <p:set>
                                          <p:cBhvr>
                                            <p:cTn id="37" dur="1" fill="hold">
                                              <p:stCondLst>
                                                <p:cond delay="0"/>
                                              </p:stCondLst>
                                            </p:cTn>
                                            <p:tgtEl>
                                              <p:spTgt spid="1026"/>
                                            </p:tgtEl>
                                            <p:attrNameLst>
                                              <p:attrName>style.visibility</p:attrName>
                                            </p:attrNameLst>
                                          </p:cBhvr>
                                          <p:to>
                                            <p:strVal val="visible"/>
                                          </p:to>
                                        </p:set>
                                        <p:animEffect transition="in" filter="fade">
                                          <p:cBhvr>
                                            <p:cTn id="38" dur="1000"/>
                                            <p:tgtEl>
                                              <p:spTgt spid="1026"/>
                                            </p:tgtEl>
                                          </p:cBhvr>
                                        </p:animEffect>
                                        <p:anim calcmode="lin" valueType="num">
                                          <p:cBhvr>
                                            <p:cTn id="39" dur="1000" fill="hold"/>
                                            <p:tgtEl>
                                              <p:spTgt spid="1026"/>
                                            </p:tgtEl>
                                            <p:attrNameLst>
                                              <p:attrName>ppt_x</p:attrName>
                                            </p:attrNameLst>
                                          </p:cBhvr>
                                          <p:tavLst>
                                            <p:tav tm="0">
                                              <p:val>
                                                <p:strVal val="#ppt_x"/>
                                              </p:val>
                                            </p:tav>
                                            <p:tav tm="100000">
                                              <p:val>
                                                <p:strVal val="#ppt_x"/>
                                              </p:val>
                                            </p:tav>
                                          </p:tavLst>
                                        </p:anim>
                                        <p:anim calcmode="lin" valueType="num">
                                          <p:cBhvr>
                                            <p:cTn id="40" dur="1000" fill="hold"/>
                                            <p:tgtEl>
                                              <p:spTgt spid="102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130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1300"/>
                                      </p:stCondLst>
                                      <p:childTnLst>
                                        <p:set>
                                          <p:cBhvr>
                                            <p:cTn id="47" dur="1" fill="hold">
                                              <p:stCondLst>
                                                <p:cond delay="0"/>
                                              </p:stCondLst>
                                            </p:cTn>
                                            <p:tgtEl>
                                              <p:spTgt spid="1030"/>
                                            </p:tgtEl>
                                            <p:attrNameLst>
                                              <p:attrName>style.visibility</p:attrName>
                                            </p:attrNameLst>
                                          </p:cBhvr>
                                          <p:to>
                                            <p:strVal val="visible"/>
                                          </p:to>
                                        </p:set>
                                        <p:animEffect transition="in" filter="fade">
                                          <p:cBhvr>
                                            <p:cTn id="48" dur="1000"/>
                                            <p:tgtEl>
                                              <p:spTgt spid="1030"/>
                                            </p:tgtEl>
                                          </p:cBhvr>
                                        </p:animEffect>
                                        <p:anim calcmode="lin" valueType="num">
                                          <p:cBhvr>
                                            <p:cTn id="49" dur="1000" fill="hold"/>
                                            <p:tgtEl>
                                              <p:spTgt spid="1030"/>
                                            </p:tgtEl>
                                            <p:attrNameLst>
                                              <p:attrName>ppt_x</p:attrName>
                                            </p:attrNameLst>
                                          </p:cBhvr>
                                          <p:tavLst>
                                            <p:tav tm="0">
                                              <p:val>
                                                <p:strVal val="#ppt_x"/>
                                              </p:val>
                                            </p:tav>
                                            <p:tav tm="100000">
                                              <p:val>
                                                <p:strVal val="#ppt_x"/>
                                              </p:val>
                                            </p:tav>
                                          </p:tavLst>
                                        </p:anim>
                                        <p:anim calcmode="lin" valueType="num">
                                          <p:cBhvr>
                                            <p:cTn id="50" dur="1000" fill="hold"/>
                                            <p:tgtEl>
                                              <p:spTgt spid="1030"/>
                                            </p:tgtEl>
                                            <p:attrNameLst>
                                              <p:attrName>ppt_y</p:attrName>
                                            </p:attrNameLst>
                                          </p:cBhvr>
                                          <p:tavLst>
                                            <p:tav tm="0">
                                              <p:val>
                                                <p:strVal val="#ppt_y+.1"/>
                                              </p:val>
                                            </p:tav>
                                            <p:tav tm="100000">
                                              <p:val>
                                                <p:strVal val="#ppt_y"/>
                                              </p:val>
                                            </p:tav>
                                          </p:tavLst>
                                        </p:anim>
                                      </p:childTnLst>
                                    </p:cTn>
                                  </p:par>
                                  <p:par>
                                    <p:cTn id="51" presetID="22" presetClass="entr" presetSubtype="8" fill="hold" grpId="0" nodeType="withEffect">
                                      <p:stCondLst>
                                        <p:cond delay="130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2650"/>
                                            <p:tgtEl>
                                              <p:spTgt spid="24"/>
                                            </p:tgtEl>
                                          </p:cBhvr>
                                        </p:animEffect>
                                      </p:childTnLst>
                                    </p:cTn>
                                  </p:par>
                                </p:childTnLst>
                              </p:cTn>
                            </p:par>
                            <p:par>
                              <p:cTn id="54" fill="hold">
                                <p:stCondLst>
                                  <p:cond delay="3950"/>
                                </p:stCondLst>
                                <p:childTnLst>
                                  <p:par>
                                    <p:cTn id="55" presetID="42" presetClass="entr" presetSubtype="0"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1000"/>
                                            <p:tgtEl>
                                              <p:spTgt spid="3"/>
                                            </p:tgtEl>
                                          </p:cBhvr>
                                        </p:animEffect>
                                        <p:anim calcmode="lin" valueType="num">
                                          <p:cBhvr>
                                            <p:cTn id="58" dur="1000" fill="hold"/>
                                            <p:tgtEl>
                                              <p:spTgt spid="3"/>
                                            </p:tgtEl>
                                            <p:attrNameLst>
                                              <p:attrName>ppt_x</p:attrName>
                                            </p:attrNameLst>
                                          </p:cBhvr>
                                          <p:tavLst>
                                            <p:tav tm="0">
                                              <p:val>
                                                <p:strVal val="#ppt_x"/>
                                              </p:val>
                                            </p:tav>
                                            <p:tav tm="100000">
                                              <p:val>
                                                <p:strVal val="#ppt_x"/>
                                              </p:val>
                                            </p:tav>
                                          </p:tavLst>
                                        </p:anim>
                                        <p:anim calcmode="lin" valueType="num">
                                          <p:cBhvr>
                                            <p:cTn id="59" dur="1000" fill="hold"/>
                                            <p:tgtEl>
                                              <p:spTgt spid="3"/>
                                            </p:tgtEl>
                                            <p:attrNameLst>
                                              <p:attrName>ppt_y</p:attrName>
                                            </p:attrNameLst>
                                          </p:cBhvr>
                                          <p:tavLst>
                                            <p:tav tm="0">
                                              <p:val>
                                                <p:strVal val="#ppt_y+.1"/>
                                              </p:val>
                                            </p:tav>
                                            <p:tav tm="100000">
                                              <p:val>
                                                <p:strVal val="#ppt_y"/>
                                              </p:val>
                                            </p:tav>
                                          </p:tavLst>
                                        </p:anim>
                                      </p:childTnLst>
                                    </p:cTn>
                                  </p:par>
                                </p:childTnLst>
                              </p:cTn>
                            </p:par>
                            <p:par>
                              <p:cTn id="60" fill="hold">
                                <p:stCondLst>
                                  <p:cond delay="4950"/>
                                </p:stCondLst>
                                <p:childTnLst>
                                  <p:par>
                                    <p:cTn id="61" presetID="56" presetClass="entr" presetSubtype="0" fill="hold" grpId="0" nodeType="afterEffect">
                                      <p:stCondLst>
                                        <p:cond delay="0"/>
                                      </p:stCondLst>
                                      <p:iterate type="lt">
                                        <p:tmPct val="10000"/>
                                      </p:iterate>
                                      <p:childTnLst>
                                        <p:set>
                                          <p:cBhvr>
                                            <p:cTn id="62" dur="1" fill="hold">
                                              <p:stCondLst>
                                                <p:cond delay="0"/>
                                              </p:stCondLst>
                                            </p:cTn>
                                            <p:tgtEl>
                                              <p:spTgt spid="30"/>
                                            </p:tgtEl>
                                            <p:attrNameLst>
                                              <p:attrName>style.visibility</p:attrName>
                                            </p:attrNameLst>
                                          </p:cBhvr>
                                          <p:to>
                                            <p:strVal val="visible"/>
                                          </p:to>
                                        </p:set>
                                        <p:anim by="(-#ppt_w*2)" calcmode="lin" valueType="num">
                                          <p:cBhvr rctx="PPT">
                                            <p:cTn id="63" dur="500" autoRev="1" fill="hold">
                                              <p:stCondLst>
                                                <p:cond delay="0"/>
                                              </p:stCondLst>
                                            </p:cTn>
                                            <p:tgtEl>
                                              <p:spTgt spid="30"/>
                                            </p:tgtEl>
                                            <p:attrNameLst>
                                              <p:attrName>ppt_w</p:attrName>
                                            </p:attrNameLst>
                                          </p:cBhvr>
                                        </p:anim>
                                        <p:anim by="(#ppt_w*0.50)" calcmode="lin" valueType="num">
                                          <p:cBhvr>
                                            <p:cTn id="64" dur="500" decel="50000" autoRev="1" fill="hold">
                                              <p:stCondLst>
                                                <p:cond delay="0"/>
                                              </p:stCondLst>
                                            </p:cTn>
                                            <p:tgtEl>
                                              <p:spTgt spid="30"/>
                                            </p:tgtEl>
                                            <p:attrNameLst>
                                              <p:attrName>ppt_x</p:attrName>
                                            </p:attrNameLst>
                                          </p:cBhvr>
                                        </p:anim>
                                        <p:anim from="(-#ppt_h/2)" to="(#ppt_y)" calcmode="lin" valueType="num">
                                          <p:cBhvr>
                                            <p:cTn id="65" dur="1000" fill="hold">
                                              <p:stCondLst>
                                                <p:cond delay="0"/>
                                              </p:stCondLst>
                                            </p:cTn>
                                            <p:tgtEl>
                                              <p:spTgt spid="30"/>
                                            </p:tgtEl>
                                            <p:attrNameLst>
                                              <p:attrName>ppt_y</p:attrName>
                                            </p:attrNameLst>
                                          </p:cBhvr>
                                        </p:anim>
                                        <p:animRot by="21600000">
                                          <p:cBhvr>
                                            <p:cTn id="66" dur="1000" fill="hold">
                                              <p:stCondLst>
                                                <p:cond delay="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3" grpId="0" animBg="1"/>
          <p:bldP spid="24" grpId="0" animBg="1"/>
          <p:bldP spid="25" grpId="0" animBg="1"/>
          <p:bldP spid="26" grpId="0" animBg="1"/>
          <p:bldP spid="27" grpId="0" animBg="1"/>
          <p:bldP spid="28" grpId="0" animBg="1"/>
          <p:bldP spid="29" grpId="0" animBg="1"/>
          <p:bldP spid="30"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淘宝网Chenying0907出品 5"/>
          <p:cNvSpPr/>
          <p:nvPr/>
        </p:nvSpPr>
        <p:spPr>
          <a:xfrm>
            <a:off x="0" y="593863"/>
            <a:ext cx="3285439" cy="3765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439420" y="631963"/>
            <a:ext cx="2492959" cy="261610"/>
          </a:xfrm>
          <a:prstGeom prst="rect">
            <a:avLst/>
          </a:prstGeom>
          <a:noFill/>
        </p:spPr>
        <p:txBody>
          <a:bodyPr wrap="square" lIns="0" tIns="0" rIns="0" bIns="0" rtlCol="0">
            <a:spAutoFit/>
          </a:bodyPr>
          <a:lstStyle/>
          <a:p>
            <a:pPr algn="ctr"/>
            <a:r>
              <a:rPr lang="en-US" altLang="zh-CN" sz="1700" b="1" dirty="0">
                <a:solidFill>
                  <a:schemeClr val="bg1"/>
                </a:solidFill>
                <a:cs typeface="+mn-ea"/>
                <a:sym typeface="+mn-lt"/>
              </a:rPr>
              <a:t>Instructions</a:t>
            </a:r>
            <a:endParaRPr lang="zh-CN" altLang="en-US" sz="1700" b="1" dirty="0">
              <a:solidFill>
                <a:schemeClr val="bg1"/>
              </a:solidFill>
              <a:cs typeface="+mn-ea"/>
              <a:sym typeface="+mn-lt"/>
            </a:endParaRPr>
          </a:p>
        </p:txBody>
      </p:sp>
      <p:sp>
        <p:nvSpPr>
          <p:cNvPr id="10" name="TextBox 9"/>
          <p:cNvSpPr txBox="1"/>
          <p:nvPr/>
        </p:nvSpPr>
        <p:spPr>
          <a:xfrm>
            <a:off x="493235" y="1170825"/>
            <a:ext cx="3816990" cy="3770263"/>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400" b="1" dirty="0"/>
              <a:t>4.Stir-fry the Chicken:</a:t>
            </a:r>
            <a:endParaRPr lang="en-US" altLang="zh-CN" sz="1400" dirty="0"/>
          </a:p>
          <a:p>
            <a:pPr lvl="1"/>
            <a:r>
              <a:rPr lang="en-US" altLang="zh-CN" dirty="0"/>
              <a:t>Heat some new oil in the wok with a high heat. Put the Sichuan pepper and dry chili pepper, stir-fry 5 seconds. Add the marinated chicken and stir-fry until it's cooked through and slightly browned</a:t>
            </a:r>
          </a:p>
          <a:p>
            <a:pPr lvl="1"/>
            <a:endParaRPr lang="en-US" altLang="zh-CN" sz="1400" b="1" dirty="0"/>
          </a:p>
          <a:p>
            <a:r>
              <a:rPr lang="en-US" altLang="zh-CN" sz="1400" b="1" dirty="0"/>
              <a:t>5.Add the Sauce:</a:t>
            </a:r>
            <a:endParaRPr lang="en-US" altLang="zh-CN" sz="1400" dirty="0"/>
          </a:p>
          <a:p>
            <a:pPr lvl="1"/>
            <a:r>
              <a:rPr lang="en-US" altLang="zh-CN" dirty="0">
                <a:sym typeface="+mn-lt"/>
              </a:rPr>
              <a:t>Add the sauce by three times. Firstly add half sauce with ginger, garlic and spring onion, stir fry them for 1min. Add the second time and stir fry again for 1min. Add the rest sauce and stir fry.</a:t>
            </a:r>
          </a:p>
          <a:p>
            <a:pPr lvl="1"/>
            <a:endParaRPr lang="en-US" altLang="zh-CN" sz="1400" b="1" dirty="0">
              <a:sym typeface="+mn-lt"/>
            </a:endParaRPr>
          </a:p>
          <a:p>
            <a:r>
              <a:rPr lang="en-US" altLang="zh-CN" sz="1400" b="1" dirty="0">
                <a:sym typeface="+mn-lt"/>
              </a:rPr>
              <a:t>6. Combine and finish </a:t>
            </a:r>
          </a:p>
          <a:p>
            <a:pPr lvl="1"/>
            <a:r>
              <a:rPr lang="en-US" altLang="zh-CN" dirty="0">
                <a:sym typeface="+mn-lt"/>
              </a:rPr>
              <a:t>Add few drops of soy sauce and vinegar and add the fried peanuts, s</a:t>
            </a:r>
            <a:r>
              <a:rPr lang="en-US" altLang="zh-CN" dirty="0"/>
              <a:t>tir-fry everything together until well coated and heated through.</a:t>
            </a:r>
            <a:endParaRPr lang="en-US" altLang="zh-CN" sz="1400" b="1" dirty="0">
              <a:sym typeface="+mn-lt"/>
            </a:endParaRPr>
          </a:p>
        </p:txBody>
      </p:sp>
      <p:sp>
        <p:nvSpPr>
          <p:cNvPr id="4" name="心形 3">
            <a:extLst>
              <a:ext uri="{FF2B5EF4-FFF2-40B4-BE49-F238E27FC236}">
                <a16:creationId xmlns:a16="http://schemas.microsoft.com/office/drawing/2014/main" id="{66B7BF5C-8876-509E-588C-1B0A38631618}"/>
              </a:ext>
            </a:extLst>
          </p:cNvPr>
          <p:cNvSpPr/>
          <p:nvPr/>
        </p:nvSpPr>
        <p:spPr>
          <a:xfrm>
            <a:off x="4899657" y="970413"/>
            <a:ext cx="4010187" cy="3437205"/>
          </a:xfrm>
          <a:prstGeom prst="heart">
            <a:avLst/>
          </a:prstGeom>
          <a:blipFill>
            <a:blip r:embed="rId2">
              <a:extLst>
                <a:ext uri="{28A0092B-C50C-407E-A947-70E740481C1C}">
                  <a14:useLocalDpi xmlns:a14="http://schemas.microsoft.com/office/drawing/2010/main" val="0"/>
                </a:ext>
              </a:extLst>
            </a:blip>
            <a:srcRect/>
            <a:stretch>
              <a:fillRect l="-1000" r="-1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dirty="0"/>
          </a:p>
        </p:txBody>
      </p:sp>
    </p:spTree>
    <p:extLst>
      <p:ext uri="{BB962C8B-B14F-4D97-AF65-F5344CB8AC3E}">
        <p14:creationId xmlns:p14="http://schemas.microsoft.com/office/powerpoint/2010/main" val="1077136427"/>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4102379929"/>
              </p:ext>
            </p:extLst>
          </p:nvPr>
        </p:nvGraphicFramePr>
        <p:xfrm>
          <a:off x="0" y="500217"/>
          <a:ext cx="6565043" cy="3437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Parallelogram 1"/>
          <p:cNvSpPr/>
          <p:nvPr/>
        </p:nvSpPr>
        <p:spPr>
          <a:xfrm>
            <a:off x="-914559" y="235817"/>
            <a:ext cx="1829118" cy="1093331"/>
          </a:xfrm>
          <a:prstGeom prst="parallelogram">
            <a:avLst>
              <a:gd name="adj" fmla="val 91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solidFill>
                <a:prstClr val="white"/>
              </a:solidFill>
              <a:cs typeface="+mn-ea"/>
              <a:sym typeface="+mn-lt"/>
            </a:endParaRPr>
          </a:p>
        </p:txBody>
      </p:sp>
      <p:sp>
        <p:nvSpPr>
          <p:cNvPr id="18" name="Parallelogram 17"/>
          <p:cNvSpPr/>
          <p:nvPr/>
        </p:nvSpPr>
        <p:spPr>
          <a:xfrm>
            <a:off x="1009101" y="3623000"/>
            <a:ext cx="7002091" cy="3137074"/>
          </a:xfrm>
          <a:prstGeom prst="parallelogram">
            <a:avLst>
              <a:gd name="adj" fmla="val 904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solidFill>
                <a:prstClr val="white"/>
              </a:solidFill>
              <a:cs typeface="+mn-ea"/>
              <a:sym typeface="+mn-lt"/>
            </a:endParaRPr>
          </a:p>
        </p:txBody>
      </p:sp>
      <p:sp>
        <p:nvSpPr>
          <p:cNvPr id="26" name="Parallelogram 25"/>
          <p:cNvSpPr/>
          <p:nvPr/>
        </p:nvSpPr>
        <p:spPr>
          <a:xfrm>
            <a:off x="5648962" y="-1582829"/>
            <a:ext cx="5248253" cy="3137074"/>
          </a:xfrm>
          <a:prstGeom prst="parallelogram">
            <a:avLst>
              <a:gd name="adj" fmla="val 865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solidFill>
                <a:prstClr val="white"/>
              </a:solidFill>
              <a:cs typeface="+mn-ea"/>
              <a:sym typeface="+mn-lt"/>
            </a:endParaRPr>
          </a:p>
        </p:txBody>
      </p:sp>
      <p:sp>
        <p:nvSpPr>
          <p:cNvPr id="27" name="Parallelogram 26"/>
          <p:cNvSpPr/>
          <p:nvPr/>
        </p:nvSpPr>
        <p:spPr>
          <a:xfrm>
            <a:off x="3103592" y="1329148"/>
            <a:ext cx="8196276" cy="3137074"/>
          </a:xfrm>
          <a:prstGeom prst="parallelogram">
            <a:avLst>
              <a:gd name="adj" fmla="val 87447"/>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solidFill>
                <a:prstClr val="white"/>
              </a:solidFill>
              <a:cs typeface="+mn-ea"/>
              <a:sym typeface="+mn-lt"/>
            </a:endParaRPr>
          </a:p>
        </p:txBody>
      </p:sp>
      <p:cxnSp>
        <p:nvCxnSpPr>
          <p:cNvPr id="4" name="Straight Connector 3"/>
          <p:cNvCxnSpPr/>
          <p:nvPr/>
        </p:nvCxnSpPr>
        <p:spPr>
          <a:xfrm flipH="1">
            <a:off x="3160080" y="171503"/>
            <a:ext cx="3691967" cy="422737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8" name="Parallelogram 27"/>
          <p:cNvSpPr/>
          <p:nvPr/>
        </p:nvSpPr>
        <p:spPr>
          <a:xfrm>
            <a:off x="4240392" y="1554133"/>
            <a:ext cx="5248253" cy="3137074"/>
          </a:xfrm>
          <a:prstGeom prst="parallelogram">
            <a:avLst>
              <a:gd name="adj" fmla="val 451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solidFill>
                <a:prstClr val="white"/>
              </a:solidFill>
              <a:cs typeface="+mn-ea"/>
              <a:sym typeface="+mn-lt"/>
            </a:endParaRPr>
          </a:p>
        </p:txBody>
      </p:sp>
      <p:cxnSp>
        <p:nvCxnSpPr>
          <p:cNvPr id="29" name="Straight Connector 28"/>
          <p:cNvCxnSpPr/>
          <p:nvPr/>
        </p:nvCxnSpPr>
        <p:spPr>
          <a:xfrm flipH="1">
            <a:off x="4799714" y="4722418"/>
            <a:ext cx="2170274" cy="248500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297794" y="2021243"/>
            <a:ext cx="1419254" cy="423203"/>
          </a:xfrm>
          <a:prstGeom prst="rect">
            <a:avLst/>
          </a:prstGeom>
          <a:noFill/>
        </p:spPr>
        <p:txBody>
          <a:bodyPr wrap="none" lIns="68589" tIns="34295" rIns="68589" bIns="34295" rtlCol="0">
            <a:spAutoFit/>
          </a:bodyPr>
          <a:lstStyle/>
          <a:p>
            <a:pPr algn="r"/>
            <a:r>
              <a:rPr lang="en-US" altLang="zh-CN" sz="2300" dirty="0" err="1">
                <a:solidFill>
                  <a:srgbClr val="4F2E15"/>
                </a:solidFill>
                <a:cs typeface="+mn-ea"/>
                <a:sym typeface="+mn-lt"/>
              </a:rPr>
              <a:t>MaPo</a:t>
            </a:r>
            <a:r>
              <a:rPr lang="en-US" altLang="zh-CN" sz="2300" dirty="0">
                <a:solidFill>
                  <a:srgbClr val="4F2E15"/>
                </a:solidFill>
                <a:cs typeface="+mn-ea"/>
                <a:sym typeface="+mn-lt"/>
              </a:rPr>
              <a:t> Tofu</a:t>
            </a:r>
          </a:p>
        </p:txBody>
      </p:sp>
      <p:sp>
        <p:nvSpPr>
          <p:cNvPr id="30" name="淘宝网Chenying0907出品 29"/>
          <p:cNvSpPr/>
          <p:nvPr/>
        </p:nvSpPr>
        <p:spPr>
          <a:xfrm>
            <a:off x="5488280" y="2514841"/>
            <a:ext cx="3426900" cy="2298011"/>
          </a:xfrm>
          <a:prstGeom prst="rect">
            <a:avLst/>
          </a:prstGeom>
        </p:spPr>
        <p:txBody>
          <a:bodyPr wrap="square" lIns="68589" tIns="34295" rIns="68589" bIns="34295">
            <a:spAutoFit/>
          </a:bodyPr>
          <a:lstStyle/>
          <a:p>
            <a:pPr>
              <a:lnSpc>
                <a:spcPct val="150000"/>
              </a:lnSpc>
            </a:pPr>
            <a:r>
              <a:rPr lang="en-US" altLang="zh-CN" dirty="0"/>
              <a:t>Mapo Tofu(</a:t>
            </a:r>
            <a:r>
              <a:rPr lang="en-US" altLang="zh-CN" dirty="0" err="1"/>
              <a:t>Má</a:t>
            </a:r>
            <a:r>
              <a:rPr lang="en-US" altLang="zh-CN" dirty="0"/>
              <a:t> </a:t>
            </a:r>
            <a:r>
              <a:rPr lang="en-US" altLang="zh-CN" dirty="0" err="1"/>
              <a:t>pó</a:t>
            </a:r>
            <a:r>
              <a:rPr lang="en-US" altLang="zh-CN" dirty="0"/>
              <a:t> </a:t>
            </a:r>
            <a:r>
              <a:rPr lang="en-US" altLang="zh-CN" dirty="0" err="1"/>
              <a:t>dòufu</a:t>
            </a:r>
            <a:r>
              <a:rPr lang="en-US" altLang="zh-CN" dirty="0"/>
              <a:t>) is traditionally made with silken tofu, minced meat (usually beef), and a flavorful sauce that includes ingredients like chili bean paste, soy sauce, and Sichuan peppercorns. It's known for its complex combination of spiciness, numbing sensation</a:t>
            </a:r>
            <a:endParaRPr lang="en-US" sz="800" kern="3000" spc="23" dirty="0">
              <a:solidFill>
                <a:prstClr val="black">
                  <a:lumMod val="85000"/>
                  <a:lumOff val="15000"/>
                </a:prstClr>
              </a:solidFill>
              <a:cs typeface="+mn-ea"/>
              <a:sym typeface="+mn-lt"/>
            </a:endParaRPr>
          </a:p>
        </p:txBody>
      </p:sp>
      <p:sp>
        <p:nvSpPr>
          <p:cNvPr id="15" name="TextBox 14"/>
          <p:cNvSpPr txBox="1"/>
          <p:nvPr/>
        </p:nvSpPr>
        <p:spPr>
          <a:xfrm>
            <a:off x="7599164" y="1077498"/>
            <a:ext cx="1135585" cy="1146478"/>
          </a:xfrm>
          <a:prstGeom prst="rect">
            <a:avLst/>
          </a:prstGeom>
          <a:noFill/>
        </p:spPr>
        <p:txBody>
          <a:bodyPr wrap="none" lIns="68589" tIns="34295" rIns="68589" bIns="34295" rtlCol="0">
            <a:spAutoFit/>
          </a:bodyPr>
          <a:lstStyle/>
          <a:p>
            <a:pPr algn="r"/>
            <a:r>
              <a:rPr lang="en-US" altLang="zh-CN" sz="7000" b="1" dirty="0">
                <a:solidFill>
                  <a:srgbClr val="4F2E15"/>
                </a:solidFill>
                <a:cs typeface="+mn-ea"/>
                <a:sym typeface="+mn-lt"/>
              </a:rPr>
              <a:t>02</a:t>
            </a:r>
            <a:endParaRPr lang="en-US" sz="7000" b="1" dirty="0">
              <a:solidFill>
                <a:srgbClr val="4F2E15"/>
              </a:solidFill>
              <a:cs typeface="+mn-ea"/>
              <a:sym typeface="+mn-lt"/>
            </a:endParaRPr>
          </a:p>
        </p:txBody>
      </p:sp>
      <p:sp>
        <p:nvSpPr>
          <p:cNvPr id="40" name="淘宝网Chenying0907出品 39"/>
          <p:cNvSpPr/>
          <p:nvPr/>
        </p:nvSpPr>
        <p:spPr>
          <a:xfrm>
            <a:off x="60476" y="3897680"/>
            <a:ext cx="2993466" cy="469369"/>
          </a:xfrm>
          <a:prstGeom prst="rect">
            <a:avLst/>
          </a:prstGeom>
        </p:spPr>
        <p:txBody>
          <a:bodyPr wrap="none" lIns="68589" tIns="34295" rIns="68589" bIns="34295">
            <a:spAutoFit/>
          </a:bodyPr>
          <a:lstStyle/>
          <a:p>
            <a:r>
              <a:rPr lang="en-US" sz="2600" dirty="0">
                <a:solidFill>
                  <a:prstClr val="black">
                    <a:lumMod val="50000"/>
                    <a:lumOff val="50000"/>
                  </a:prstClr>
                </a:solidFill>
                <a:cs typeface="+mn-ea"/>
                <a:sym typeface="+mn-lt"/>
              </a:rPr>
              <a:t>DELICIOUS FOOD</a:t>
            </a:r>
          </a:p>
        </p:txBody>
      </p:sp>
      <p:sp>
        <p:nvSpPr>
          <p:cNvPr id="3" name="页脚占位符 2">
            <a:extLst>
              <a:ext uri="{FF2B5EF4-FFF2-40B4-BE49-F238E27FC236}">
                <a16:creationId xmlns:a16="http://schemas.microsoft.com/office/drawing/2014/main" id="{C6CE0C55-EE1E-F326-431F-C479A2B93166}"/>
              </a:ext>
            </a:extLst>
          </p:cNvPr>
          <p:cNvSpPr>
            <a:spLocks noGrp="1"/>
          </p:cNvSpPr>
          <p:nvPr>
            <p:ph type="ftr" sz="quarter" idx="11"/>
          </p:nvPr>
        </p:nvSpPr>
        <p:spPr/>
        <p:txBody>
          <a:bodyPr/>
          <a:lstStyle/>
          <a:p>
            <a:r>
              <a:rPr lang="en-US" altLang="zh-CN"/>
              <a:t>Confucius Institue of Comenius University</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100" advTm="11000">
        <p14:switch dir="r"/>
      </p:transition>
    </mc:Choice>
    <mc:Fallback xmlns="">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750" fill="hold"/>
                                        <p:tgtEl>
                                          <p:spTgt spid="28"/>
                                        </p:tgtEl>
                                        <p:attrNameLst>
                                          <p:attrName>ppt_x</p:attrName>
                                        </p:attrNameLst>
                                      </p:cBhvr>
                                      <p:tavLst>
                                        <p:tav tm="0">
                                          <p:val>
                                            <p:strVal val="#ppt_x"/>
                                          </p:val>
                                        </p:tav>
                                        <p:tav tm="100000">
                                          <p:val>
                                            <p:strVal val="#ppt_x"/>
                                          </p:val>
                                        </p:tav>
                                      </p:tavLst>
                                    </p:anim>
                                    <p:anim calcmode="lin" valueType="num">
                                      <p:cBhvr additive="base">
                                        <p:cTn id="16" dur="75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750" fill="hold"/>
                                        <p:tgtEl>
                                          <p:spTgt spid="18"/>
                                        </p:tgtEl>
                                        <p:attrNameLst>
                                          <p:attrName>ppt_x</p:attrName>
                                        </p:attrNameLst>
                                      </p:cBhvr>
                                      <p:tavLst>
                                        <p:tav tm="0">
                                          <p:val>
                                            <p:strVal val="#ppt_x"/>
                                          </p:val>
                                        </p:tav>
                                        <p:tav tm="100000">
                                          <p:val>
                                            <p:strVal val="#ppt_x"/>
                                          </p:val>
                                        </p:tav>
                                      </p:tavLst>
                                    </p:anim>
                                    <p:anim calcmode="lin" valueType="num">
                                      <p:cBhvr additive="base">
                                        <p:cTn id="20" dur="75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750" fill="hold"/>
                                        <p:tgtEl>
                                          <p:spTgt spid="27"/>
                                        </p:tgtEl>
                                        <p:attrNameLst>
                                          <p:attrName>ppt_x</p:attrName>
                                        </p:attrNameLst>
                                      </p:cBhvr>
                                      <p:tavLst>
                                        <p:tav tm="0">
                                          <p:val>
                                            <p:strVal val="#ppt_x"/>
                                          </p:val>
                                        </p:tav>
                                        <p:tav tm="100000">
                                          <p:val>
                                            <p:strVal val="#ppt_x"/>
                                          </p:val>
                                        </p:tav>
                                      </p:tavLst>
                                    </p:anim>
                                    <p:anim calcmode="lin" valueType="num">
                                      <p:cBhvr additive="base">
                                        <p:cTn id="24" dur="75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750" fill="hold"/>
                                        <p:tgtEl>
                                          <p:spTgt spid="26"/>
                                        </p:tgtEl>
                                        <p:attrNameLst>
                                          <p:attrName>ppt_x</p:attrName>
                                        </p:attrNameLst>
                                      </p:cBhvr>
                                      <p:tavLst>
                                        <p:tav tm="0">
                                          <p:val>
                                            <p:strVal val="#ppt_x"/>
                                          </p:val>
                                        </p:tav>
                                        <p:tav tm="100000">
                                          <p:val>
                                            <p:strVal val="#ppt_x"/>
                                          </p:val>
                                        </p:tav>
                                      </p:tavLst>
                                    </p:anim>
                                    <p:anim calcmode="lin" valueType="num">
                                      <p:cBhvr additive="base">
                                        <p:cTn id="28" dur="750" fill="hold"/>
                                        <p:tgtEl>
                                          <p:spTgt spid="26"/>
                                        </p:tgtEl>
                                        <p:attrNameLst>
                                          <p:attrName>ppt_y</p:attrName>
                                        </p:attrNameLst>
                                      </p:cBhvr>
                                      <p:tavLst>
                                        <p:tav tm="0">
                                          <p:val>
                                            <p:strVal val="0-#ppt_h/2"/>
                                          </p:val>
                                        </p:tav>
                                        <p:tav tm="100000">
                                          <p:val>
                                            <p:strVal val="#ppt_y"/>
                                          </p:val>
                                        </p:tav>
                                      </p:tavLst>
                                    </p:anim>
                                  </p:childTnLst>
                                </p:cTn>
                              </p:par>
                              <p:par>
                                <p:cTn id="29" presetID="2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22" presetClass="entr" presetSubtype="4"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childTnLst>
                          </p:cTn>
                        </p:par>
                        <p:par>
                          <p:cTn id="35" fill="hold">
                            <p:stCondLst>
                              <p:cond delay="1500"/>
                            </p:stCondLst>
                            <p:childTnLst>
                              <p:par>
                                <p:cTn id="36" presetID="2" presetClass="entr" presetSubtype="2" decel="10000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750" fill="hold"/>
                                        <p:tgtEl>
                                          <p:spTgt spid="15"/>
                                        </p:tgtEl>
                                        <p:attrNameLst>
                                          <p:attrName>ppt_x</p:attrName>
                                        </p:attrNameLst>
                                      </p:cBhvr>
                                      <p:tavLst>
                                        <p:tav tm="0">
                                          <p:val>
                                            <p:strVal val="1+#ppt_w/2"/>
                                          </p:val>
                                        </p:tav>
                                        <p:tav tm="100000">
                                          <p:val>
                                            <p:strVal val="#ppt_x"/>
                                          </p:val>
                                        </p:tav>
                                      </p:tavLst>
                                    </p:anim>
                                    <p:anim calcmode="lin" valueType="num">
                                      <p:cBhvr additive="base">
                                        <p:cTn id="39" dur="750" fill="hold"/>
                                        <p:tgtEl>
                                          <p:spTgt spid="15"/>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750" fill="hold"/>
                                        <p:tgtEl>
                                          <p:spTgt spid="31"/>
                                        </p:tgtEl>
                                        <p:attrNameLst>
                                          <p:attrName>ppt_x</p:attrName>
                                        </p:attrNameLst>
                                      </p:cBhvr>
                                      <p:tavLst>
                                        <p:tav tm="0">
                                          <p:val>
                                            <p:strVal val="1+#ppt_w/2"/>
                                          </p:val>
                                        </p:tav>
                                        <p:tav tm="100000">
                                          <p:val>
                                            <p:strVal val="#ppt_x"/>
                                          </p:val>
                                        </p:tav>
                                      </p:tavLst>
                                    </p:anim>
                                    <p:anim calcmode="lin" valueType="num">
                                      <p:cBhvr additive="base">
                                        <p:cTn id="43" dur="750" fill="hold"/>
                                        <p:tgtEl>
                                          <p:spTgt spid="31"/>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50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750" fill="hold"/>
                                        <p:tgtEl>
                                          <p:spTgt spid="30"/>
                                        </p:tgtEl>
                                        <p:attrNameLst>
                                          <p:attrName>ppt_x</p:attrName>
                                        </p:attrNameLst>
                                      </p:cBhvr>
                                      <p:tavLst>
                                        <p:tav tm="0">
                                          <p:val>
                                            <p:strVal val="1+#ppt_w/2"/>
                                          </p:val>
                                        </p:tav>
                                        <p:tav tm="100000">
                                          <p:val>
                                            <p:strVal val="#ppt_x"/>
                                          </p:val>
                                        </p:tav>
                                      </p:tavLst>
                                    </p:anim>
                                    <p:anim calcmode="lin" valueType="num">
                                      <p:cBhvr additive="base">
                                        <p:cTn id="47" dur="750" fill="hold"/>
                                        <p:tgtEl>
                                          <p:spTgt spid="30"/>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2" presetClass="entr" presetSubtype="8" decel="10000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4000" fill="hold"/>
                                        <p:tgtEl>
                                          <p:spTgt spid="40"/>
                                        </p:tgtEl>
                                        <p:attrNameLst>
                                          <p:attrName>ppt_x</p:attrName>
                                        </p:attrNameLst>
                                      </p:cBhvr>
                                      <p:tavLst>
                                        <p:tav tm="0">
                                          <p:val>
                                            <p:strVal val="0-#ppt_w/2"/>
                                          </p:val>
                                        </p:tav>
                                        <p:tav tm="100000">
                                          <p:val>
                                            <p:strVal val="#ppt_x"/>
                                          </p:val>
                                        </p:tav>
                                      </p:tavLst>
                                    </p:anim>
                                    <p:anim calcmode="lin" valueType="num">
                                      <p:cBhvr additive="base">
                                        <p:cTn id="52" dur="4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2" grpId="0" animBg="1"/>
      <p:bldP spid="18" grpId="0" animBg="1"/>
      <p:bldP spid="26" grpId="0" animBg="1"/>
      <p:bldP spid="27" grpId="0" animBg="1"/>
      <p:bldP spid="28" grpId="0" animBg="1"/>
      <p:bldP spid="31" grpId="0"/>
      <p:bldP spid="30" grpId="0"/>
      <p:bldP spid="15"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淘宝网Chenying0907出品 2"/>
          <p:cNvPicPr>
            <a:picLocks noChangeArrowheads="1"/>
          </p:cNvPicPr>
          <p:nvPr/>
        </p:nvPicPr>
        <p:blipFill>
          <a:blip r:embed="rId3">
            <a:extLst>
              <a:ext uri="{28A0092B-C50C-407E-A947-70E740481C1C}">
                <a14:useLocalDpi xmlns:a14="http://schemas.microsoft.com/office/drawing/2010/main" val="0"/>
              </a:ext>
            </a:extLst>
          </a:blip>
          <a:srcRect l="22237" r="22237"/>
          <a:stretch/>
        </p:blipFill>
        <p:spPr bwMode="auto">
          <a:xfrm>
            <a:off x="834029" y="351064"/>
            <a:ext cx="3619989" cy="3326564"/>
          </a:xfrm>
          <a:prstGeom prst="ellipse">
            <a:avLst/>
          </a:prstGeom>
          <a:blipFill>
            <a:blip r:embed="rId4" cstate="screen">
              <a:extLst>
                <a:ext uri="{28A0092B-C50C-407E-A947-70E740481C1C}">
                  <a14:useLocalDpi xmlns:a14="http://schemas.microsoft.com/office/drawing/2010/main"/>
                </a:ext>
              </a:extLst>
            </a:blip>
            <a:stretch>
              <a:fillRect/>
            </a:stretch>
          </a:blipFill>
          <a:ln w="57150">
            <a:solidFill>
              <a:schemeClr val="bg1"/>
            </a:solidFill>
            <a:miter lim="800000"/>
            <a:headEnd/>
            <a:tailEnd/>
          </a:ln>
          <a:effectLst>
            <a:outerShdw blurRad="63500" sx="102000" sy="102000" algn="ctr" rotWithShape="0">
              <a:prstClr val="black">
                <a:alpha val="40000"/>
              </a:prstClr>
            </a:outerShdw>
          </a:effectLst>
        </p:spPr>
      </p:pic>
      <p:pic>
        <p:nvPicPr>
          <p:cNvPr id="17" name="淘宝网Chenying0907出品 2"/>
          <p:cNvPicPr>
            <a:picLocks noChangeArrowheads="1"/>
          </p:cNvPicPr>
          <p:nvPr/>
        </p:nvPicPr>
        <p:blipFill>
          <a:blip r:embed="rId5">
            <a:extLst>
              <a:ext uri="{28A0092B-C50C-407E-A947-70E740481C1C}">
                <a14:useLocalDpi xmlns:a14="http://schemas.microsoft.com/office/drawing/2010/main" val="0"/>
              </a:ext>
            </a:extLst>
          </a:blip>
          <a:srcRect t="17273" b="17273"/>
          <a:stretch/>
        </p:blipFill>
        <p:spPr bwMode="auto">
          <a:xfrm>
            <a:off x="724926" y="2882787"/>
            <a:ext cx="1919097" cy="1853657"/>
          </a:xfrm>
          <a:prstGeom prst="ellipse">
            <a:avLst/>
          </a:prstGeom>
          <a:noFill/>
          <a:ln w="38100">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9" name="淘宝网Chenying0907出品 8"/>
          <p:cNvSpPr/>
          <p:nvPr/>
        </p:nvSpPr>
        <p:spPr>
          <a:xfrm>
            <a:off x="5354082" y="1029245"/>
            <a:ext cx="3285439" cy="3765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9"/>
          <p:cNvSpPr txBox="1"/>
          <p:nvPr/>
        </p:nvSpPr>
        <p:spPr>
          <a:xfrm>
            <a:off x="5679202" y="1067345"/>
            <a:ext cx="2492959" cy="261610"/>
          </a:xfrm>
          <a:prstGeom prst="rect">
            <a:avLst/>
          </a:prstGeom>
          <a:noFill/>
        </p:spPr>
        <p:txBody>
          <a:bodyPr wrap="square" lIns="0" tIns="0" rIns="0" bIns="0" rtlCol="0">
            <a:spAutoFit/>
          </a:bodyPr>
          <a:lstStyle/>
          <a:p>
            <a:pPr algn="ctr"/>
            <a:r>
              <a:rPr lang="en-US" altLang="zh-CN" sz="1700" b="1" dirty="0">
                <a:solidFill>
                  <a:schemeClr val="bg1"/>
                </a:solidFill>
                <a:cs typeface="+mn-ea"/>
                <a:sym typeface="+mn-lt"/>
              </a:rPr>
              <a:t>The story of </a:t>
            </a:r>
            <a:r>
              <a:rPr lang="en-US" altLang="zh-CN" sz="1700" b="1" dirty="0" err="1">
                <a:solidFill>
                  <a:schemeClr val="bg1"/>
                </a:solidFill>
                <a:cs typeface="+mn-ea"/>
                <a:sym typeface="+mn-lt"/>
              </a:rPr>
              <a:t>MaPo</a:t>
            </a:r>
            <a:r>
              <a:rPr lang="en-US" altLang="zh-CN" sz="1700" b="1" dirty="0">
                <a:solidFill>
                  <a:schemeClr val="bg1"/>
                </a:solidFill>
                <a:cs typeface="+mn-ea"/>
                <a:sym typeface="+mn-lt"/>
              </a:rPr>
              <a:t> Tofu</a:t>
            </a:r>
            <a:endParaRPr lang="zh-CN" altLang="en-US" sz="1700" b="1" dirty="0">
              <a:solidFill>
                <a:schemeClr val="bg1"/>
              </a:solidFill>
              <a:cs typeface="+mn-ea"/>
              <a:sym typeface="+mn-lt"/>
            </a:endParaRPr>
          </a:p>
        </p:txBody>
      </p:sp>
      <p:sp>
        <p:nvSpPr>
          <p:cNvPr id="11" name="TextBox 10"/>
          <p:cNvSpPr txBox="1"/>
          <p:nvPr/>
        </p:nvSpPr>
        <p:spPr>
          <a:xfrm>
            <a:off x="5341352" y="1934208"/>
            <a:ext cx="3143200" cy="2228752"/>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en-US" altLang="zh-CN" sz="1400" dirty="0">
                <a:latin typeface="+mn-lt"/>
                <a:ea typeface="+mn-ea"/>
                <a:cs typeface="+mn-ea"/>
                <a:sym typeface="+mn-lt"/>
              </a:rPr>
              <a:t>The story of Mapo Tofu is intertwined with Chinese folklore and culinary history. The dish is named after a woman known as Chen Mapo, who lived during the Qing Dynasty (1644-1912) in Chengdu, the capital of Sichuan province in southwestern China.</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par>
                                <p:cTn id="11" presetID="3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90"/>
                                          </p:val>
                                        </p:tav>
                                        <p:tav tm="100000">
                                          <p:val>
                                            <p:fltVal val="0"/>
                                          </p:val>
                                        </p:tav>
                                      </p:tavLst>
                                    </p:anim>
                                    <p:animEffect transition="in" filter="fade">
                                      <p:cBhvr>
                                        <p:cTn id="16" dur="1000"/>
                                        <p:tgtEl>
                                          <p:spTgt spid="17"/>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par>
                          <p:cTn id="21" fill="hold">
                            <p:stCondLst>
                              <p:cond delay="3000"/>
                            </p:stCondLst>
                            <p:childTnLst>
                              <p:par>
                                <p:cTn id="22" presetID="14"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淘宝网Chenying0907出品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161553" y="533693"/>
            <a:ext cx="1614415" cy="23823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9620" y="842318"/>
            <a:ext cx="6504709" cy="3233129"/>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400" dirty="0"/>
              <a:t>Chen Mapo was a skilled and resourceful woman who ran a small restaurant. She was known for her pockmarked face, which earned her the nickname "Mapo," meaning "pockmarked lady." Despite her appearance, she was famous for her exceptional cooking skills.</a:t>
            </a:r>
            <a:endParaRPr lang="zh-CN" altLang="zh-CN" sz="1400" dirty="0"/>
          </a:p>
          <a:p>
            <a:r>
              <a:rPr lang="en-US" altLang="zh-CN" sz="1400" dirty="0"/>
              <a:t> </a:t>
            </a:r>
            <a:endParaRPr lang="zh-CN" altLang="zh-CN" sz="1400" dirty="0"/>
          </a:p>
          <a:p>
            <a:r>
              <a:rPr lang="en-US" altLang="zh-CN" sz="1400" dirty="0"/>
              <a:t>One day, some workers arrived at Chen Mapo's restaurant. They were tired and hungry, seeking a hearty and flavorful meal. There wasn’t much food and ingredients left so Chen Mapo she used the limited ingredients she had on hand: tofu, minced meat, and a bold combination of Sichuan peppercorns and chili peppers.</a:t>
            </a:r>
            <a:endParaRPr lang="zh-CN" altLang="zh-CN" sz="1400" dirty="0"/>
          </a:p>
          <a:p>
            <a:r>
              <a:rPr lang="en-US" altLang="zh-CN" sz="1400" dirty="0"/>
              <a:t> </a:t>
            </a:r>
            <a:endParaRPr lang="zh-CN" altLang="zh-CN" sz="1400" dirty="0"/>
          </a:p>
          <a:p>
            <a:r>
              <a:rPr lang="en-US" altLang="zh-CN" sz="1400" dirty="0"/>
              <a:t>The result was a spicy and numbing dish that left a lasting impression on those people. This dish got more and more popular and was named "Mapo Tofu," referring to Chen Mapo and the pockmarks on her face.</a:t>
            </a:r>
            <a:endParaRPr lang="zh-CN" altLang="zh-CN" sz="1400" dirty="0"/>
          </a:p>
          <a:p>
            <a:r>
              <a:rPr lang="en-US" altLang="zh-CN" sz="1400" dirty="0"/>
              <a:t> </a:t>
            </a:r>
            <a:endParaRPr lang="zh-CN" altLang="zh-CN" sz="1400" dirty="0"/>
          </a:p>
          <a:p>
            <a:r>
              <a:rPr lang="en-US" altLang="zh-CN" sz="1400" dirty="0"/>
              <a:t>Over time, Mapo Tofu gained popularity not only in Chengdu but also throughout Sichuan and eventually across China. The dish became a staple of Sichuan cuisine, celebrated for its fiery and numbing flavors.</a:t>
            </a:r>
            <a:endParaRPr lang="en-US" altLang="zh-CN" sz="1400" dirty="0">
              <a:latin typeface="+mn-lt"/>
              <a:ea typeface="+mn-ea"/>
              <a:cs typeface="+mn-ea"/>
              <a:sym typeface="+mn-lt"/>
            </a:endParaRPr>
          </a:p>
        </p:txBody>
      </p:sp>
      <p:sp>
        <p:nvSpPr>
          <p:cNvPr id="8" name="TextBox 7"/>
          <p:cNvSpPr txBox="1"/>
          <p:nvPr/>
        </p:nvSpPr>
        <p:spPr>
          <a:xfrm>
            <a:off x="1112570" y="272083"/>
            <a:ext cx="2492959" cy="261610"/>
          </a:xfrm>
          <a:prstGeom prst="rect">
            <a:avLst/>
          </a:prstGeom>
          <a:noFill/>
        </p:spPr>
        <p:txBody>
          <a:bodyPr wrap="square" lIns="0" tIns="0" rIns="0" bIns="0" rtlCol="0">
            <a:spAutoFit/>
          </a:bodyPr>
          <a:lstStyle/>
          <a:p>
            <a:r>
              <a:rPr lang="en-US" altLang="zh-CN" sz="1700" b="1" dirty="0">
                <a:solidFill>
                  <a:srgbClr val="4F2E15"/>
                </a:solidFill>
                <a:cs typeface="+mn-ea"/>
                <a:sym typeface="+mn-lt"/>
              </a:rPr>
              <a:t>The legend goes like that:</a:t>
            </a:r>
            <a:endParaRPr lang="zh-CN" altLang="en-US" sz="1700" b="1" dirty="0">
              <a:solidFill>
                <a:srgbClr val="4F2E15"/>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3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23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Shape 1412"/>
          <p:cNvSpPr/>
          <p:nvPr/>
        </p:nvSpPr>
        <p:spPr>
          <a:xfrm>
            <a:off x="594932" y="120275"/>
            <a:ext cx="4641437" cy="5262979"/>
          </a:xfrm>
          <a:prstGeom prst="rect">
            <a:avLst/>
          </a:prstGeom>
          <a:ln w="12700">
            <a:miter lim="400000"/>
          </a:ln>
        </p:spPr>
        <p:txBody>
          <a:bodyPr wrap="square" lIns="0" tIns="0" rIns="0" bIns="0">
            <a:spAutoFit/>
          </a:bodyPr>
          <a:lstStyle/>
          <a:p>
            <a:pPr defTabSz="242570">
              <a:spcBef>
                <a:spcPts val="640"/>
              </a:spcBef>
              <a:defRPr sz="1800"/>
            </a:pPr>
            <a:r>
              <a:rPr lang="en-US" altLang="zh-CN" sz="1600" b="1" kern="0" dirty="0">
                <a:cs typeface="+mn-ea"/>
                <a:sym typeface="+mn-lt"/>
              </a:rPr>
              <a:t>Ingredients:</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400g silken tofu, cut into 1-inch cubes</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1/4 cup vegetable oil</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200g ground beef</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2 tablespoons chili bean paste (doubanjiang)</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1 tablespoon fermented black beans, rinsed and minced</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2 teaspoons Sichuan peppercorns, toasted and ground</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2 tablespoons soy sauce</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1 tablespoon sugar</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1 tablespoon chili powder</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2 tablespoons cornstarch with water, mixed</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2 green onions, sliced (for garnish)</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1 teaspoon sesame oil (optional)</a:t>
            </a:r>
          </a:p>
          <a:p>
            <a:pPr marL="285750" indent="-285750" defTabSz="242570">
              <a:spcBef>
                <a:spcPts val="640"/>
              </a:spcBef>
              <a:buFont typeface="Arial" panose="020B0604020202020204" pitchFamily="34" charset="0"/>
              <a:buChar char="•"/>
              <a:defRPr sz="1800"/>
            </a:pPr>
            <a:endParaRPr lang="en-US" altLang="zh-CN" sz="1600" kern="0" dirty="0">
              <a:cs typeface="+mn-ea"/>
              <a:sym typeface="+mn-lt"/>
            </a:endParaRPr>
          </a:p>
          <a:p>
            <a:pPr defTabSz="242570">
              <a:spcBef>
                <a:spcPts val="640"/>
              </a:spcBef>
              <a:defRPr sz="1800"/>
            </a:pPr>
            <a:r>
              <a:rPr lang="en-US" altLang="zh-CN" sz="1600" kern="0" dirty="0">
                <a:cs typeface="+mn-ea"/>
                <a:sym typeface="+mn-lt"/>
              </a:rPr>
              <a:t> </a:t>
            </a:r>
            <a:endParaRPr sz="1600" kern="0" dirty="0">
              <a:cs typeface="+mn-ea"/>
              <a:sym typeface="+mn-lt"/>
            </a:endParaRPr>
          </a:p>
        </p:txBody>
      </p:sp>
      <p:pic>
        <p:nvPicPr>
          <p:cNvPr id="2050" name="Picture 2" descr="豆腐營養好處多！減肥好幫手6大功效- Hello醫師">
            <a:extLst>
              <a:ext uri="{FF2B5EF4-FFF2-40B4-BE49-F238E27FC236}">
                <a16:creationId xmlns:a16="http://schemas.microsoft.com/office/drawing/2014/main" id="{9BF7E71B-2915-C959-D503-9AD1C210D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138" y="342900"/>
            <a:ext cx="1492185" cy="9929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牛肉剁碎-照片素材（圖片） [18727468] - PIXTA圖庫">
            <a:extLst>
              <a:ext uri="{FF2B5EF4-FFF2-40B4-BE49-F238E27FC236}">
                <a16:creationId xmlns:a16="http://schemas.microsoft.com/office/drawing/2014/main" id="{61DA9551-4C62-A613-41C6-75DA4457B5C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161" r="12839" b="7075"/>
          <a:stretch/>
        </p:blipFill>
        <p:spPr bwMode="auto">
          <a:xfrm>
            <a:off x="7293768" y="342900"/>
            <a:ext cx="1492186" cy="9286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豆豉醬- Cookidoo® – the official Thermomix® recipe platform">
            <a:extLst>
              <a:ext uri="{FF2B5EF4-FFF2-40B4-BE49-F238E27FC236}">
                <a16:creationId xmlns:a16="http://schemas.microsoft.com/office/drawing/2014/main" id="{8D9A22DF-BBD5-84A7-C467-CB0FC7B4F7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6129" y="1736416"/>
            <a:ext cx="1431321" cy="11925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黄豆酱vs豆瓣酱- 知乎">
            <a:extLst>
              <a:ext uri="{FF2B5EF4-FFF2-40B4-BE49-F238E27FC236}">
                <a16:creationId xmlns:a16="http://schemas.microsoft.com/office/drawing/2014/main" id="{3C78E092-E738-5E9B-B660-CD48122ED8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6499" y="1786422"/>
            <a:ext cx="1266824" cy="126682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甘肃花椒碎M6702101 - 花椒碎- 四川美料美味食品科技有限公司">
            <a:extLst>
              <a:ext uri="{FF2B5EF4-FFF2-40B4-BE49-F238E27FC236}">
                <a16:creationId xmlns:a16="http://schemas.microsoft.com/office/drawing/2014/main" id="{B2BF47C1-BAAD-72C8-3E4A-22497AC56C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6995" y="3325749"/>
            <a:ext cx="1412145" cy="141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70592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淘宝网Chenying0907出品 5"/>
          <p:cNvSpPr/>
          <p:nvPr/>
        </p:nvSpPr>
        <p:spPr>
          <a:xfrm>
            <a:off x="0" y="593863"/>
            <a:ext cx="3285439" cy="3765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439420" y="631963"/>
            <a:ext cx="2492959" cy="261610"/>
          </a:xfrm>
          <a:prstGeom prst="rect">
            <a:avLst/>
          </a:prstGeom>
          <a:noFill/>
        </p:spPr>
        <p:txBody>
          <a:bodyPr wrap="square" lIns="0" tIns="0" rIns="0" bIns="0" rtlCol="0">
            <a:spAutoFit/>
          </a:bodyPr>
          <a:lstStyle/>
          <a:p>
            <a:pPr algn="ctr"/>
            <a:r>
              <a:rPr lang="en-US" altLang="zh-CN" sz="1700" b="1" dirty="0">
                <a:solidFill>
                  <a:schemeClr val="bg1"/>
                </a:solidFill>
                <a:cs typeface="+mn-ea"/>
                <a:sym typeface="+mn-lt"/>
              </a:rPr>
              <a:t>Instructions</a:t>
            </a:r>
            <a:endParaRPr lang="zh-CN" altLang="en-US" sz="1700" b="1" dirty="0">
              <a:solidFill>
                <a:schemeClr val="bg1"/>
              </a:solidFill>
              <a:cs typeface="+mn-ea"/>
              <a:sym typeface="+mn-lt"/>
            </a:endParaRPr>
          </a:p>
        </p:txBody>
      </p:sp>
      <p:sp>
        <p:nvSpPr>
          <p:cNvPr id="10" name="TextBox 9"/>
          <p:cNvSpPr txBox="1"/>
          <p:nvPr/>
        </p:nvSpPr>
        <p:spPr>
          <a:xfrm>
            <a:off x="493236" y="1113675"/>
            <a:ext cx="3816990" cy="4201150"/>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400" b="1" dirty="0"/>
              <a:t>1.Prepare the Tofu:</a:t>
            </a:r>
            <a:endParaRPr lang="en-US" altLang="zh-CN" sz="1400" dirty="0"/>
          </a:p>
          <a:p>
            <a:pPr lvl="1"/>
            <a:r>
              <a:rPr lang="en-US" altLang="zh-CN" dirty="0"/>
              <a:t>Carefully cut the tofu into 1-inch cubes. Gently boil the tofu cubes with few salt in hot water for about 3-4 minutes to heat through. This helps the tofu absorb the flavors of the dish without breaking apart. Drain and put Tofu into the cold water and set aside.</a:t>
            </a:r>
          </a:p>
          <a:p>
            <a:pPr lvl="1"/>
            <a:endParaRPr lang="en-US" altLang="zh-CN" dirty="0"/>
          </a:p>
          <a:p>
            <a:r>
              <a:rPr lang="en-US" altLang="zh-CN" sz="1400" b="1" dirty="0"/>
              <a:t>2. Cook the Meat:</a:t>
            </a:r>
            <a:endParaRPr lang="en-US" altLang="zh-CN" sz="1400" dirty="0"/>
          </a:p>
          <a:p>
            <a:pPr lvl="1"/>
            <a:r>
              <a:rPr lang="en-US" altLang="zh-CN" dirty="0"/>
              <a:t>Heat vegetable oil in a wok or large skillet over medium heat. Add the ground beef and cook until it's browned and cooked through. </a:t>
            </a:r>
          </a:p>
          <a:p>
            <a:pPr lvl="1"/>
            <a:endParaRPr lang="en-US" altLang="zh-CN" dirty="0"/>
          </a:p>
          <a:p>
            <a:r>
              <a:rPr lang="en-US" altLang="zh-CN" sz="1400" b="1" dirty="0"/>
              <a:t>3. Add Flavoring Ingredients:</a:t>
            </a:r>
            <a:endParaRPr lang="en-US" altLang="zh-CN" sz="1400" dirty="0"/>
          </a:p>
          <a:p>
            <a:pPr lvl="1"/>
            <a:r>
              <a:rPr lang="en-US" altLang="zh-CN" dirty="0"/>
              <a:t>Add the chili bean paste, fermented black beans and the chili powder to the cooked meat. Stir well to combine and cook for 1-2 minutes until fragrant. Add water, soy sauce, salt, sugar and boil with high heat</a:t>
            </a:r>
          </a:p>
          <a:p>
            <a:pPr lvl="1"/>
            <a:endParaRPr lang="en-US" altLang="zh-CN" b="1" dirty="0">
              <a:sym typeface="+mn-lt"/>
            </a:endParaRPr>
          </a:p>
        </p:txBody>
      </p:sp>
      <p:pic>
        <p:nvPicPr>
          <p:cNvPr id="3076" name="Picture 4" descr="麻婆豆腐| 美味食譜| 李錦記美國| USA">
            <a:extLst>
              <a:ext uri="{FF2B5EF4-FFF2-40B4-BE49-F238E27FC236}">
                <a16:creationId xmlns:a16="http://schemas.microsoft.com/office/drawing/2014/main" id="{6329ED0F-34AC-E4F2-7206-183D42EDDE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5363" y="593863"/>
            <a:ext cx="4009232" cy="310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932678"/>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淘宝网Chenying0907出品 5"/>
          <p:cNvSpPr/>
          <p:nvPr/>
        </p:nvSpPr>
        <p:spPr>
          <a:xfrm>
            <a:off x="0" y="593863"/>
            <a:ext cx="3285439" cy="3765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439420" y="631963"/>
            <a:ext cx="2492959" cy="261610"/>
          </a:xfrm>
          <a:prstGeom prst="rect">
            <a:avLst/>
          </a:prstGeom>
          <a:noFill/>
        </p:spPr>
        <p:txBody>
          <a:bodyPr wrap="square" lIns="0" tIns="0" rIns="0" bIns="0" rtlCol="0">
            <a:spAutoFit/>
          </a:bodyPr>
          <a:lstStyle/>
          <a:p>
            <a:pPr algn="ctr"/>
            <a:r>
              <a:rPr lang="en-US" altLang="zh-CN" sz="1700" b="1" dirty="0">
                <a:solidFill>
                  <a:schemeClr val="bg1"/>
                </a:solidFill>
                <a:cs typeface="+mn-ea"/>
                <a:sym typeface="+mn-lt"/>
              </a:rPr>
              <a:t>Instructions</a:t>
            </a:r>
            <a:endParaRPr lang="zh-CN" altLang="en-US" sz="1700" b="1" dirty="0">
              <a:solidFill>
                <a:schemeClr val="bg1"/>
              </a:solidFill>
              <a:cs typeface="+mn-ea"/>
              <a:sym typeface="+mn-lt"/>
            </a:endParaRPr>
          </a:p>
        </p:txBody>
      </p:sp>
      <p:sp>
        <p:nvSpPr>
          <p:cNvPr id="10" name="TextBox 9"/>
          <p:cNvSpPr txBox="1"/>
          <p:nvPr/>
        </p:nvSpPr>
        <p:spPr>
          <a:xfrm>
            <a:off x="493236" y="1113675"/>
            <a:ext cx="3816990" cy="3770263"/>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400" b="1" dirty="0"/>
              <a:t>4. Add Tofu and Sauce:</a:t>
            </a:r>
            <a:endParaRPr lang="en-US" altLang="zh-CN" sz="1400" dirty="0"/>
          </a:p>
          <a:p>
            <a:pPr lvl="1"/>
            <a:r>
              <a:rPr lang="en-US" altLang="zh-CN" dirty="0"/>
              <a:t>Gently add the boiled tofu cubes to the wok. Be careful not to break the tofu. cook for about 5-7 minutes, allowing the tofu to absorb the flavors of the sauce.</a:t>
            </a:r>
          </a:p>
          <a:p>
            <a:pPr lvl="1"/>
            <a:endParaRPr lang="en-US" altLang="zh-CN" dirty="0"/>
          </a:p>
          <a:p>
            <a:r>
              <a:rPr lang="en-US" altLang="zh-CN" sz="1400" b="1" dirty="0"/>
              <a:t>5. Add Cornstarch:</a:t>
            </a:r>
            <a:endParaRPr lang="en-US" altLang="zh-CN" sz="1400" dirty="0"/>
          </a:p>
          <a:p>
            <a:pPr lvl="1"/>
            <a:r>
              <a:rPr lang="en-US" altLang="zh-CN" dirty="0"/>
              <a:t> Add the mixed cornstarch water by three times. Each time carefully stir to coat the tofu with the sauce.</a:t>
            </a:r>
          </a:p>
          <a:p>
            <a:pPr lvl="1"/>
            <a:r>
              <a:rPr lang="en-US" altLang="zh-CN" dirty="0"/>
              <a:t> </a:t>
            </a:r>
          </a:p>
          <a:p>
            <a:r>
              <a:rPr lang="en-US" altLang="zh-CN" sz="1400" b="1" dirty="0"/>
              <a:t>6. Finish and Garnish:</a:t>
            </a:r>
            <a:endParaRPr lang="en-US" altLang="zh-CN" sz="1400" dirty="0"/>
          </a:p>
          <a:p>
            <a:pPr lvl="1"/>
            <a:r>
              <a:rPr lang="en-US" altLang="zh-CN" dirty="0"/>
              <a:t>Taste and adjust the seasoning if needed. Transfer the food into the place and sprinkle some ground Sichuan peppercorns. Optionally, add a teaspoon of sesame oil for additional flavor. Garnish with sliced green onions.</a:t>
            </a:r>
          </a:p>
          <a:p>
            <a:pPr lvl="1"/>
            <a:endParaRPr lang="en-US" altLang="zh-CN" b="1" dirty="0">
              <a:sym typeface="+mn-lt"/>
            </a:endParaRPr>
          </a:p>
        </p:txBody>
      </p:sp>
      <p:pic>
        <p:nvPicPr>
          <p:cNvPr id="3076" name="Picture 4" descr="麻婆豆腐| 美味食譜| 李錦記美國| USA">
            <a:extLst>
              <a:ext uri="{FF2B5EF4-FFF2-40B4-BE49-F238E27FC236}">
                <a16:creationId xmlns:a16="http://schemas.microsoft.com/office/drawing/2014/main" id="{6329ED0F-34AC-E4F2-7206-183D42EDDE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5363" y="593863"/>
            <a:ext cx="4009232" cy="310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841548"/>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2" descr="E:\00专题PPT\餐饮招商PPT\美食图片\未标题-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0" y="2571750"/>
            <a:ext cx="9182670" cy="28398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00专题PPT\餐饮招商PPT\美食图片\未标题-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540951"/>
            <a:ext cx="9145588" cy="78886"/>
          </a:xfrm>
          <a:prstGeom prst="rect">
            <a:avLst/>
          </a:prstGeom>
          <a:noFill/>
          <a:extLst>
            <a:ext uri="{909E8E84-426E-40DD-AFC4-6F175D3DCCD1}">
              <a14:hiddenFill xmlns:a14="http://schemas.microsoft.com/office/drawing/2010/main">
                <a:solidFill>
                  <a:srgbClr val="FFFFFF"/>
                </a:solidFill>
              </a14:hiddenFill>
            </a:ext>
          </a:extLst>
        </p:spPr>
      </p:pic>
      <p:sp>
        <p:nvSpPr>
          <p:cNvPr id="13" name="Shape 1607"/>
          <p:cNvSpPr/>
          <p:nvPr/>
        </p:nvSpPr>
        <p:spPr>
          <a:xfrm>
            <a:off x="3283179" y="2743384"/>
            <a:ext cx="2566309" cy="707886"/>
          </a:xfrm>
          <a:prstGeom prst="rect">
            <a:avLst/>
          </a:prstGeom>
          <a:ln w="12700">
            <a:miter lim="400000"/>
          </a:ln>
        </p:spPr>
        <p:txBody>
          <a:bodyPr wrap="square" lIns="0" tIns="0" rIns="0" bIns="0">
            <a:spAutoFit/>
          </a:bodyPr>
          <a:lstStyle>
            <a:lvl1pPr defTabSz="647700">
              <a:lnSpc>
                <a:spcPct val="120000"/>
              </a:lnSpc>
              <a:spcBef>
                <a:spcPts val="1700"/>
              </a:spcBef>
              <a:defRPr sz="4500">
                <a:solidFill>
                  <a:srgbClr val="FFFFFF"/>
                </a:solidFill>
                <a:latin typeface="Lato Light"/>
                <a:ea typeface="Lato Light"/>
                <a:cs typeface="Lato Light"/>
                <a:sym typeface="Lato Light"/>
              </a:defRPr>
            </a:lvl1pPr>
          </a:lstStyle>
          <a:p>
            <a:pPr lvl="0" algn="ctr">
              <a:lnSpc>
                <a:spcPct val="100000"/>
              </a:lnSpc>
              <a:defRPr sz="1800">
                <a:solidFill>
                  <a:srgbClr val="000000"/>
                </a:solidFill>
              </a:defRPr>
            </a:pPr>
            <a:r>
              <a:rPr lang="en-US" sz="4600" b="1" dirty="0">
                <a:solidFill>
                  <a:srgbClr val="290D0D"/>
                </a:solidFill>
                <a:latin typeface="+mn-lt"/>
                <a:ea typeface="+mn-ea"/>
                <a:cs typeface="+mn-ea"/>
                <a:sym typeface="+mn-lt"/>
              </a:rPr>
              <a:t>Thank you</a:t>
            </a:r>
            <a:endParaRPr sz="4600" b="1" dirty="0">
              <a:solidFill>
                <a:srgbClr val="290D0D"/>
              </a:solidFill>
              <a:latin typeface="+mn-lt"/>
              <a:ea typeface="+mn-ea"/>
              <a:cs typeface="+mn-ea"/>
              <a:sym typeface="+mn-lt"/>
            </a:endParaRPr>
          </a:p>
        </p:txBody>
      </p:sp>
      <p:pic>
        <p:nvPicPr>
          <p:cNvPr id="16" name="Picture 2" descr="E:\00专题PPT\餐饮招商PPT\舌尖上的味道.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948902" y="531330"/>
            <a:ext cx="5311061" cy="1989620"/>
          </a:xfrm>
          <a:prstGeom prst="rect">
            <a:avLst/>
          </a:prstGeom>
          <a:noFill/>
          <a:extLst>
            <a:ext uri="{909E8E84-426E-40DD-AFC4-6F175D3DCCD1}">
              <a14:hiddenFill xmlns:a14="http://schemas.microsoft.com/office/drawing/2010/main">
                <a:solidFill>
                  <a:srgbClr val="FFFFFF"/>
                </a:solidFill>
              </a14:hiddenFill>
            </a:ext>
          </a:extLst>
        </p:spPr>
      </p:pic>
      <p:sp>
        <p:nvSpPr>
          <p:cNvPr id="2" name="页脚占位符 1">
            <a:extLst>
              <a:ext uri="{FF2B5EF4-FFF2-40B4-BE49-F238E27FC236}">
                <a16:creationId xmlns:a16="http://schemas.microsoft.com/office/drawing/2014/main" id="{E5FE22A8-4ACB-BB5B-3FB3-0A385E055F66}"/>
              </a:ext>
            </a:extLst>
          </p:cNvPr>
          <p:cNvSpPr>
            <a:spLocks noGrp="1"/>
          </p:cNvSpPr>
          <p:nvPr>
            <p:ph type="ftr" sz="quarter" idx="11"/>
          </p:nvPr>
        </p:nvSpPr>
        <p:spPr/>
        <p:txBody>
          <a:bodyPr/>
          <a:lstStyle/>
          <a:p>
            <a:r>
              <a:rPr lang="en-US" altLang="zh-CN"/>
              <a:t>Confucius Institue of Comenius University</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850" fill="hold"/>
                                        <p:tgtEl>
                                          <p:spTgt spid="13"/>
                                        </p:tgtEl>
                                        <p:attrNameLst>
                                          <p:attrName>ppt_x</p:attrName>
                                        </p:attrNameLst>
                                      </p:cBhvr>
                                      <p:tavLst>
                                        <p:tav tm="0">
                                          <p:val>
                                            <p:strVal val="#ppt_x"/>
                                          </p:val>
                                        </p:tav>
                                        <p:tav tm="100000">
                                          <p:val>
                                            <p:strVal val="#ppt_x"/>
                                          </p:val>
                                        </p:tav>
                                      </p:tavLst>
                                    </p:anim>
                                    <p:anim calcmode="lin" valueType="num">
                                      <p:cBhvr additive="base">
                                        <p:cTn id="22" dur="8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6" name="淘宝网Chenying0907出品 2" descr="E:\00专题PPT\餐饮招商PPT\美食淘宝网chenying0907出品\未标题-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0" y="4615543"/>
            <a:ext cx="9145588" cy="2839828"/>
          </a:xfrm>
          <a:prstGeom prst="rect">
            <a:avLst/>
          </a:prstGeom>
          <a:noFill/>
          <a:extLst>
            <a:ext uri="{909E8E84-426E-40DD-AFC4-6F175D3DCCD1}">
              <a14:hiddenFill xmlns:a14="http://schemas.microsoft.com/office/drawing/2010/main">
                <a:solidFill>
                  <a:srgbClr val="FFFFFF"/>
                </a:solidFill>
              </a14:hiddenFill>
            </a:ext>
          </a:extLst>
        </p:spPr>
      </p:pic>
      <p:pic>
        <p:nvPicPr>
          <p:cNvPr id="98" name="淘宝网Chenying0907出品 2" descr="E:\00专题PPT\餐饮招商PPT\舌尖上的味道.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51100" y="372580"/>
            <a:ext cx="3579586" cy="1340978"/>
          </a:xfrm>
          <a:prstGeom prst="rect">
            <a:avLst/>
          </a:prstGeom>
          <a:noFill/>
          <a:extLst>
            <a:ext uri="{909E8E84-426E-40DD-AFC4-6F175D3DCCD1}">
              <a14:hiddenFill xmlns:a14="http://schemas.microsoft.com/office/drawing/2010/main">
                <a:solidFill>
                  <a:srgbClr val="FFFFFF"/>
                </a:solidFill>
              </a14:hiddenFill>
            </a:ext>
          </a:extLst>
        </p:spPr>
      </p:pic>
      <p:pic>
        <p:nvPicPr>
          <p:cNvPr id="99" name="淘宝网Chenying0907出品 2" descr="E:\00专题PPT\餐饮招商PPT\美食淘宝网chenying0907出品\未标题-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736272"/>
            <a:ext cx="9145588" cy="78886"/>
          </a:xfrm>
          <a:prstGeom prst="rect">
            <a:avLst/>
          </a:prstGeom>
          <a:noFill/>
          <a:extLst>
            <a:ext uri="{909E8E84-426E-40DD-AFC4-6F175D3DCCD1}">
              <a14:hiddenFill xmlns:a14="http://schemas.microsoft.com/office/drawing/2010/main">
                <a:solidFill>
                  <a:srgbClr val="FFFFFF"/>
                </a:solidFill>
              </a14:hiddenFill>
            </a:ext>
          </a:extLst>
        </p:spPr>
      </p:pic>
      <p:pic>
        <p:nvPicPr>
          <p:cNvPr id="100" name="淘宝网Chenying0907出品 2" descr="E:\00专题PPT\餐饮招商PPT\美食淘宝网chenying0907出品\未标题-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536657"/>
            <a:ext cx="9145588" cy="78886"/>
          </a:xfrm>
          <a:prstGeom prst="rect">
            <a:avLst/>
          </a:prstGeom>
          <a:noFill/>
          <a:extLst>
            <a:ext uri="{909E8E84-426E-40DD-AFC4-6F175D3DCCD1}">
              <a14:hiddenFill xmlns:a14="http://schemas.microsoft.com/office/drawing/2010/main">
                <a:solidFill>
                  <a:srgbClr val="FFFFFF"/>
                </a:solidFill>
              </a14:hiddenFill>
            </a:ext>
          </a:extLst>
        </p:spPr>
      </p:pic>
      <p:pic>
        <p:nvPicPr>
          <p:cNvPr id="101" name="淘宝网Chenying0907出品 5" descr="E:\0000000我图PPT\00001PNG素材\中国风\454545.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20192" y="3887466"/>
            <a:ext cx="3200402" cy="1344706"/>
          </a:xfrm>
          <a:prstGeom prst="rect">
            <a:avLst/>
          </a:prstGeom>
          <a:noFill/>
          <a:extLst>
            <a:ext uri="{909E8E84-426E-40DD-AFC4-6F175D3DCCD1}">
              <a14:hiddenFill xmlns:a14="http://schemas.microsoft.com/office/drawing/2010/main">
                <a:solidFill>
                  <a:srgbClr val="FFFFFF"/>
                </a:solidFill>
              </a14:hiddenFill>
            </a:ext>
          </a:extLst>
        </p:spPr>
      </p:pic>
      <p:grpSp>
        <p:nvGrpSpPr>
          <p:cNvPr id="102" name="淘宝网Chenying0907出品 101"/>
          <p:cNvGrpSpPr/>
          <p:nvPr/>
        </p:nvGrpSpPr>
        <p:grpSpPr>
          <a:xfrm>
            <a:off x="5903766" y="1098342"/>
            <a:ext cx="2147240" cy="434756"/>
            <a:chOff x="5992666" y="1098342"/>
            <a:chExt cx="2147240" cy="434756"/>
          </a:xfrm>
        </p:grpSpPr>
        <p:sp>
          <p:nvSpPr>
            <p:cNvPr id="103" name="圆角淘宝网Chenying0907出品 102"/>
            <p:cNvSpPr/>
            <p:nvPr/>
          </p:nvSpPr>
          <p:spPr>
            <a:xfrm>
              <a:off x="5992666" y="1098342"/>
              <a:ext cx="2147240" cy="434756"/>
            </a:xfrm>
            <a:prstGeom prst="roundRect">
              <a:avLst>
                <a:gd name="adj" fmla="val 25303"/>
              </a:avLst>
            </a:prstGeom>
            <a:solidFill>
              <a:srgbClr val="4F2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淘宝网Chenying0907出品 103"/>
            <p:cNvSpPr/>
            <p:nvPr/>
          </p:nvSpPr>
          <p:spPr>
            <a:xfrm>
              <a:off x="6119586" y="1128463"/>
              <a:ext cx="1843774" cy="400110"/>
            </a:xfrm>
            <a:prstGeom prst="rect">
              <a:avLst/>
            </a:prstGeom>
          </p:spPr>
          <p:txBody>
            <a:bodyPr wrap="none">
              <a:spAutoFit/>
            </a:bodyPr>
            <a:lstStyle/>
            <a:p>
              <a:pPr algn="ctr" defTabSz="219075"/>
              <a:r>
                <a:rPr lang="en-US" altLang="zh-CN" sz="2000" b="1" kern="0" dirty="0">
                  <a:solidFill>
                    <a:schemeClr val="bg1"/>
                  </a:solidFill>
                  <a:cs typeface="+mn-ea"/>
                  <a:sym typeface="+mn-lt"/>
                </a:rPr>
                <a:t>Sichuan</a:t>
              </a:r>
              <a:r>
                <a:rPr lang="zh-CN" altLang="en-US" sz="2000" b="1" kern="0" dirty="0">
                  <a:solidFill>
                    <a:schemeClr val="bg1"/>
                  </a:solidFill>
                  <a:cs typeface="+mn-ea"/>
                  <a:sym typeface="+mn-lt"/>
                </a:rPr>
                <a:t> </a:t>
              </a:r>
              <a:r>
                <a:rPr lang="en-US" altLang="zh-CN" sz="2000" b="1" kern="0" dirty="0">
                  <a:solidFill>
                    <a:schemeClr val="bg1"/>
                  </a:solidFill>
                  <a:cs typeface="+mn-ea"/>
                  <a:sym typeface="+mn-lt"/>
                </a:rPr>
                <a:t>Cuisine</a:t>
              </a:r>
              <a:endParaRPr lang="zh-CN" altLang="en-US" sz="2000" b="1" kern="0" dirty="0">
                <a:solidFill>
                  <a:schemeClr val="bg1"/>
                </a:solidFill>
                <a:cs typeface="+mn-ea"/>
                <a:sym typeface="+mn-lt"/>
              </a:endParaRPr>
            </a:p>
          </p:txBody>
        </p:sp>
      </p:grpSp>
      <p:sp>
        <p:nvSpPr>
          <p:cNvPr id="105" name="淘宝网Chenying0907出品 104"/>
          <p:cNvSpPr/>
          <p:nvPr/>
        </p:nvSpPr>
        <p:spPr>
          <a:xfrm>
            <a:off x="2451101" y="2058795"/>
            <a:ext cx="605921" cy="536892"/>
          </a:xfrm>
          <a:prstGeom prst="rect">
            <a:avLst/>
          </a:prstGeom>
          <a:solidFill>
            <a:srgbClr val="4F2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TextBox 105"/>
          <p:cNvSpPr txBox="1"/>
          <p:nvPr/>
        </p:nvSpPr>
        <p:spPr>
          <a:xfrm>
            <a:off x="2507456" y="2134022"/>
            <a:ext cx="605921" cy="461665"/>
          </a:xfrm>
          <a:prstGeom prst="rect">
            <a:avLst/>
          </a:prstGeom>
          <a:noFill/>
        </p:spPr>
        <p:txBody>
          <a:bodyPr wrap="square" rtlCol="0">
            <a:spAutoFit/>
          </a:bodyPr>
          <a:lstStyle/>
          <a:p>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grpSp>
        <p:nvGrpSpPr>
          <p:cNvPr id="107" name="淘宝网Chenying0907出品 106"/>
          <p:cNvGrpSpPr/>
          <p:nvPr/>
        </p:nvGrpSpPr>
        <p:grpSpPr>
          <a:xfrm>
            <a:off x="3215864" y="2058794"/>
            <a:ext cx="3806144" cy="547591"/>
            <a:chOff x="3369875" y="1633364"/>
            <a:chExt cx="3806144" cy="432048"/>
          </a:xfrm>
        </p:grpSpPr>
        <p:sp>
          <p:nvSpPr>
            <p:cNvPr id="108" name="淘宝网Chenying0907出品 107"/>
            <p:cNvSpPr/>
            <p:nvPr/>
          </p:nvSpPr>
          <p:spPr>
            <a:xfrm>
              <a:off x="3369875" y="1633364"/>
              <a:ext cx="3746256" cy="432048"/>
            </a:xfrm>
            <a:prstGeom prst="rect">
              <a:avLst/>
            </a:prstGeom>
            <a:solidFill>
              <a:srgbClr val="4F2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TextBox 108"/>
            <p:cNvSpPr txBox="1"/>
            <p:nvPr/>
          </p:nvSpPr>
          <p:spPr>
            <a:xfrm>
              <a:off x="3497320" y="1680111"/>
              <a:ext cx="3678699" cy="364253"/>
            </a:xfrm>
            <a:prstGeom prst="rect">
              <a:avLst/>
            </a:prstGeom>
            <a:noFill/>
          </p:spPr>
          <p:txBody>
            <a:bodyPr wrap="none" rtlCol="0">
              <a:spAutoFit/>
            </a:bodyPr>
            <a:lstStyle/>
            <a:p>
              <a:r>
                <a:rPr lang="en-US" altLang="zh-CN" sz="2400" dirty="0">
                  <a:solidFill>
                    <a:schemeClr val="bg1"/>
                  </a:solidFill>
                  <a:cs typeface="+mn-ea"/>
                  <a:sym typeface="+mn-lt"/>
                </a:rPr>
                <a:t>Kung Pao</a:t>
              </a:r>
              <a:r>
                <a:rPr lang="zh-CN" altLang="en-US" sz="2400" dirty="0">
                  <a:solidFill>
                    <a:schemeClr val="bg1"/>
                  </a:solidFill>
                  <a:cs typeface="+mn-ea"/>
                  <a:sym typeface="+mn-lt"/>
                </a:rPr>
                <a:t> </a:t>
              </a:r>
              <a:r>
                <a:rPr lang="en-US" altLang="zh-CN" sz="2400" dirty="0">
                  <a:solidFill>
                    <a:schemeClr val="bg1"/>
                  </a:solidFill>
                  <a:cs typeface="+mn-ea"/>
                  <a:sym typeface="+mn-lt"/>
                </a:rPr>
                <a:t>Chicken </a:t>
              </a:r>
              <a:r>
                <a:rPr lang="zh-CN" altLang="en-US" sz="2400" dirty="0">
                  <a:solidFill>
                    <a:schemeClr val="bg1"/>
                  </a:solidFill>
                  <a:cs typeface="+mn-ea"/>
                  <a:sym typeface="+mn-lt"/>
                </a:rPr>
                <a:t>宫保鸡丁</a:t>
              </a:r>
            </a:p>
          </p:txBody>
        </p:sp>
      </p:grpSp>
      <p:sp>
        <p:nvSpPr>
          <p:cNvPr id="2" name="淘宝网Chenying0907出品 104">
            <a:extLst>
              <a:ext uri="{FF2B5EF4-FFF2-40B4-BE49-F238E27FC236}">
                <a16:creationId xmlns:a16="http://schemas.microsoft.com/office/drawing/2014/main" id="{81C93719-8F6B-1D1F-63DD-CECCDF327FE4}"/>
              </a:ext>
            </a:extLst>
          </p:cNvPr>
          <p:cNvSpPr/>
          <p:nvPr/>
        </p:nvSpPr>
        <p:spPr>
          <a:xfrm>
            <a:off x="2451100" y="3107732"/>
            <a:ext cx="605921" cy="536892"/>
          </a:xfrm>
          <a:prstGeom prst="rect">
            <a:avLst/>
          </a:prstGeom>
          <a:solidFill>
            <a:srgbClr val="4F2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105">
            <a:extLst>
              <a:ext uri="{FF2B5EF4-FFF2-40B4-BE49-F238E27FC236}">
                <a16:creationId xmlns:a16="http://schemas.microsoft.com/office/drawing/2014/main" id="{7904227E-4D57-F31B-755D-B24CCBF84DE8}"/>
              </a:ext>
            </a:extLst>
          </p:cNvPr>
          <p:cNvSpPr txBox="1"/>
          <p:nvPr/>
        </p:nvSpPr>
        <p:spPr>
          <a:xfrm>
            <a:off x="2507455" y="3182959"/>
            <a:ext cx="605921" cy="461665"/>
          </a:xfrm>
          <a:prstGeom prst="rect">
            <a:avLst/>
          </a:prstGeom>
          <a:noFill/>
        </p:spPr>
        <p:txBody>
          <a:bodyPr wrap="square" rtlCol="0">
            <a:spAutoFit/>
          </a:bodyPr>
          <a:lstStyle/>
          <a:p>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grpSp>
        <p:nvGrpSpPr>
          <p:cNvPr id="4" name="淘宝网Chenying0907出品 106">
            <a:extLst>
              <a:ext uri="{FF2B5EF4-FFF2-40B4-BE49-F238E27FC236}">
                <a16:creationId xmlns:a16="http://schemas.microsoft.com/office/drawing/2014/main" id="{7BF2E73C-D359-D1E6-F3B2-F89C89803F79}"/>
              </a:ext>
            </a:extLst>
          </p:cNvPr>
          <p:cNvGrpSpPr/>
          <p:nvPr/>
        </p:nvGrpSpPr>
        <p:grpSpPr>
          <a:xfrm>
            <a:off x="3215863" y="3107731"/>
            <a:ext cx="3746257" cy="547591"/>
            <a:chOff x="3369875" y="1633364"/>
            <a:chExt cx="3362365" cy="432048"/>
          </a:xfrm>
        </p:grpSpPr>
        <p:sp>
          <p:nvSpPr>
            <p:cNvPr id="5" name="淘宝网Chenying0907出品 107">
              <a:extLst>
                <a:ext uri="{FF2B5EF4-FFF2-40B4-BE49-F238E27FC236}">
                  <a16:creationId xmlns:a16="http://schemas.microsoft.com/office/drawing/2014/main" id="{3E79FC9A-2D0A-2F1E-FD49-AEA53CAF571F}"/>
                </a:ext>
              </a:extLst>
            </p:cNvPr>
            <p:cNvSpPr/>
            <p:nvPr/>
          </p:nvSpPr>
          <p:spPr>
            <a:xfrm>
              <a:off x="3369875" y="1633364"/>
              <a:ext cx="3362365" cy="432048"/>
            </a:xfrm>
            <a:prstGeom prst="rect">
              <a:avLst/>
            </a:prstGeom>
            <a:solidFill>
              <a:srgbClr val="4F2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TextBox 108">
              <a:extLst>
                <a:ext uri="{FF2B5EF4-FFF2-40B4-BE49-F238E27FC236}">
                  <a16:creationId xmlns:a16="http://schemas.microsoft.com/office/drawing/2014/main" id="{77809033-9478-A190-5969-E458E0DDED57}"/>
                </a:ext>
              </a:extLst>
            </p:cNvPr>
            <p:cNvSpPr txBox="1"/>
            <p:nvPr/>
          </p:nvSpPr>
          <p:spPr>
            <a:xfrm>
              <a:off x="3497319" y="1680111"/>
              <a:ext cx="3150361" cy="364253"/>
            </a:xfrm>
            <a:prstGeom prst="rect">
              <a:avLst/>
            </a:prstGeom>
            <a:noFill/>
          </p:spPr>
          <p:txBody>
            <a:bodyPr wrap="square" rtlCol="0">
              <a:spAutoFit/>
            </a:bodyPr>
            <a:lstStyle/>
            <a:p>
              <a:pPr algn="ctr"/>
              <a:r>
                <a:rPr lang="en-US" altLang="zh-CN" sz="2400" dirty="0">
                  <a:solidFill>
                    <a:schemeClr val="bg1"/>
                  </a:solidFill>
                  <a:cs typeface="+mn-ea"/>
                  <a:sym typeface="+mn-lt"/>
                </a:rPr>
                <a:t>Mapo Tofu </a:t>
              </a:r>
              <a:r>
                <a:rPr lang="zh-CN" altLang="en-US" sz="2400" dirty="0">
                  <a:solidFill>
                    <a:schemeClr val="bg1"/>
                  </a:solidFill>
                  <a:cs typeface="+mn-ea"/>
                  <a:sym typeface="+mn-lt"/>
                </a:rPr>
                <a:t>麻婆豆腐</a:t>
              </a:r>
            </a:p>
          </p:txBody>
        </p:sp>
      </p:grpSp>
      <p:sp>
        <p:nvSpPr>
          <p:cNvPr id="8" name="页脚占位符 7">
            <a:extLst>
              <a:ext uri="{FF2B5EF4-FFF2-40B4-BE49-F238E27FC236}">
                <a16:creationId xmlns:a16="http://schemas.microsoft.com/office/drawing/2014/main" id="{B939B89A-FEB7-919C-060B-3DD29A06FF36}"/>
              </a:ext>
            </a:extLst>
          </p:cNvPr>
          <p:cNvSpPr>
            <a:spLocks noGrp="1"/>
          </p:cNvSpPr>
          <p:nvPr>
            <p:ph type="ftr" sz="quarter" idx="11"/>
          </p:nvPr>
        </p:nvSpPr>
        <p:spPr/>
        <p:txBody>
          <a:bodyPr/>
          <a:lstStyle/>
          <a:p>
            <a:r>
              <a:rPr lang="en-US" altLang="zh-CN"/>
              <a:t>Confucius Institue of Comenius University</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8000">
        <p14:prism/>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ppt_x"/>
                                          </p:val>
                                        </p:tav>
                                        <p:tav tm="100000">
                                          <p:val>
                                            <p:strVal val="#ppt_x"/>
                                          </p:val>
                                        </p:tav>
                                      </p:tavLst>
                                    </p:anim>
                                    <p:anim calcmode="lin" valueType="num">
                                      <p:cBhvr additive="base">
                                        <p:cTn id="8" dur="500" fill="hold"/>
                                        <p:tgtEl>
                                          <p:spTgt spid="9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barn(inVertical)">
                                      <p:cBhvr>
                                        <p:cTn id="12" dur="500"/>
                                        <p:tgtEl>
                                          <p:spTgt spid="102"/>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left)">
                                      <p:cBhvr>
                                        <p:cTn id="16" dur="500"/>
                                        <p:tgtEl>
                                          <p:spTgt spid="99"/>
                                        </p:tgtEl>
                                      </p:cBhvr>
                                    </p:animEffect>
                                  </p:childTnLst>
                                </p:cTn>
                              </p:par>
                              <p:par>
                                <p:cTn id="17" presetID="22" presetClass="entr" presetSubtype="2"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wipe(right)">
                                      <p:cBhvr>
                                        <p:cTn id="19" dur="500"/>
                                        <p:tgtEl>
                                          <p:spTgt spid="100"/>
                                        </p:tgtEl>
                                      </p:cBhvr>
                                    </p:animEffect>
                                  </p:childTnLst>
                                </p:cTn>
                              </p:par>
                            </p:childTnLst>
                          </p:cTn>
                        </p:par>
                        <p:par>
                          <p:cTn id="20" fill="hold">
                            <p:stCondLst>
                              <p:cond delay="1500"/>
                            </p:stCondLst>
                            <p:childTnLst>
                              <p:par>
                                <p:cTn id="21" presetID="14" presetClass="entr" presetSubtype="10" fill="hold"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randombar(horizontal)">
                                      <p:cBhvr>
                                        <p:cTn id="23" dur="500"/>
                                        <p:tgtEl>
                                          <p:spTgt spid="9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1000"/>
                                        <p:tgtEl>
                                          <p:spTgt spid="101"/>
                                        </p:tgtEl>
                                      </p:cBhvr>
                                    </p:animEffect>
                                    <p:anim calcmode="lin" valueType="num">
                                      <p:cBhvr>
                                        <p:cTn id="28" dur="1000" fill="hold"/>
                                        <p:tgtEl>
                                          <p:spTgt spid="101"/>
                                        </p:tgtEl>
                                        <p:attrNameLst>
                                          <p:attrName>ppt_x</p:attrName>
                                        </p:attrNameLst>
                                      </p:cBhvr>
                                      <p:tavLst>
                                        <p:tav tm="0">
                                          <p:val>
                                            <p:strVal val="#ppt_x"/>
                                          </p:val>
                                        </p:tav>
                                        <p:tav tm="100000">
                                          <p:val>
                                            <p:strVal val="#ppt_x"/>
                                          </p:val>
                                        </p:tav>
                                      </p:tavLst>
                                    </p:anim>
                                    <p:anim calcmode="lin" valueType="num">
                                      <p:cBhvr>
                                        <p:cTn id="29" dur="1000" fill="hold"/>
                                        <p:tgtEl>
                                          <p:spTgt spid="10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105"/>
                                        </p:tgtEl>
                                        <p:attrNameLst>
                                          <p:attrName>style.visibility</p:attrName>
                                        </p:attrNameLst>
                                      </p:cBhvr>
                                      <p:to>
                                        <p:strVal val="visible"/>
                                      </p:to>
                                    </p:set>
                                    <p:anim calcmode="lin" valueType="num">
                                      <p:cBhvr additive="base">
                                        <p:cTn id="33" dur="500" fill="hold"/>
                                        <p:tgtEl>
                                          <p:spTgt spid="105"/>
                                        </p:tgtEl>
                                        <p:attrNameLst>
                                          <p:attrName>ppt_x</p:attrName>
                                        </p:attrNameLst>
                                      </p:cBhvr>
                                      <p:tavLst>
                                        <p:tav tm="0">
                                          <p:val>
                                            <p:strVal val="0-#ppt_w/2"/>
                                          </p:val>
                                        </p:tav>
                                        <p:tav tm="100000">
                                          <p:val>
                                            <p:strVal val="#ppt_x"/>
                                          </p:val>
                                        </p:tav>
                                      </p:tavLst>
                                    </p:anim>
                                    <p:anim calcmode="lin" valueType="num">
                                      <p:cBhvr additive="base">
                                        <p:cTn id="34" dur="500" fill="hold"/>
                                        <p:tgtEl>
                                          <p:spTgt spid="105"/>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49" presetClass="entr" presetSubtype="0" decel="100000" fill="hold" grpId="0" nodeType="afterEffect">
                                  <p:stCondLst>
                                    <p:cond delay="0"/>
                                  </p:stCondLst>
                                  <p:childTnLst>
                                    <p:set>
                                      <p:cBhvr>
                                        <p:cTn id="37" dur="1" fill="hold">
                                          <p:stCondLst>
                                            <p:cond delay="0"/>
                                          </p:stCondLst>
                                        </p:cTn>
                                        <p:tgtEl>
                                          <p:spTgt spid="106"/>
                                        </p:tgtEl>
                                        <p:attrNameLst>
                                          <p:attrName>style.visibility</p:attrName>
                                        </p:attrNameLst>
                                      </p:cBhvr>
                                      <p:to>
                                        <p:strVal val="visible"/>
                                      </p:to>
                                    </p:set>
                                    <p:anim calcmode="lin" valueType="num">
                                      <p:cBhvr>
                                        <p:cTn id="38" dur="500" fill="hold"/>
                                        <p:tgtEl>
                                          <p:spTgt spid="106"/>
                                        </p:tgtEl>
                                        <p:attrNameLst>
                                          <p:attrName>ppt_w</p:attrName>
                                        </p:attrNameLst>
                                      </p:cBhvr>
                                      <p:tavLst>
                                        <p:tav tm="0">
                                          <p:val>
                                            <p:fltVal val="0"/>
                                          </p:val>
                                        </p:tav>
                                        <p:tav tm="100000">
                                          <p:val>
                                            <p:strVal val="#ppt_w"/>
                                          </p:val>
                                        </p:tav>
                                      </p:tavLst>
                                    </p:anim>
                                    <p:anim calcmode="lin" valueType="num">
                                      <p:cBhvr>
                                        <p:cTn id="39" dur="500" fill="hold"/>
                                        <p:tgtEl>
                                          <p:spTgt spid="106"/>
                                        </p:tgtEl>
                                        <p:attrNameLst>
                                          <p:attrName>ppt_h</p:attrName>
                                        </p:attrNameLst>
                                      </p:cBhvr>
                                      <p:tavLst>
                                        <p:tav tm="0">
                                          <p:val>
                                            <p:fltVal val="0"/>
                                          </p:val>
                                        </p:tav>
                                        <p:tav tm="100000">
                                          <p:val>
                                            <p:strVal val="#ppt_h"/>
                                          </p:val>
                                        </p:tav>
                                      </p:tavLst>
                                    </p:anim>
                                    <p:anim calcmode="lin" valueType="num">
                                      <p:cBhvr>
                                        <p:cTn id="40" dur="500" fill="hold"/>
                                        <p:tgtEl>
                                          <p:spTgt spid="106"/>
                                        </p:tgtEl>
                                        <p:attrNameLst>
                                          <p:attrName>style.rotation</p:attrName>
                                        </p:attrNameLst>
                                      </p:cBhvr>
                                      <p:tavLst>
                                        <p:tav tm="0">
                                          <p:val>
                                            <p:fltVal val="360"/>
                                          </p:val>
                                        </p:tav>
                                        <p:tav tm="100000">
                                          <p:val>
                                            <p:fltVal val="0"/>
                                          </p:val>
                                        </p:tav>
                                      </p:tavLst>
                                    </p:anim>
                                    <p:animEffect transition="in" filter="fade">
                                      <p:cBhvr>
                                        <p:cTn id="41" dur="500"/>
                                        <p:tgtEl>
                                          <p:spTgt spid="106"/>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left)">
                                      <p:cBhvr>
                                        <p:cTn id="45" dur="500"/>
                                        <p:tgtEl>
                                          <p:spTgt spid="107"/>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0-#ppt_w/2"/>
                                          </p:val>
                                        </p:tav>
                                        <p:tav tm="100000">
                                          <p:val>
                                            <p:strVal val="#ppt_x"/>
                                          </p:val>
                                        </p:tav>
                                      </p:tavLst>
                                    </p:anim>
                                    <p:anim calcmode="lin" valueType="num">
                                      <p:cBhvr additive="base">
                                        <p:cTn id="50" dur="500" fill="hold"/>
                                        <p:tgtEl>
                                          <p:spTgt spid="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9" presetClass="entr" presetSubtype="0" decel="100000"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p:cTn id="54" dur="500" fill="hold"/>
                                        <p:tgtEl>
                                          <p:spTgt spid="3"/>
                                        </p:tgtEl>
                                        <p:attrNameLst>
                                          <p:attrName>ppt_w</p:attrName>
                                        </p:attrNameLst>
                                      </p:cBhvr>
                                      <p:tavLst>
                                        <p:tav tm="0">
                                          <p:val>
                                            <p:fltVal val="0"/>
                                          </p:val>
                                        </p:tav>
                                        <p:tav tm="100000">
                                          <p:val>
                                            <p:strVal val="#ppt_w"/>
                                          </p:val>
                                        </p:tav>
                                      </p:tavLst>
                                    </p:anim>
                                    <p:anim calcmode="lin" valueType="num">
                                      <p:cBhvr>
                                        <p:cTn id="55" dur="500" fill="hold"/>
                                        <p:tgtEl>
                                          <p:spTgt spid="3"/>
                                        </p:tgtEl>
                                        <p:attrNameLst>
                                          <p:attrName>ppt_h</p:attrName>
                                        </p:attrNameLst>
                                      </p:cBhvr>
                                      <p:tavLst>
                                        <p:tav tm="0">
                                          <p:val>
                                            <p:fltVal val="0"/>
                                          </p:val>
                                        </p:tav>
                                        <p:tav tm="100000">
                                          <p:val>
                                            <p:strVal val="#ppt_h"/>
                                          </p:val>
                                        </p:tav>
                                      </p:tavLst>
                                    </p:anim>
                                    <p:anim calcmode="lin" valueType="num">
                                      <p:cBhvr>
                                        <p:cTn id="56" dur="500" fill="hold"/>
                                        <p:tgtEl>
                                          <p:spTgt spid="3"/>
                                        </p:tgtEl>
                                        <p:attrNameLst>
                                          <p:attrName>style.rotation</p:attrName>
                                        </p:attrNameLst>
                                      </p:cBhvr>
                                      <p:tavLst>
                                        <p:tav tm="0">
                                          <p:val>
                                            <p:fltVal val="360"/>
                                          </p:val>
                                        </p:tav>
                                        <p:tav tm="100000">
                                          <p:val>
                                            <p:fltVal val="0"/>
                                          </p:val>
                                        </p:tav>
                                      </p:tavLst>
                                    </p:anim>
                                    <p:animEffect transition="in" filter="fade">
                                      <p:cBhvr>
                                        <p:cTn id="57" dur="500"/>
                                        <p:tgtEl>
                                          <p:spTgt spid="3"/>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淘宝网Chenying0907出品 2" descr="E:\00专题PPT\餐饮招商PPT\美食淘宝网chenying0907出品\未标题-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0" y="4288387"/>
            <a:ext cx="9145588" cy="2552115"/>
          </a:xfrm>
          <a:prstGeom prst="rect">
            <a:avLst/>
          </a:prstGeom>
          <a:noFill/>
          <a:extLst>
            <a:ext uri="{909E8E84-426E-40DD-AFC4-6F175D3DCCD1}">
              <a14:hiddenFill xmlns:a14="http://schemas.microsoft.com/office/drawing/2010/main">
                <a:solidFill>
                  <a:srgbClr val="FFFFFF"/>
                </a:solidFill>
              </a14:hiddenFill>
            </a:ext>
          </a:extLst>
        </p:spPr>
      </p:pic>
      <p:sp>
        <p:nvSpPr>
          <p:cNvPr id="10" name="淘宝网Chenying0907出品 9"/>
          <p:cNvSpPr/>
          <p:nvPr/>
        </p:nvSpPr>
        <p:spPr>
          <a:xfrm>
            <a:off x="939502" y="2182223"/>
            <a:ext cx="7345887" cy="1783822"/>
          </a:xfrm>
          <a:prstGeom prst="rect">
            <a:avLst/>
          </a:prstGeom>
        </p:spPr>
        <p:txBody>
          <a:bodyPr wrap="square" lIns="91442" tIns="45720" rIns="91442" bIns="45720">
            <a:spAutoFit/>
          </a:bodyPr>
          <a:lstStyle/>
          <a:p>
            <a:pPr indent="457200">
              <a:lnSpc>
                <a:spcPct val="140000"/>
              </a:lnSpc>
            </a:pPr>
            <a:r>
              <a:rPr lang="en-US" altLang="zh-CN" sz="1600" b="1" dirty="0">
                <a:solidFill>
                  <a:srgbClr val="4F2E15"/>
                </a:solidFill>
                <a:cs typeface="+mn-ea"/>
                <a:sym typeface="+mn-lt"/>
              </a:rPr>
              <a:t>Sichuan cuisine( </a:t>
            </a:r>
            <a:r>
              <a:rPr lang="zh-CN" altLang="en-US" sz="1600" b="1" dirty="0">
                <a:solidFill>
                  <a:srgbClr val="4F2E15"/>
                </a:solidFill>
                <a:cs typeface="+mn-ea"/>
                <a:sym typeface="+mn-lt"/>
              </a:rPr>
              <a:t>川菜</a:t>
            </a:r>
            <a:r>
              <a:rPr lang="en-US" altLang="zh-CN" sz="1600" b="1" dirty="0" err="1">
                <a:solidFill>
                  <a:srgbClr val="4F2E15"/>
                </a:solidFill>
                <a:cs typeface="+mn-ea"/>
                <a:sym typeface="+mn-lt"/>
              </a:rPr>
              <a:t>Chuān</a:t>
            </a:r>
            <a:r>
              <a:rPr lang="en-US" altLang="zh-CN" sz="1600" b="1" dirty="0">
                <a:solidFill>
                  <a:srgbClr val="4F2E15"/>
                </a:solidFill>
                <a:cs typeface="+mn-ea"/>
                <a:sym typeface="+mn-lt"/>
              </a:rPr>
              <a:t> </a:t>
            </a:r>
            <a:r>
              <a:rPr lang="en-US" altLang="zh-CN" sz="1600" b="1" dirty="0" err="1">
                <a:solidFill>
                  <a:srgbClr val="4F2E15"/>
                </a:solidFill>
                <a:cs typeface="+mn-ea"/>
                <a:sym typeface="+mn-lt"/>
              </a:rPr>
              <a:t>Cài</a:t>
            </a:r>
            <a:r>
              <a:rPr lang="en-US" altLang="zh-CN" sz="1600" b="1" dirty="0">
                <a:solidFill>
                  <a:srgbClr val="4F2E15"/>
                </a:solidFill>
                <a:cs typeface="+mn-ea"/>
                <a:sym typeface="+mn-lt"/>
              </a:rPr>
              <a:t> ), one of the Eight Great Cuisines in China, is a style of Chinese cuisine originating from the Sichuan province in southwestern China. It is known for its bold and spicy flavors, as well as the use of various aromatic and tongue-numbing spices.</a:t>
            </a:r>
          </a:p>
          <a:p>
            <a:pPr indent="457200">
              <a:lnSpc>
                <a:spcPct val="140000"/>
              </a:lnSpc>
            </a:pPr>
            <a:endParaRPr lang="zh-CN" altLang="en-US" sz="1600" b="1" dirty="0">
              <a:solidFill>
                <a:srgbClr val="4F2E15"/>
              </a:solidFill>
              <a:cs typeface="+mn-ea"/>
              <a:sym typeface="+mn-lt"/>
            </a:endParaRPr>
          </a:p>
        </p:txBody>
      </p:sp>
      <p:pic>
        <p:nvPicPr>
          <p:cNvPr id="11" name="淘宝网Chenying0907出品 2" descr="E:\00专题PPT\餐饮招商PPT\舌尖上的味道.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51100" y="372580"/>
            <a:ext cx="3579586" cy="1340978"/>
          </a:xfrm>
          <a:prstGeom prst="rect">
            <a:avLst/>
          </a:prstGeom>
          <a:noFill/>
          <a:extLst>
            <a:ext uri="{909E8E84-426E-40DD-AFC4-6F175D3DCCD1}">
              <a14:hiddenFill xmlns:a14="http://schemas.microsoft.com/office/drawing/2010/main">
                <a:solidFill>
                  <a:srgbClr val="FFFFFF"/>
                </a:solidFill>
              </a14:hiddenFill>
            </a:ext>
          </a:extLst>
        </p:spPr>
      </p:pic>
      <p:pic>
        <p:nvPicPr>
          <p:cNvPr id="15" name="淘宝网Chenying0907出品 2" descr="E:\00专题PPT\餐饮招商PPT\美食淘宝网chenying0907出品\未标题-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736272"/>
            <a:ext cx="9145588" cy="78886"/>
          </a:xfrm>
          <a:prstGeom prst="rect">
            <a:avLst/>
          </a:prstGeom>
          <a:noFill/>
          <a:extLst>
            <a:ext uri="{909E8E84-426E-40DD-AFC4-6F175D3DCCD1}">
              <a14:hiddenFill xmlns:a14="http://schemas.microsoft.com/office/drawing/2010/main">
                <a:solidFill>
                  <a:srgbClr val="FFFFFF"/>
                </a:solidFill>
              </a14:hiddenFill>
            </a:ext>
          </a:extLst>
        </p:spPr>
      </p:pic>
      <p:pic>
        <p:nvPicPr>
          <p:cNvPr id="17" name="淘宝网Chenying0907出品 2" descr="E:\00专题PPT\餐饮招商PPT\美食淘宝网chenying0907出品\未标题-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248944"/>
            <a:ext cx="9145588" cy="78886"/>
          </a:xfrm>
          <a:prstGeom prst="rect">
            <a:avLst/>
          </a:prstGeom>
          <a:noFill/>
          <a:extLst>
            <a:ext uri="{909E8E84-426E-40DD-AFC4-6F175D3DCCD1}">
              <a14:hiddenFill xmlns:a14="http://schemas.microsoft.com/office/drawing/2010/main">
                <a:solidFill>
                  <a:srgbClr val="FFFFFF"/>
                </a:solidFill>
              </a14:hiddenFill>
            </a:ext>
          </a:extLst>
        </p:spPr>
      </p:pic>
      <p:pic>
        <p:nvPicPr>
          <p:cNvPr id="18" name="淘宝网Chenying0907出品 5" descr="E:\0000000我图PPT\00001PNG素材\中国风\454545.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20192" y="3614691"/>
            <a:ext cx="3200402" cy="1344706"/>
          </a:xfrm>
          <a:prstGeom prst="rect">
            <a:avLst/>
          </a:prstGeom>
          <a:noFill/>
          <a:extLst>
            <a:ext uri="{909E8E84-426E-40DD-AFC4-6F175D3DCCD1}">
              <a14:hiddenFill xmlns:a14="http://schemas.microsoft.com/office/drawing/2010/main">
                <a:solidFill>
                  <a:srgbClr val="FFFFFF"/>
                </a:solidFill>
              </a14:hiddenFill>
            </a:ext>
          </a:extLst>
        </p:spPr>
      </p:pic>
      <p:sp>
        <p:nvSpPr>
          <p:cNvPr id="3" name="圆角淘宝网Chenying0907出品 2"/>
          <p:cNvSpPr/>
          <p:nvPr/>
        </p:nvSpPr>
        <p:spPr>
          <a:xfrm>
            <a:off x="5903765" y="1098342"/>
            <a:ext cx="2082947" cy="434756"/>
          </a:xfrm>
          <a:prstGeom prst="roundRect">
            <a:avLst>
              <a:gd name="adj" fmla="val 25303"/>
            </a:avLst>
          </a:prstGeom>
          <a:solidFill>
            <a:srgbClr val="4F2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cs typeface="+mn-ea"/>
                <a:sym typeface="+mn-lt"/>
              </a:rPr>
              <a:t>行业</a:t>
            </a:r>
            <a:r>
              <a:rPr lang="en-US" altLang="zh-CN" sz="100" dirty="0">
                <a:solidFill>
                  <a:schemeClr val="tx1">
                    <a:alpha val="0"/>
                  </a:schemeClr>
                </a:solidFill>
                <a:cs typeface="+mn-ea"/>
                <a:sym typeface="+mn-lt"/>
              </a:rPr>
              <a:t>PPT</a:t>
            </a:r>
            <a:r>
              <a:rPr lang="zh-CN" altLang="en-US" sz="100" dirty="0">
                <a:solidFill>
                  <a:schemeClr val="tx1">
                    <a:alpha val="0"/>
                  </a:schemeClr>
                </a:solidFill>
                <a:cs typeface="+mn-ea"/>
                <a:sym typeface="+mn-lt"/>
              </a:rPr>
              <a:t>模板</a:t>
            </a:r>
            <a:r>
              <a:rPr lang="en-US" altLang="zh-CN" sz="100" dirty="0">
                <a:solidFill>
                  <a:schemeClr val="tx1">
                    <a:alpha val="0"/>
                  </a:schemeClr>
                </a:solidFill>
                <a:cs typeface="+mn-ea"/>
                <a:sym typeface="+mn-lt"/>
              </a:rPr>
              <a:t>http://www.1ppt.com/hangye/</a:t>
            </a:r>
          </a:p>
        </p:txBody>
      </p:sp>
      <p:sp>
        <p:nvSpPr>
          <p:cNvPr id="2" name="淘宝网Chenying0907出品 103">
            <a:extLst>
              <a:ext uri="{FF2B5EF4-FFF2-40B4-BE49-F238E27FC236}">
                <a16:creationId xmlns:a16="http://schemas.microsoft.com/office/drawing/2014/main" id="{BADA114C-714C-1210-A370-FAE9B4F0C499}"/>
              </a:ext>
            </a:extLst>
          </p:cNvPr>
          <p:cNvSpPr/>
          <p:nvPr/>
        </p:nvSpPr>
        <p:spPr>
          <a:xfrm>
            <a:off x="6030686" y="1128463"/>
            <a:ext cx="1843774" cy="400110"/>
          </a:xfrm>
          <a:prstGeom prst="rect">
            <a:avLst/>
          </a:prstGeom>
        </p:spPr>
        <p:txBody>
          <a:bodyPr wrap="none">
            <a:spAutoFit/>
          </a:bodyPr>
          <a:lstStyle/>
          <a:p>
            <a:pPr algn="ctr" defTabSz="219075"/>
            <a:r>
              <a:rPr lang="en-US" altLang="zh-CN" sz="2000" b="1" kern="0" dirty="0">
                <a:solidFill>
                  <a:schemeClr val="bg1"/>
                </a:solidFill>
                <a:cs typeface="+mn-ea"/>
                <a:sym typeface="+mn-lt"/>
              </a:rPr>
              <a:t>Sichuan</a:t>
            </a:r>
            <a:r>
              <a:rPr lang="zh-CN" altLang="en-US" sz="2000" b="1" kern="0" dirty="0">
                <a:solidFill>
                  <a:schemeClr val="bg1"/>
                </a:solidFill>
                <a:cs typeface="+mn-ea"/>
                <a:sym typeface="+mn-lt"/>
              </a:rPr>
              <a:t> </a:t>
            </a:r>
            <a:r>
              <a:rPr lang="en-US" altLang="zh-CN" sz="2000" b="1" kern="0" dirty="0">
                <a:solidFill>
                  <a:schemeClr val="bg1"/>
                </a:solidFill>
                <a:cs typeface="+mn-ea"/>
                <a:sym typeface="+mn-lt"/>
              </a:rPr>
              <a:t>Cuisine</a:t>
            </a:r>
            <a:endParaRPr lang="zh-CN" altLang="en-US" sz="2000" b="1" kern="0" dirty="0">
              <a:solidFill>
                <a:schemeClr val="bg1"/>
              </a:solidFill>
              <a:cs typeface="+mn-ea"/>
              <a:sym typeface="+mn-lt"/>
            </a:endParaRPr>
          </a:p>
        </p:txBody>
      </p:sp>
      <p:sp>
        <p:nvSpPr>
          <p:cNvPr id="4" name="页脚占位符 3">
            <a:extLst>
              <a:ext uri="{FF2B5EF4-FFF2-40B4-BE49-F238E27FC236}">
                <a16:creationId xmlns:a16="http://schemas.microsoft.com/office/drawing/2014/main" id="{BE934A9B-5C91-AFCA-FEB8-44DAE5DB3375}"/>
              </a:ext>
            </a:extLst>
          </p:cNvPr>
          <p:cNvSpPr>
            <a:spLocks noGrp="1"/>
          </p:cNvSpPr>
          <p:nvPr>
            <p:ph type="ftr" sz="quarter" idx="11"/>
          </p:nvPr>
        </p:nvSpPr>
        <p:spPr/>
        <p:txBody>
          <a:bodyPr/>
          <a:lstStyle/>
          <a:p>
            <a:r>
              <a:rPr lang="en-US" altLang="zh-CN"/>
              <a:t>Confucius Institue of Comenius University</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2"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Group 23"/>
          <p:cNvGrpSpPr/>
          <p:nvPr/>
        </p:nvGrpSpPr>
        <p:grpSpPr bwMode="auto">
          <a:xfrm>
            <a:off x="0" y="3393499"/>
            <a:ext cx="2235281" cy="1761348"/>
            <a:chOff x="251473" y="3378248"/>
            <a:chExt cx="2007972" cy="1765251"/>
          </a:xfrm>
          <a:solidFill>
            <a:schemeClr val="accent6">
              <a:lumMod val="50000"/>
            </a:schemeClr>
          </a:solidFill>
        </p:grpSpPr>
        <p:sp>
          <p:nvSpPr>
            <p:cNvPr id="12" name="淘宝网Chenying0907出品 18"/>
            <p:cNvSpPr/>
            <p:nvPr/>
          </p:nvSpPr>
          <p:spPr>
            <a:xfrm>
              <a:off x="251473" y="3378248"/>
              <a:ext cx="2007972" cy="1765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9075"/>
              <a:endParaRPr lang="en-US" sz="1800" kern="0">
                <a:solidFill>
                  <a:srgbClr val="FFFFFF"/>
                </a:solidFill>
                <a:cs typeface="+mn-ea"/>
                <a:sym typeface="+mn-lt"/>
              </a:endParaRPr>
            </a:p>
          </p:txBody>
        </p:sp>
        <p:sp>
          <p:nvSpPr>
            <p:cNvPr id="14" name="TextBox 7"/>
            <p:cNvSpPr txBox="1">
              <a:spLocks noChangeArrowheads="1"/>
            </p:cNvSpPr>
            <p:nvPr/>
          </p:nvSpPr>
          <p:spPr bwMode="auto">
            <a:xfrm>
              <a:off x="399600" y="3905607"/>
              <a:ext cx="1797108" cy="555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1030605" fontAlgn="base">
                <a:spcBef>
                  <a:spcPct val="0"/>
                </a:spcBef>
                <a:spcAft>
                  <a:spcPct val="0"/>
                </a:spcAft>
                <a:defRPr sz="2000">
                  <a:solidFill>
                    <a:schemeClr val="tx1"/>
                  </a:solidFill>
                  <a:latin typeface="Calibri" panose="020F0502020204030204" pitchFamily="34" charset="0"/>
                </a:defRPr>
              </a:lvl6pPr>
              <a:lvl7pPr marL="2971800" indent="-228600" defTabSz="1030605" fontAlgn="base">
                <a:spcBef>
                  <a:spcPct val="0"/>
                </a:spcBef>
                <a:spcAft>
                  <a:spcPct val="0"/>
                </a:spcAft>
                <a:defRPr sz="2000">
                  <a:solidFill>
                    <a:schemeClr val="tx1"/>
                  </a:solidFill>
                  <a:latin typeface="Calibri" panose="020F0502020204030204" pitchFamily="34" charset="0"/>
                </a:defRPr>
              </a:lvl7pPr>
              <a:lvl8pPr marL="3429000" indent="-228600" defTabSz="1030605" fontAlgn="base">
                <a:spcBef>
                  <a:spcPct val="0"/>
                </a:spcBef>
                <a:spcAft>
                  <a:spcPct val="0"/>
                </a:spcAft>
                <a:defRPr sz="2000">
                  <a:solidFill>
                    <a:schemeClr val="tx1"/>
                  </a:solidFill>
                  <a:latin typeface="Calibri" panose="020F0502020204030204" pitchFamily="34" charset="0"/>
                </a:defRPr>
              </a:lvl8pPr>
              <a:lvl9pPr marL="3886200" indent="-228600" defTabSz="1030605" fontAlgn="base">
                <a:spcBef>
                  <a:spcPct val="0"/>
                </a:spcBef>
                <a:spcAft>
                  <a:spcPct val="0"/>
                </a:spcAft>
                <a:defRPr sz="2000">
                  <a:solidFill>
                    <a:schemeClr val="tx1"/>
                  </a:solidFill>
                  <a:latin typeface="Calibri" panose="020F0502020204030204" pitchFamily="34" charset="0"/>
                </a:defRPr>
              </a:lvl9pPr>
            </a:lstStyle>
            <a:p>
              <a:pPr algn="ctr" defTabSz="219075"/>
              <a:r>
                <a:rPr lang="en-US" altLang="zh-CN" sz="1800" dirty="0" err="1">
                  <a:solidFill>
                    <a:schemeClr val="bg1"/>
                  </a:solidFill>
                  <a:effectLst/>
                  <a:latin typeface="Times New Roman" panose="02020603050405020304" pitchFamily="18" charset="0"/>
                  <a:ea typeface="等线" panose="02010600030101010101" pitchFamily="2" charset="-122"/>
                </a:rPr>
                <a:t>Má</a:t>
              </a:r>
              <a:r>
                <a:rPr lang="en-US" altLang="zh-CN" sz="1800" dirty="0">
                  <a:solidFill>
                    <a:schemeClr val="bg1"/>
                  </a:solidFill>
                  <a:effectLst/>
                  <a:latin typeface="Times New Roman" panose="02020603050405020304" pitchFamily="18" charset="0"/>
                  <a:ea typeface="等线" panose="02010600030101010101" pitchFamily="2" charset="-122"/>
                </a:rPr>
                <a:t> </a:t>
              </a:r>
              <a:r>
                <a:rPr lang="en-US" altLang="zh-CN" sz="1800" dirty="0" err="1">
                  <a:solidFill>
                    <a:schemeClr val="bg1"/>
                  </a:solidFill>
                  <a:latin typeface="Times New Roman" panose="02020603050405020304" pitchFamily="18" charset="0"/>
                  <a:ea typeface="等线" panose="02010600030101010101" pitchFamily="2" charset="-122"/>
                </a:rPr>
                <a:t>L</a:t>
              </a:r>
              <a:r>
                <a:rPr lang="en-US" altLang="zh-CN" sz="1800" dirty="0" err="1">
                  <a:solidFill>
                    <a:schemeClr val="bg1"/>
                  </a:solidFill>
                  <a:effectLst/>
                  <a:latin typeface="Times New Roman" panose="02020603050405020304" pitchFamily="18" charset="0"/>
                  <a:ea typeface="等线" panose="02010600030101010101" pitchFamily="2" charset="-122"/>
                </a:rPr>
                <a:t>à</a:t>
              </a:r>
              <a:r>
                <a:rPr lang="en-US" altLang="zh-CN" sz="1800" dirty="0">
                  <a:solidFill>
                    <a:schemeClr val="bg1"/>
                  </a:solidFill>
                  <a:effectLst/>
                  <a:latin typeface="Times New Roman" panose="02020603050405020304" pitchFamily="18" charset="0"/>
                  <a:ea typeface="等线" panose="02010600030101010101" pitchFamily="2" charset="-122"/>
                </a:rPr>
                <a:t> </a:t>
              </a:r>
            </a:p>
            <a:p>
              <a:pPr algn="ctr" defTabSz="219075"/>
              <a:r>
                <a:rPr lang="en-US" altLang="zh-CN" sz="1800" dirty="0">
                  <a:solidFill>
                    <a:schemeClr val="bg1"/>
                  </a:solidFill>
                  <a:effectLst/>
                  <a:latin typeface="Times New Roman" panose="02020603050405020304" pitchFamily="18" charset="0"/>
                  <a:ea typeface="等线" panose="02010600030101010101" pitchFamily="2" charset="-122"/>
                </a:rPr>
                <a:t>(Numbing and Spicy)</a:t>
              </a:r>
              <a:endParaRPr lang="en-US" altLang="zh-CN" sz="1300" b="1" kern="0" dirty="0">
                <a:solidFill>
                  <a:schemeClr val="bg1"/>
                </a:solidFill>
                <a:latin typeface="+mn-lt"/>
                <a:cs typeface="+mn-ea"/>
                <a:sym typeface="+mn-lt"/>
              </a:endParaRPr>
            </a:p>
          </p:txBody>
        </p:sp>
      </p:grpSp>
      <p:grpSp>
        <p:nvGrpSpPr>
          <p:cNvPr id="16" name="Group 24"/>
          <p:cNvGrpSpPr/>
          <p:nvPr/>
        </p:nvGrpSpPr>
        <p:grpSpPr bwMode="auto">
          <a:xfrm>
            <a:off x="2235282" y="3393499"/>
            <a:ext cx="2260090" cy="1761348"/>
            <a:chOff x="2443299" y="3378248"/>
            <a:chExt cx="2007972" cy="1765251"/>
          </a:xfrm>
          <a:solidFill>
            <a:srgbClr val="4F2E15"/>
          </a:solidFill>
        </p:grpSpPr>
        <p:sp>
          <p:nvSpPr>
            <p:cNvPr id="17" name="淘宝网Chenying0907出品 20"/>
            <p:cNvSpPr/>
            <p:nvPr/>
          </p:nvSpPr>
          <p:spPr>
            <a:xfrm>
              <a:off x="2443299" y="3378248"/>
              <a:ext cx="2007972" cy="176525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219075"/>
              <a:endParaRPr lang="en-US" sz="1900" kern="0">
                <a:solidFill>
                  <a:srgbClr val="FFFFFF"/>
                </a:solidFill>
                <a:cs typeface="+mn-ea"/>
                <a:sym typeface="+mn-lt"/>
              </a:endParaRPr>
            </a:p>
          </p:txBody>
        </p:sp>
        <p:sp>
          <p:nvSpPr>
            <p:cNvPr id="19" name="TextBox 10"/>
            <p:cNvSpPr txBox="1">
              <a:spLocks noChangeArrowheads="1"/>
            </p:cNvSpPr>
            <p:nvPr/>
          </p:nvSpPr>
          <p:spPr bwMode="auto">
            <a:xfrm>
              <a:off x="2660083" y="3855559"/>
              <a:ext cx="1606479" cy="277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1030605" fontAlgn="base">
                <a:spcBef>
                  <a:spcPct val="0"/>
                </a:spcBef>
                <a:spcAft>
                  <a:spcPct val="0"/>
                </a:spcAft>
                <a:defRPr sz="2000">
                  <a:solidFill>
                    <a:schemeClr val="tx1"/>
                  </a:solidFill>
                  <a:latin typeface="Calibri" panose="020F0502020204030204" pitchFamily="34" charset="0"/>
                </a:defRPr>
              </a:lvl6pPr>
              <a:lvl7pPr marL="2971800" indent="-228600" defTabSz="1030605" fontAlgn="base">
                <a:spcBef>
                  <a:spcPct val="0"/>
                </a:spcBef>
                <a:spcAft>
                  <a:spcPct val="0"/>
                </a:spcAft>
                <a:defRPr sz="2000">
                  <a:solidFill>
                    <a:schemeClr val="tx1"/>
                  </a:solidFill>
                  <a:latin typeface="Calibri" panose="020F0502020204030204" pitchFamily="34" charset="0"/>
                </a:defRPr>
              </a:lvl7pPr>
              <a:lvl8pPr marL="3429000" indent="-228600" defTabSz="1030605" fontAlgn="base">
                <a:spcBef>
                  <a:spcPct val="0"/>
                </a:spcBef>
                <a:spcAft>
                  <a:spcPct val="0"/>
                </a:spcAft>
                <a:defRPr sz="2000">
                  <a:solidFill>
                    <a:schemeClr val="tx1"/>
                  </a:solidFill>
                  <a:latin typeface="Calibri" panose="020F0502020204030204" pitchFamily="34" charset="0"/>
                </a:defRPr>
              </a:lvl8pPr>
              <a:lvl9pPr marL="3886200" indent="-228600" defTabSz="1030605" fontAlgn="base">
                <a:spcBef>
                  <a:spcPct val="0"/>
                </a:spcBef>
                <a:spcAft>
                  <a:spcPct val="0"/>
                </a:spcAft>
                <a:defRPr sz="2000">
                  <a:solidFill>
                    <a:schemeClr val="tx1"/>
                  </a:solidFill>
                  <a:latin typeface="Calibri" panose="020F0502020204030204" pitchFamily="34" charset="0"/>
                </a:defRPr>
              </a:lvl9pPr>
            </a:lstStyle>
            <a:p>
              <a:pPr algn="ctr" defTabSz="219075"/>
              <a:r>
                <a:rPr lang="en-US" altLang="zh-CN" sz="1800" b="1" dirty="0">
                  <a:solidFill>
                    <a:schemeClr val="bg1"/>
                  </a:solidFill>
                  <a:effectLst/>
                  <a:latin typeface="Times New Roman" panose="02020603050405020304" pitchFamily="18" charset="0"/>
                  <a:ea typeface="等线" panose="02010600030101010101" pitchFamily="2" charset="-122"/>
                </a:rPr>
                <a:t>Garlic and Ginger</a:t>
              </a:r>
              <a:endParaRPr lang="en-US" altLang="zh-CN" sz="1300" b="1" kern="0" dirty="0">
                <a:solidFill>
                  <a:schemeClr val="bg1"/>
                </a:solidFill>
                <a:latin typeface="+mn-lt"/>
                <a:cs typeface="+mn-ea"/>
                <a:sym typeface="+mn-lt"/>
              </a:endParaRPr>
            </a:p>
          </p:txBody>
        </p:sp>
      </p:grpSp>
      <p:grpSp>
        <p:nvGrpSpPr>
          <p:cNvPr id="21" name="Group 25"/>
          <p:cNvGrpSpPr/>
          <p:nvPr/>
        </p:nvGrpSpPr>
        <p:grpSpPr bwMode="auto">
          <a:xfrm>
            <a:off x="4495372" y="3393499"/>
            <a:ext cx="2262949" cy="1761348"/>
            <a:chOff x="4635123" y="3378248"/>
            <a:chExt cx="2007972" cy="1765251"/>
          </a:xfrm>
          <a:solidFill>
            <a:schemeClr val="accent6">
              <a:lumMod val="50000"/>
            </a:schemeClr>
          </a:solidFill>
        </p:grpSpPr>
        <p:sp>
          <p:nvSpPr>
            <p:cNvPr id="22" name="淘宝网Chenying0907出品 21"/>
            <p:cNvSpPr/>
            <p:nvPr/>
          </p:nvSpPr>
          <p:spPr>
            <a:xfrm>
              <a:off x="4635123" y="3378248"/>
              <a:ext cx="2007972" cy="17652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9075"/>
              <a:endParaRPr lang="en-US" sz="1800" kern="0">
                <a:solidFill>
                  <a:srgbClr val="FFFFFF"/>
                </a:solidFill>
                <a:cs typeface="+mn-ea"/>
                <a:sym typeface="+mn-lt"/>
              </a:endParaRPr>
            </a:p>
          </p:txBody>
        </p:sp>
        <p:sp>
          <p:nvSpPr>
            <p:cNvPr id="24" name="TextBox 23"/>
            <p:cNvSpPr txBox="1"/>
            <p:nvPr/>
          </p:nvSpPr>
          <p:spPr bwMode="auto">
            <a:xfrm>
              <a:off x="4662759" y="3855447"/>
              <a:ext cx="1968582" cy="277613"/>
            </a:xfrm>
            <a:prstGeom prst="rect">
              <a:avLst/>
            </a:prstGeom>
            <a:grpFill/>
          </p:spPr>
          <p:txBody>
            <a:bodyPr wrap="none" lIns="0" tIns="0" rIns="0" bIns="0">
              <a:spAutoFit/>
            </a:bodyPr>
            <a:lstStyle/>
            <a:p>
              <a:pPr algn="ctr" defTabSz="1023620">
                <a:defRPr/>
              </a:pPr>
              <a:r>
                <a:rPr lang="en-US" altLang="zh-CN" sz="1800" b="1" dirty="0">
                  <a:solidFill>
                    <a:schemeClr val="bg1"/>
                  </a:solidFill>
                  <a:effectLst/>
                  <a:latin typeface="Times New Roman" panose="02020603050405020304" pitchFamily="18" charset="0"/>
                  <a:ea typeface="等线" panose="02010600030101010101" pitchFamily="2" charset="-122"/>
                </a:rPr>
                <a:t>Fermented Bean Paste</a:t>
              </a:r>
              <a:endParaRPr lang="en-US" sz="1300" b="1" kern="0" dirty="0">
                <a:solidFill>
                  <a:schemeClr val="bg1"/>
                </a:solidFill>
                <a:cs typeface="+mn-ea"/>
                <a:sym typeface="+mn-lt"/>
              </a:endParaRPr>
            </a:p>
          </p:txBody>
        </p:sp>
      </p:grpSp>
      <p:grpSp>
        <p:nvGrpSpPr>
          <p:cNvPr id="26" name="Group 26"/>
          <p:cNvGrpSpPr/>
          <p:nvPr/>
        </p:nvGrpSpPr>
        <p:grpSpPr bwMode="auto">
          <a:xfrm>
            <a:off x="6754540" y="3393499"/>
            <a:ext cx="2391049" cy="1761348"/>
            <a:chOff x="6826946" y="3378248"/>
            <a:chExt cx="2007972" cy="1765251"/>
          </a:xfrm>
          <a:solidFill>
            <a:srgbClr val="4F2E15"/>
          </a:solidFill>
        </p:grpSpPr>
        <p:sp>
          <p:nvSpPr>
            <p:cNvPr id="27" name="淘宝网Chenying0907出品 22"/>
            <p:cNvSpPr/>
            <p:nvPr/>
          </p:nvSpPr>
          <p:spPr>
            <a:xfrm>
              <a:off x="6826946" y="3378248"/>
              <a:ext cx="2007972" cy="1765251"/>
            </a:xfrm>
            <a:prstGeom prst="rect">
              <a:avLst/>
            </a:prstGeom>
            <a:grpFill/>
            <a:ln w="12700">
              <a:miter lim="400000"/>
            </a:ln>
          </p:spPr>
          <p:txBody>
            <a:bodyPr lIns="0" tIns="0" rIns="0" bIns="0" anchor="ctr"/>
            <a:lstStyle/>
            <a:p>
              <a:pPr algn="ctr" defTabSz="219075"/>
              <a:endParaRPr lang="en-US" sz="1100" kern="0">
                <a:solidFill>
                  <a:srgbClr val="FFFFFF"/>
                </a:solidFill>
                <a:cs typeface="+mn-ea"/>
                <a:sym typeface="+mn-lt"/>
              </a:endParaRPr>
            </a:p>
          </p:txBody>
        </p:sp>
        <p:sp>
          <p:nvSpPr>
            <p:cNvPr id="29" name="TextBox 28"/>
            <p:cNvSpPr txBox="1"/>
            <p:nvPr/>
          </p:nvSpPr>
          <p:spPr bwMode="auto">
            <a:xfrm>
              <a:off x="6838366" y="3855442"/>
              <a:ext cx="1985133" cy="277612"/>
            </a:xfrm>
            <a:prstGeom prst="rect">
              <a:avLst/>
            </a:prstGeom>
            <a:grpFill/>
          </p:spPr>
          <p:txBody>
            <a:bodyPr wrap="none" lIns="0" tIns="0" rIns="0" bIns="0">
              <a:spAutoFit/>
            </a:bodyPr>
            <a:lstStyle/>
            <a:p>
              <a:pPr algn="ctr" defTabSz="1023620">
                <a:defRPr/>
              </a:pPr>
              <a:r>
                <a:rPr lang="en-US" altLang="zh-CN" sz="1800" b="1" dirty="0">
                  <a:solidFill>
                    <a:schemeClr val="bg1"/>
                  </a:solidFill>
                  <a:effectLst/>
                  <a:latin typeface="Times New Roman" panose="02020603050405020304" pitchFamily="18" charset="0"/>
                  <a:ea typeface="等线" panose="02010600030101010101" pitchFamily="2" charset="-122"/>
                </a:rPr>
                <a:t>Stir-frying and Braising</a:t>
              </a:r>
              <a:endParaRPr lang="en-US" sz="1300" b="1" kern="0" dirty="0">
                <a:solidFill>
                  <a:schemeClr val="bg1"/>
                </a:solidFill>
                <a:cs typeface="+mn-ea"/>
                <a:sym typeface="+mn-lt"/>
              </a:endParaRPr>
            </a:p>
          </p:txBody>
        </p:sp>
      </p:grpSp>
      <p:pic>
        <p:nvPicPr>
          <p:cNvPr id="2054" name="Picture 6">
            <a:extLst>
              <a:ext uri="{FF2B5EF4-FFF2-40B4-BE49-F238E27FC236}">
                <a16:creationId xmlns:a16="http://schemas.microsoft.com/office/drawing/2014/main" id="{63F57BF1-2E2A-1D54-315B-FD745CA1CD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525" t="15956" r="3317" b="18088"/>
          <a:stretch/>
        </p:blipFill>
        <p:spPr bwMode="auto">
          <a:xfrm>
            <a:off x="1" y="0"/>
            <a:ext cx="2247684" cy="3393499"/>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ABAFF0A8-B874-B0D5-2E3E-1987D881AFAF}"/>
              </a:ext>
            </a:extLst>
          </p:cNvPr>
          <p:cNvPicPr>
            <a:picLocks noChangeAspect="1"/>
          </p:cNvPicPr>
          <p:nvPr/>
        </p:nvPicPr>
        <p:blipFill rotWithShape="1">
          <a:blip r:embed="rId3"/>
          <a:srcRect l="39138" r="21165"/>
          <a:stretch/>
        </p:blipFill>
        <p:spPr>
          <a:xfrm>
            <a:off x="2247686" y="0"/>
            <a:ext cx="2235281" cy="3402142"/>
          </a:xfrm>
          <a:prstGeom prst="rect">
            <a:avLst/>
          </a:prstGeom>
        </p:spPr>
      </p:pic>
      <p:pic>
        <p:nvPicPr>
          <p:cNvPr id="2056" name="Picture 8" descr="黄豆酱vs豆瓣酱- 知乎">
            <a:extLst>
              <a:ext uri="{FF2B5EF4-FFF2-40B4-BE49-F238E27FC236}">
                <a16:creationId xmlns:a16="http://schemas.microsoft.com/office/drawing/2014/main" id="{04E97F45-0727-DED3-68FD-A575333551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008" r="17053"/>
          <a:stretch/>
        </p:blipFill>
        <p:spPr bwMode="auto">
          <a:xfrm>
            <a:off x="4482967" y="0"/>
            <a:ext cx="2271574" cy="340214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翻炒图片_翻炒素材_翻炒高清图片_摄图网图片下载">
            <a:extLst>
              <a:ext uri="{FF2B5EF4-FFF2-40B4-BE49-F238E27FC236}">
                <a16:creationId xmlns:a16="http://schemas.microsoft.com/office/drawing/2014/main" id="{2E0FD578-ED4E-1654-3A4C-06E72514A8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364" r="28987"/>
          <a:stretch/>
        </p:blipFill>
        <p:spPr bwMode="auto">
          <a:xfrm>
            <a:off x="6754539" y="-1"/>
            <a:ext cx="2391048" cy="3393499"/>
          </a:xfrm>
          <a:prstGeom prst="rect">
            <a:avLst/>
          </a:prstGeom>
          <a:noFill/>
          <a:extLst>
            <a:ext uri="{909E8E84-426E-40DD-AFC4-6F175D3DCCD1}">
              <a14:hiddenFill xmlns:a14="http://schemas.microsoft.com/office/drawing/2010/main">
                <a:solidFill>
                  <a:srgbClr val="FFFFFF"/>
                </a:solidFill>
              </a14:hiddenFill>
            </a:ext>
          </a:extLst>
        </p:spPr>
      </p:pic>
      <p:sp>
        <p:nvSpPr>
          <p:cNvPr id="4" name="页脚占位符 3">
            <a:extLst>
              <a:ext uri="{FF2B5EF4-FFF2-40B4-BE49-F238E27FC236}">
                <a16:creationId xmlns:a16="http://schemas.microsoft.com/office/drawing/2014/main" id="{EB02A7A7-F8BF-0D86-5978-DFC8C27EC30C}"/>
              </a:ext>
            </a:extLst>
          </p:cNvPr>
          <p:cNvSpPr>
            <a:spLocks noGrp="1"/>
          </p:cNvSpPr>
          <p:nvPr>
            <p:ph type="ftr" sz="quarter" idx="11"/>
          </p:nvPr>
        </p:nvSpPr>
        <p:spPr/>
        <p:txBody>
          <a:bodyPr/>
          <a:lstStyle/>
          <a:p>
            <a:r>
              <a:rPr lang="en-US" altLang="zh-CN"/>
              <a:t>Confucius Institue of Comenius University</a:t>
            </a:r>
            <a:endParaRPr lang="zh-CN" altLang="en-US"/>
          </a:p>
        </p:txBody>
      </p:sp>
    </p:spTree>
  </p:cSld>
  <p:clrMapOvr>
    <a:masterClrMapping/>
  </p:clrMapOvr>
  <p:transition spd="slow" advTm="0">
    <p:pull/>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2056"/>
                                        </p:tgtEl>
                                        <p:attrNameLst>
                                          <p:attrName>style.visibility</p:attrName>
                                        </p:attrNameLst>
                                      </p:cBhvr>
                                      <p:to>
                                        <p:strVal val="visible"/>
                                      </p:to>
                                    </p:set>
                                    <p:anim calcmode="lin" valueType="num">
                                      <p:cBhvr additive="base">
                                        <p:cTn id="32" dur="500" fill="hold"/>
                                        <p:tgtEl>
                                          <p:spTgt spid="2056"/>
                                        </p:tgtEl>
                                        <p:attrNameLst>
                                          <p:attrName>ppt_x</p:attrName>
                                        </p:attrNameLst>
                                      </p:cBhvr>
                                      <p:tavLst>
                                        <p:tav tm="0">
                                          <p:val>
                                            <p:strVal val="#ppt_x"/>
                                          </p:val>
                                        </p:tav>
                                        <p:tav tm="100000">
                                          <p:val>
                                            <p:strVal val="#ppt_x"/>
                                          </p:val>
                                        </p:tav>
                                      </p:tavLst>
                                    </p:anim>
                                    <p:anim calcmode="lin" valueType="num">
                                      <p:cBhvr additive="base">
                                        <p:cTn id="33" dur="500" fill="hold"/>
                                        <p:tgtEl>
                                          <p:spTgt spid="2056"/>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nodeType="afterEffect">
                                  <p:stCondLst>
                                    <p:cond delay="0"/>
                                  </p:stCondLst>
                                  <p:childTnLst>
                                    <p:set>
                                      <p:cBhvr>
                                        <p:cTn id="36" dur="1" fill="hold">
                                          <p:stCondLst>
                                            <p:cond delay="0"/>
                                          </p:stCondLst>
                                        </p:cTn>
                                        <p:tgtEl>
                                          <p:spTgt spid="2058"/>
                                        </p:tgtEl>
                                        <p:attrNameLst>
                                          <p:attrName>style.visibility</p:attrName>
                                        </p:attrNameLst>
                                      </p:cBhvr>
                                      <p:to>
                                        <p:strVal val="visible"/>
                                      </p:to>
                                    </p:set>
                                    <p:anim calcmode="lin" valueType="num">
                                      <p:cBhvr additive="base">
                                        <p:cTn id="37" dur="500" fill="hold"/>
                                        <p:tgtEl>
                                          <p:spTgt spid="2058"/>
                                        </p:tgtEl>
                                        <p:attrNameLst>
                                          <p:attrName>ppt_x</p:attrName>
                                        </p:attrNameLst>
                                      </p:cBhvr>
                                      <p:tavLst>
                                        <p:tav tm="0">
                                          <p:val>
                                            <p:strVal val="#ppt_x"/>
                                          </p:val>
                                        </p:tav>
                                        <p:tav tm="100000">
                                          <p:val>
                                            <p:strVal val="#ppt_x"/>
                                          </p:val>
                                        </p:tav>
                                      </p:tavLst>
                                    </p:anim>
                                    <p:anim calcmode="lin" valueType="num">
                                      <p:cBhvr additive="base">
                                        <p:cTn id="38" dur="500" fill="hold"/>
                                        <p:tgtEl>
                                          <p:spTgt spid="2058"/>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2324868689"/>
              </p:ext>
            </p:extLst>
          </p:nvPr>
        </p:nvGraphicFramePr>
        <p:xfrm>
          <a:off x="0" y="500217"/>
          <a:ext cx="6565043" cy="3437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Parallelogram 1"/>
          <p:cNvSpPr/>
          <p:nvPr/>
        </p:nvSpPr>
        <p:spPr>
          <a:xfrm>
            <a:off x="-914559" y="235817"/>
            <a:ext cx="1829118" cy="1093331"/>
          </a:xfrm>
          <a:prstGeom prst="parallelogram">
            <a:avLst>
              <a:gd name="adj" fmla="val 91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18" name="Parallelogram 17"/>
          <p:cNvSpPr/>
          <p:nvPr/>
        </p:nvSpPr>
        <p:spPr>
          <a:xfrm>
            <a:off x="1009101" y="3623000"/>
            <a:ext cx="7002091" cy="3137074"/>
          </a:xfrm>
          <a:prstGeom prst="parallelogram">
            <a:avLst>
              <a:gd name="adj" fmla="val 904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26" name="Parallelogram 25"/>
          <p:cNvSpPr/>
          <p:nvPr/>
        </p:nvSpPr>
        <p:spPr>
          <a:xfrm>
            <a:off x="5648962" y="-1582829"/>
            <a:ext cx="5248253" cy="3137074"/>
          </a:xfrm>
          <a:prstGeom prst="parallelogram">
            <a:avLst>
              <a:gd name="adj" fmla="val 865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sp>
        <p:nvSpPr>
          <p:cNvPr id="27" name="Parallelogram 26"/>
          <p:cNvSpPr/>
          <p:nvPr/>
        </p:nvSpPr>
        <p:spPr>
          <a:xfrm>
            <a:off x="3103592" y="1329148"/>
            <a:ext cx="8196276" cy="3137074"/>
          </a:xfrm>
          <a:prstGeom prst="parallelogram">
            <a:avLst>
              <a:gd name="adj" fmla="val 87447"/>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cxnSp>
        <p:nvCxnSpPr>
          <p:cNvPr id="4" name="Straight Connector 3"/>
          <p:cNvCxnSpPr/>
          <p:nvPr/>
        </p:nvCxnSpPr>
        <p:spPr>
          <a:xfrm flipH="1">
            <a:off x="3160080" y="171503"/>
            <a:ext cx="3691967" cy="422737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8" name="Parallelogram 27"/>
          <p:cNvSpPr/>
          <p:nvPr/>
        </p:nvSpPr>
        <p:spPr>
          <a:xfrm>
            <a:off x="4240392" y="1554133"/>
            <a:ext cx="5248253" cy="3137074"/>
          </a:xfrm>
          <a:prstGeom prst="parallelogram">
            <a:avLst>
              <a:gd name="adj" fmla="val 451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cxnSp>
        <p:nvCxnSpPr>
          <p:cNvPr id="29" name="Straight Connector 28"/>
          <p:cNvCxnSpPr/>
          <p:nvPr/>
        </p:nvCxnSpPr>
        <p:spPr>
          <a:xfrm flipH="1">
            <a:off x="4799714" y="4722418"/>
            <a:ext cx="2170274" cy="248500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739227" y="1983143"/>
            <a:ext cx="2977821" cy="561702"/>
          </a:xfrm>
          <a:prstGeom prst="rect">
            <a:avLst/>
          </a:prstGeom>
          <a:noFill/>
        </p:spPr>
        <p:txBody>
          <a:bodyPr wrap="none" lIns="68589" tIns="34295" rIns="68589" bIns="34295" rtlCol="0">
            <a:spAutoFit/>
          </a:bodyPr>
          <a:lstStyle/>
          <a:p>
            <a:pPr algn="r"/>
            <a:r>
              <a:rPr lang="en-US" sz="3200" dirty="0" err="1">
                <a:solidFill>
                  <a:srgbClr val="4F2E15"/>
                </a:solidFill>
                <a:cs typeface="+mn-ea"/>
                <a:sym typeface="+mn-lt"/>
              </a:rPr>
              <a:t>KungPao</a:t>
            </a:r>
            <a:r>
              <a:rPr lang="en-US" sz="3200" dirty="0">
                <a:solidFill>
                  <a:srgbClr val="4F2E15"/>
                </a:solidFill>
                <a:cs typeface="+mn-ea"/>
                <a:sym typeface="+mn-lt"/>
              </a:rPr>
              <a:t> Chicken</a:t>
            </a:r>
          </a:p>
        </p:txBody>
      </p:sp>
      <p:sp>
        <p:nvSpPr>
          <p:cNvPr id="15" name="TextBox 14"/>
          <p:cNvSpPr txBox="1"/>
          <p:nvPr/>
        </p:nvSpPr>
        <p:spPr>
          <a:xfrm>
            <a:off x="7799539" y="1077498"/>
            <a:ext cx="935210" cy="1146478"/>
          </a:xfrm>
          <a:prstGeom prst="rect">
            <a:avLst/>
          </a:prstGeom>
          <a:noFill/>
        </p:spPr>
        <p:txBody>
          <a:bodyPr wrap="none" lIns="68589" tIns="34295" rIns="68589" bIns="34295" rtlCol="0">
            <a:spAutoFit/>
          </a:bodyPr>
          <a:lstStyle/>
          <a:p>
            <a:pPr algn="r"/>
            <a:r>
              <a:rPr lang="en-US" altLang="zh-CN" sz="7000" b="1" dirty="0">
                <a:solidFill>
                  <a:srgbClr val="4F2E15"/>
                </a:solidFill>
                <a:cs typeface="+mn-ea"/>
                <a:sym typeface="+mn-lt"/>
              </a:rPr>
              <a:t>01</a:t>
            </a:r>
            <a:endParaRPr lang="en-US" sz="7000" b="1" dirty="0">
              <a:solidFill>
                <a:srgbClr val="4F2E15"/>
              </a:solidFill>
              <a:cs typeface="+mn-ea"/>
              <a:sym typeface="+mn-lt"/>
            </a:endParaRPr>
          </a:p>
        </p:txBody>
      </p:sp>
      <p:sp>
        <p:nvSpPr>
          <p:cNvPr id="40" name="淘宝网Chenying0907出品 39"/>
          <p:cNvSpPr/>
          <p:nvPr/>
        </p:nvSpPr>
        <p:spPr>
          <a:xfrm>
            <a:off x="60476" y="3897680"/>
            <a:ext cx="2993466" cy="469369"/>
          </a:xfrm>
          <a:prstGeom prst="rect">
            <a:avLst/>
          </a:prstGeom>
        </p:spPr>
        <p:txBody>
          <a:bodyPr wrap="none" lIns="68589" tIns="34295" rIns="68589" bIns="34295">
            <a:spAutoFit/>
          </a:bodyPr>
          <a:lstStyle/>
          <a:p>
            <a:r>
              <a:rPr lang="en-US" sz="2600" dirty="0">
                <a:solidFill>
                  <a:schemeClr val="tx1">
                    <a:lumMod val="50000"/>
                    <a:lumOff val="50000"/>
                  </a:schemeClr>
                </a:solidFill>
                <a:cs typeface="+mn-ea"/>
                <a:sym typeface="+mn-lt"/>
              </a:rPr>
              <a:t>DELICIOUS FOOD</a:t>
            </a:r>
          </a:p>
        </p:txBody>
      </p:sp>
      <p:sp>
        <p:nvSpPr>
          <p:cNvPr id="3" name="页脚占位符 2">
            <a:extLst>
              <a:ext uri="{FF2B5EF4-FFF2-40B4-BE49-F238E27FC236}">
                <a16:creationId xmlns:a16="http://schemas.microsoft.com/office/drawing/2014/main" id="{4972B6F8-3969-7A2A-F5AF-C978B578E28D}"/>
              </a:ext>
            </a:extLst>
          </p:cNvPr>
          <p:cNvSpPr>
            <a:spLocks noGrp="1"/>
          </p:cNvSpPr>
          <p:nvPr>
            <p:ph type="ftr" sz="quarter" idx="11"/>
          </p:nvPr>
        </p:nvSpPr>
        <p:spPr/>
        <p:txBody>
          <a:bodyPr/>
          <a:lstStyle/>
          <a:p>
            <a:r>
              <a:rPr lang="en-US" altLang="zh-CN"/>
              <a:t>Confucius Institue of Comenius University</a:t>
            </a:r>
            <a:endParaRPr lang="zh-CN" altLang="en-US"/>
          </a:p>
        </p:txBody>
      </p:sp>
      <p:sp>
        <p:nvSpPr>
          <p:cNvPr id="6" name="文本框 5">
            <a:extLst>
              <a:ext uri="{FF2B5EF4-FFF2-40B4-BE49-F238E27FC236}">
                <a16:creationId xmlns:a16="http://schemas.microsoft.com/office/drawing/2014/main" id="{133DF95B-0D6F-0B15-0149-48739EC74D5D}"/>
              </a:ext>
            </a:extLst>
          </p:cNvPr>
          <p:cNvSpPr txBox="1"/>
          <p:nvPr/>
        </p:nvSpPr>
        <p:spPr>
          <a:xfrm>
            <a:off x="4986002" y="2689123"/>
            <a:ext cx="3673532" cy="1384995"/>
          </a:xfrm>
          <a:prstGeom prst="rect">
            <a:avLst/>
          </a:prstGeom>
          <a:noFill/>
        </p:spPr>
        <p:txBody>
          <a:bodyPr wrap="square">
            <a:spAutoFit/>
          </a:bodyPr>
          <a:lstStyle/>
          <a:p>
            <a:pPr algn="just"/>
            <a:r>
              <a:rPr lang="en-US" altLang="zh-CN" sz="1400" kern="100" dirty="0">
                <a:effectLst/>
                <a:latin typeface="Times New Roman" panose="02020603050405020304" pitchFamily="18" charset="0"/>
                <a:ea typeface="等线" panose="02010600030101010101" pitchFamily="2" charset="-122"/>
                <a:cs typeface="Times New Roman" panose="02020603050405020304" pitchFamily="18" charset="0"/>
              </a:rPr>
              <a:t>Kung Pao Chicken(</a:t>
            </a:r>
            <a:r>
              <a:rPr lang="en-US" altLang="zh-CN" sz="1400" kern="100" dirty="0" err="1">
                <a:effectLst/>
                <a:latin typeface="Times New Roman" panose="02020603050405020304" pitchFamily="18" charset="0"/>
                <a:ea typeface="等线" panose="02010600030101010101" pitchFamily="2" charset="-122"/>
                <a:cs typeface="Times New Roman" panose="02020603050405020304" pitchFamily="18" charset="0"/>
              </a:rPr>
              <a:t>Gōng</a:t>
            </a:r>
            <a:r>
              <a:rPr lang="en-US" altLang="zh-CN" sz="14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1400" kern="100" dirty="0" err="1">
                <a:effectLst/>
                <a:latin typeface="Times New Roman" panose="02020603050405020304" pitchFamily="18" charset="0"/>
                <a:ea typeface="等线" panose="02010600030101010101" pitchFamily="2" charset="-122"/>
                <a:cs typeface="Times New Roman" panose="02020603050405020304" pitchFamily="18" charset="0"/>
              </a:rPr>
              <a:t>bǎo</a:t>
            </a:r>
            <a:r>
              <a:rPr lang="en-US" altLang="zh-CN" sz="14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1400" kern="100" dirty="0" err="1">
                <a:effectLst/>
                <a:latin typeface="Times New Roman" panose="02020603050405020304" pitchFamily="18" charset="0"/>
                <a:ea typeface="等线" panose="02010600030101010101" pitchFamily="2" charset="-122"/>
                <a:cs typeface="Times New Roman" panose="02020603050405020304" pitchFamily="18" charset="0"/>
              </a:rPr>
              <a:t>jī</a:t>
            </a:r>
            <a:r>
              <a:rPr lang="en-US" altLang="zh-CN" sz="1400" kern="100" dirty="0">
                <a:effectLst/>
                <a:latin typeface="Times New Roman" panose="02020603050405020304" pitchFamily="18" charset="0"/>
                <a:ea typeface="等线" panose="02010600030101010101" pitchFamily="2" charset="-122"/>
                <a:cs typeface="Times New Roman" panose="02020603050405020304" pitchFamily="18" charset="0"/>
              </a:rPr>
              <a:t> ding), is a classic dish in Sichuan cuisine with a history dating back to the late Qing Dynasty in China. The dish is named after Ding </a:t>
            </a:r>
            <a:r>
              <a:rPr lang="en-US" altLang="zh-CN" sz="1400" kern="100" dirty="0" err="1">
                <a:effectLst/>
                <a:latin typeface="Times New Roman" panose="02020603050405020304" pitchFamily="18" charset="0"/>
                <a:ea typeface="等线" panose="02010600030101010101" pitchFamily="2" charset="-122"/>
                <a:cs typeface="Times New Roman" panose="02020603050405020304" pitchFamily="18" charset="0"/>
              </a:rPr>
              <a:t>Baozhen</a:t>
            </a:r>
            <a:r>
              <a:rPr lang="en-US" altLang="zh-CN" sz="1400" kern="100" dirty="0">
                <a:effectLst/>
                <a:latin typeface="Times New Roman" panose="02020603050405020304" pitchFamily="18" charset="0"/>
                <a:ea typeface="等线" panose="02010600030101010101" pitchFamily="2" charset="-122"/>
                <a:cs typeface="Times New Roman" panose="02020603050405020304" pitchFamily="18" charset="0"/>
              </a:rPr>
              <a:t>, a late Qing Dynasty official who held the title "Gong Bao" or "Kung Pao" during his service. </a:t>
            </a:r>
            <a:endParaRPr lang="zh-CN" altLang="zh-CN" sz="11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100" advTm="11000">
        <p14:switch dir="r"/>
      </p:transition>
    </mc:Choice>
    <mc:Fallback xmlns="">
      <p:transition spd="slow"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750" fill="hold"/>
                                        <p:tgtEl>
                                          <p:spTgt spid="28"/>
                                        </p:tgtEl>
                                        <p:attrNameLst>
                                          <p:attrName>ppt_x</p:attrName>
                                        </p:attrNameLst>
                                      </p:cBhvr>
                                      <p:tavLst>
                                        <p:tav tm="0">
                                          <p:val>
                                            <p:strVal val="#ppt_x"/>
                                          </p:val>
                                        </p:tav>
                                        <p:tav tm="100000">
                                          <p:val>
                                            <p:strVal val="#ppt_x"/>
                                          </p:val>
                                        </p:tav>
                                      </p:tavLst>
                                    </p:anim>
                                    <p:anim calcmode="lin" valueType="num">
                                      <p:cBhvr additive="base">
                                        <p:cTn id="16" dur="75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750" fill="hold"/>
                                        <p:tgtEl>
                                          <p:spTgt spid="18"/>
                                        </p:tgtEl>
                                        <p:attrNameLst>
                                          <p:attrName>ppt_x</p:attrName>
                                        </p:attrNameLst>
                                      </p:cBhvr>
                                      <p:tavLst>
                                        <p:tav tm="0">
                                          <p:val>
                                            <p:strVal val="#ppt_x"/>
                                          </p:val>
                                        </p:tav>
                                        <p:tav tm="100000">
                                          <p:val>
                                            <p:strVal val="#ppt_x"/>
                                          </p:val>
                                        </p:tav>
                                      </p:tavLst>
                                    </p:anim>
                                    <p:anim calcmode="lin" valueType="num">
                                      <p:cBhvr additive="base">
                                        <p:cTn id="20" dur="75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750" fill="hold"/>
                                        <p:tgtEl>
                                          <p:spTgt spid="27"/>
                                        </p:tgtEl>
                                        <p:attrNameLst>
                                          <p:attrName>ppt_x</p:attrName>
                                        </p:attrNameLst>
                                      </p:cBhvr>
                                      <p:tavLst>
                                        <p:tav tm="0">
                                          <p:val>
                                            <p:strVal val="#ppt_x"/>
                                          </p:val>
                                        </p:tav>
                                        <p:tav tm="100000">
                                          <p:val>
                                            <p:strVal val="#ppt_x"/>
                                          </p:val>
                                        </p:tav>
                                      </p:tavLst>
                                    </p:anim>
                                    <p:anim calcmode="lin" valueType="num">
                                      <p:cBhvr additive="base">
                                        <p:cTn id="24" dur="75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750" fill="hold"/>
                                        <p:tgtEl>
                                          <p:spTgt spid="26"/>
                                        </p:tgtEl>
                                        <p:attrNameLst>
                                          <p:attrName>ppt_x</p:attrName>
                                        </p:attrNameLst>
                                      </p:cBhvr>
                                      <p:tavLst>
                                        <p:tav tm="0">
                                          <p:val>
                                            <p:strVal val="#ppt_x"/>
                                          </p:val>
                                        </p:tav>
                                        <p:tav tm="100000">
                                          <p:val>
                                            <p:strVal val="#ppt_x"/>
                                          </p:val>
                                        </p:tav>
                                      </p:tavLst>
                                    </p:anim>
                                    <p:anim calcmode="lin" valueType="num">
                                      <p:cBhvr additive="base">
                                        <p:cTn id="28" dur="750" fill="hold"/>
                                        <p:tgtEl>
                                          <p:spTgt spid="26"/>
                                        </p:tgtEl>
                                        <p:attrNameLst>
                                          <p:attrName>ppt_y</p:attrName>
                                        </p:attrNameLst>
                                      </p:cBhvr>
                                      <p:tavLst>
                                        <p:tav tm="0">
                                          <p:val>
                                            <p:strVal val="0-#ppt_h/2"/>
                                          </p:val>
                                        </p:tav>
                                        <p:tav tm="100000">
                                          <p:val>
                                            <p:strVal val="#ppt_y"/>
                                          </p:val>
                                        </p:tav>
                                      </p:tavLst>
                                    </p:anim>
                                  </p:childTnLst>
                                </p:cTn>
                              </p:par>
                              <p:par>
                                <p:cTn id="29" presetID="2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22" presetClass="entr" presetSubtype="4"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childTnLst>
                          </p:cTn>
                        </p:par>
                        <p:par>
                          <p:cTn id="35" fill="hold">
                            <p:stCondLst>
                              <p:cond delay="1250"/>
                            </p:stCondLst>
                            <p:childTnLst>
                              <p:par>
                                <p:cTn id="36" presetID="2" presetClass="entr" presetSubtype="2" decel="10000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750" fill="hold"/>
                                        <p:tgtEl>
                                          <p:spTgt spid="15"/>
                                        </p:tgtEl>
                                        <p:attrNameLst>
                                          <p:attrName>ppt_x</p:attrName>
                                        </p:attrNameLst>
                                      </p:cBhvr>
                                      <p:tavLst>
                                        <p:tav tm="0">
                                          <p:val>
                                            <p:strVal val="1+#ppt_w/2"/>
                                          </p:val>
                                        </p:tav>
                                        <p:tav tm="100000">
                                          <p:val>
                                            <p:strVal val="#ppt_x"/>
                                          </p:val>
                                        </p:tav>
                                      </p:tavLst>
                                    </p:anim>
                                    <p:anim calcmode="lin" valueType="num">
                                      <p:cBhvr additive="base">
                                        <p:cTn id="39" dur="750" fill="hold"/>
                                        <p:tgtEl>
                                          <p:spTgt spid="15"/>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750" fill="hold"/>
                                        <p:tgtEl>
                                          <p:spTgt spid="31"/>
                                        </p:tgtEl>
                                        <p:attrNameLst>
                                          <p:attrName>ppt_x</p:attrName>
                                        </p:attrNameLst>
                                      </p:cBhvr>
                                      <p:tavLst>
                                        <p:tav tm="0">
                                          <p:val>
                                            <p:strVal val="1+#ppt_w/2"/>
                                          </p:val>
                                        </p:tav>
                                        <p:tav tm="100000">
                                          <p:val>
                                            <p:strVal val="#ppt_x"/>
                                          </p:val>
                                        </p:tav>
                                      </p:tavLst>
                                    </p:anim>
                                    <p:anim calcmode="lin" valueType="num">
                                      <p:cBhvr additive="base">
                                        <p:cTn id="43" dur="750" fill="hold"/>
                                        <p:tgtEl>
                                          <p:spTgt spid="31"/>
                                        </p:tgtEl>
                                        <p:attrNameLst>
                                          <p:attrName>ppt_y</p:attrName>
                                        </p:attrNameLst>
                                      </p:cBhvr>
                                      <p:tavLst>
                                        <p:tav tm="0">
                                          <p:val>
                                            <p:strVal val="#ppt_y"/>
                                          </p:val>
                                        </p:tav>
                                        <p:tav tm="100000">
                                          <p:val>
                                            <p:strVal val="#ppt_y"/>
                                          </p:val>
                                        </p:tav>
                                      </p:tavLst>
                                    </p:anim>
                                  </p:childTnLst>
                                </p:cTn>
                              </p:par>
                            </p:childTnLst>
                          </p:cTn>
                        </p:par>
                        <p:par>
                          <p:cTn id="44" fill="hold">
                            <p:stCondLst>
                              <p:cond delay="2250"/>
                            </p:stCondLst>
                            <p:childTnLst>
                              <p:par>
                                <p:cTn id="45" presetID="2" presetClass="entr" presetSubtype="8" decel="100000"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4000" fill="hold"/>
                                        <p:tgtEl>
                                          <p:spTgt spid="40"/>
                                        </p:tgtEl>
                                        <p:attrNameLst>
                                          <p:attrName>ppt_x</p:attrName>
                                        </p:attrNameLst>
                                      </p:cBhvr>
                                      <p:tavLst>
                                        <p:tav tm="0">
                                          <p:val>
                                            <p:strVal val="0-#ppt_w/2"/>
                                          </p:val>
                                        </p:tav>
                                        <p:tav tm="100000">
                                          <p:val>
                                            <p:strVal val="#ppt_x"/>
                                          </p:val>
                                        </p:tav>
                                      </p:tavLst>
                                    </p:anim>
                                    <p:anim calcmode="lin" valueType="num">
                                      <p:cBhvr additive="base">
                                        <p:cTn id="48" dur="4000" fill="hold"/>
                                        <p:tgtEl>
                                          <p:spTgt spid="4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1+#ppt_w/2"/>
                                          </p:val>
                                        </p:tav>
                                        <p:tav tm="100000">
                                          <p:val>
                                            <p:strVal val="#ppt_x"/>
                                          </p:val>
                                        </p:tav>
                                      </p:tavLst>
                                    </p:anim>
                                    <p:anim calcmode="lin" valueType="num">
                                      <p:cBhvr additive="base">
                                        <p:cTn id="5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2" grpId="0" animBg="1"/>
      <p:bldP spid="18" grpId="0" animBg="1"/>
      <p:bldP spid="26" grpId="0" animBg="1"/>
      <p:bldP spid="27" grpId="0" animBg="1"/>
      <p:bldP spid="28" grpId="0" animBg="1"/>
      <p:bldP spid="31" grpId="0"/>
      <p:bldP spid="15" grpId="0"/>
      <p:bldP spid="40"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淘宝网Chenying0907出品 2"/>
          <p:cNvPicPr>
            <a:picLocks noChangeArrowheads="1"/>
          </p:cNvPicPr>
          <p:nvPr/>
        </p:nvPicPr>
        <p:blipFill>
          <a:blip r:embed="rId3">
            <a:extLst>
              <a:ext uri="{28A0092B-C50C-407E-A947-70E740481C1C}">
                <a14:useLocalDpi xmlns:a14="http://schemas.microsoft.com/office/drawing/2010/main" val="0"/>
              </a:ext>
            </a:extLst>
          </a:blip>
          <a:srcRect l="7085" r="7085"/>
          <a:stretch/>
        </p:blipFill>
        <p:spPr bwMode="auto">
          <a:xfrm>
            <a:off x="873947" y="345886"/>
            <a:ext cx="3619989" cy="3326564"/>
          </a:xfrm>
          <a:prstGeom prst="ellipse">
            <a:avLst/>
          </a:prstGeom>
          <a:blipFill>
            <a:blip r:embed="rId4" cstate="screen">
              <a:extLst>
                <a:ext uri="{28A0092B-C50C-407E-A947-70E740481C1C}">
                  <a14:useLocalDpi xmlns:a14="http://schemas.microsoft.com/office/drawing/2010/main"/>
                </a:ext>
              </a:extLst>
            </a:blip>
            <a:stretch>
              <a:fillRect/>
            </a:stretch>
          </a:blipFill>
          <a:ln w="57150">
            <a:solidFill>
              <a:schemeClr val="bg1"/>
            </a:solidFill>
            <a:miter lim="800000"/>
            <a:headEnd/>
            <a:tailEnd/>
          </a:ln>
          <a:effectLst>
            <a:outerShdw blurRad="63500" sx="102000" sy="102000" algn="ctr" rotWithShape="0">
              <a:prstClr val="black">
                <a:alpha val="40000"/>
              </a:prstClr>
            </a:outerShdw>
          </a:effectLst>
        </p:spPr>
      </p:pic>
      <p:pic>
        <p:nvPicPr>
          <p:cNvPr id="17" name="淘宝网Chenying0907出品 2"/>
          <p:cNvPicPr>
            <a:picLocks noChangeArrowheads="1"/>
          </p:cNvPicPr>
          <p:nvPr/>
        </p:nvPicPr>
        <p:blipFill>
          <a:blip r:embed="rId5">
            <a:extLst>
              <a:ext uri="{28A0092B-C50C-407E-A947-70E740481C1C}">
                <a14:useLocalDpi xmlns:a14="http://schemas.microsoft.com/office/drawing/2010/main" val="0"/>
              </a:ext>
            </a:extLst>
          </a:blip>
          <a:srcRect t="14402" b="14402"/>
          <a:stretch/>
        </p:blipFill>
        <p:spPr bwMode="auto">
          <a:xfrm>
            <a:off x="724926" y="2882787"/>
            <a:ext cx="1919097" cy="1853657"/>
          </a:xfrm>
          <a:prstGeom prst="ellipse">
            <a:avLst/>
          </a:prstGeom>
          <a:noFill/>
          <a:ln w="38100">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9" name="淘宝网Chenying0907出品 8"/>
          <p:cNvSpPr/>
          <p:nvPr/>
        </p:nvSpPr>
        <p:spPr>
          <a:xfrm>
            <a:off x="5354082" y="1029245"/>
            <a:ext cx="3285439" cy="3765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9"/>
          <p:cNvSpPr txBox="1"/>
          <p:nvPr/>
        </p:nvSpPr>
        <p:spPr>
          <a:xfrm>
            <a:off x="5679202" y="1067345"/>
            <a:ext cx="2960319" cy="261610"/>
          </a:xfrm>
          <a:prstGeom prst="rect">
            <a:avLst/>
          </a:prstGeom>
          <a:noFill/>
        </p:spPr>
        <p:txBody>
          <a:bodyPr wrap="square" lIns="0" tIns="0" rIns="0" bIns="0" rtlCol="0">
            <a:spAutoFit/>
          </a:bodyPr>
          <a:lstStyle/>
          <a:p>
            <a:pPr algn="ctr"/>
            <a:r>
              <a:rPr lang="en-US" altLang="zh-CN" sz="1700" b="1" dirty="0">
                <a:solidFill>
                  <a:schemeClr val="bg1"/>
                </a:solidFill>
                <a:cs typeface="+mn-ea"/>
                <a:sym typeface="+mn-lt"/>
              </a:rPr>
              <a:t>The story of </a:t>
            </a:r>
            <a:r>
              <a:rPr lang="en-US" altLang="zh-CN" sz="1700" b="1" dirty="0" err="1">
                <a:solidFill>
                  <a:schemeClr val="bg1"/>
                </a:solidFill>
                <a:cs typeface="+mn-ea"/>
                <a:sym typeface="+mn-lt"/>
              </a:rPr>
              <a:t>KungPao</a:t>
            </a:r>
            <a:r>
              <a:rPr lang="en-US" altLang="zh-CN" sz="1700" b="1" dirty="0">
                <a:solidFill>
                  <a:schemeClr val="bg1"/>
                </a:solidFill>
                <a:cs typeface="+mn-ea"/>
                <a:sym typeface="+mn-lt"/>
              </a:rPr>
              <a:t> Chicken</a:t>
            </a:r>
            <a:endParaRPr lang="zh-CN" altLang="en-US" sz="1700" b="1" dirty="0">
              <a:solidFill>
                <a:schemeClr val="bg1"/>
              </a:solidFill>
              <a:cs typeface="+mn-ea"/>
              <a:sym typeface="+mn-lt"/>
            </a:endParaRPr>
          </a:p>
        </p:txBody>
      </p:sp>
      <p:sp>
        <p:nvSpPr>
          <p:cNvPr id="11" name="TextBox 10"/>
          <p:cNvSpPr txBox="1"/>
          <p:nvPr/>
        </p:nvSpPr>
        <p:spPr>
          <a:xfrm>
            <a:off x="4784271" y="1934208"/>
            <a:ext cx="4016829" cy="2693045"/>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400" dirty="0"/>
              <a:t>There are different stories about the origin of </a:t>
            </a:r>
            <a:r>
              <a:rPr lang="en-US" altLang="zh-CN" sz="1400" dirty="0" err="1"/>
              <a:t>KungPao</a:t>
            </a:r>
            <a:r>
              <a:rPr lang="en-US" altLang="zh-CN" sz="1400" dirty="0"/>
              <a:t> Chicken. One of them goes that Ding </a:t>
            </a:r>
            <a:r>
              <a:rPr lang="en-US" altLang="zh-CN" sz="1400" dirty="0" err="1"/>
              <a:t>Baozhen</a:t>
            </a:r>
            <a:r>
              <a:rPr lang="en-US" altLang="zh-CN" sz="1400" dirty="0"/>
              <a:t> was not only a respected official but also a gourmet who appreciated good food. </a:t>
            </a:r>
          </a:p>
          <a:p>
            <a:endParaRPr lang="en-US" altLang="zh-CN" sz="1400" dirty="0"/>
          </a:p>
          <a:p>
            <a:r>
              <a:rPr lang="en-US" altLang="zh-CN" sz="1400" dirty="0"/>
              <a:t>According to legend, he had a particular fondness for spicy and flavorful dishes. It is said that Kung Pao Chicken was one of his favorite dishes, and the chefs in his household would prepare it to satisfy his taste for bold and spicy flavors. </a:t>
            </a:r>
          </a:p>
          <a:p>
            <a:endParaRPr lang="en-US" altLang="zh-CN" sz="1400" dirty="0"/>
          </a:p>
          <a:p>
            <a:r>
              <a:rPr lang="en-US" altLang="zh-CN" sz="1400" dirty="0"/>
              <a:t>Over time, it became popular not only in Sichuan but also throughout China and eventually around the world.</a:t>
            </a:r>
            <a:endParaRPr lang="zh-CN" altLang="zh-CN" sz="1400" dirty="0"/>
          </a:p>
        </p:txBody>
      </p:sp>
    </p:spTree>
    <p:extLst>
      <p:ext uri="{BB962C8B-B14F-4D97-AF65-F5344CB8AC3E}">
        <p14:creationId xmlns:p14="http://schemas.microsoft.com/office/powerpoint/2010/main" val="17694851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par>
                                <p:cTn id="11" presetID="3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90"/>
                                          </p:val>
                                        </p:tav>
                                        <p:tav tm="100000">
                                          <p:val>
                                            <p:fltVal val="0"/>
                                          </p:val>
                                        </p:tav>
                                      </p:tavLst>
                                    </p:anim>
                                    <p:animEffect transition="in" filter="fade">
                                      <p:cBhvr>
                                        <p:cTn id="16" dur="1000"/>
                                        <p:tgtEl>
                                          <p:spTgt spid="17"/>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par>
                          <p:cTn id="21" fill="hold">
                            <p:stCondLst>
                              <p:cond delay="3000"/>
                            </p:stCondLst>
                            <p:childTnLst>
                              <p:par>
                                <p:cTn id="22" presetID="14"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Shape 1412"/>
          <p:cNvSpPr/>
          <p:nvPr/>
        </p:nvSpPr>
        <p:spPr>
          <a:xfrm>
            <a:off x="594932" y="120275"/>
            <a:ext cx="4641437" cy="5909310"/>
          </a:xfrm>
          <a:prstGeom prst="rect">
            <a:avLst/>
          </a:prstGeom>
          <a:ln w="12700">
            <a:miter lim="400000"/>
          </a:ln>
        </p:spPr>
        <p:txBody>
          <a:bodyPr wrap="square" lIns="0" tIns="0" rIns="0" bIns="0">
            <a:spAutoFit/>
          </a:bodyPr>
          <a:lstStyle/>
          <a:p>
            <a:pPr defTabSz="242570">
              <a:spcBef>
                <a:spcPts val="640"/>
              </a:spcBef>
              <a:defRPr sz="1800"/>
            </a:pPr>
            <a:r>
              <a:rPr lang="en-US" altLang="zh-CN" sz="1600" b="1" kern="0" dirty="0">
                <a:cs typeface="+mn-ea"/>
                <a:sym typeface="+mn-lt"/>
              </a:rPr>
              <a:t>Ingredients:</a:t>
            </a:r>
          </a:p>
          <a:p>
            <a:pPr marL="285750" indent="-285750" defTabSz="242570">
              <a:spcBef>
                <a:spcPts val="640"/>
              </a:spcBef>
              <a:buFont typeface="Arial" panose="020B0604020202020204" pitchFamily="34" charset="0"/>
              <a:buChar char="•"/>
              <a:defRPr sz="1800"/>
            </a:pPr>
            <a:r>
              <a:rPr lang="en-US" altLang="zh-CN" sz="1600" dirty="0"/>
              <a:t>500g boneless, skinless chicken breasts/legs, cut into 1.5cm cubes</a:t>
            </a:r>
          </a:p>
          <a:p>
            <a:pPr marL="285750" indent="-285750" defTabSz="242570">
              <a:spcBef>
                <a:spcPts val="640"/>
              </a:spcBef>
              <a:buFont typeface="Arial" panose="020B0604020202020204" pitchFamily="34" charset="0"/>
              <a:buChar char="•"/>
              <a:defRPr sz="1800"/>
            </a:pPr>
            <a:r>
              <a:rPr lang="en-US" altLang="zh-CN" sz="1600" dirty="0"/>
              <a:t>100g Peeled and unsalted peanuts</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15g Spring onion, 1.5 cm sliced</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15g Ginger, sliced</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15g garlic, sliced</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15 </a:t>
            </a:r>
            <a:r>
              <a:rPr lang="en-US" altLang="zh-CN" sz="1600" dirty="0"/>
              <a:t>dried red chili peppers, chopped (adjust according to your spice preference)</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20 Sichuan paper</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18-20g soy sauce</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10g vinegar</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25g green bean starch, mixed water</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Few salt, 5-6g sugar</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Vegetable oil</a:t>
            </a:r>
          </a:p>
          <a:p>
            <a:pPr marL="285750" indent="-285750" defTabSz="242570">
              <a:spcBef>
                <a:spcPts val="640"/>
              </a:spcBef>
              <a:buFont typeface="Arial" panose="020B0604020202020204" pitchFamily="34" charset="0"/>
              <a:buChar char="•"/>
              <a:defRPr sz="1800"/>
            </a:pPr>
            <a:r>
              <a:rPr lang="en-US" altLang="zh-CN" sz="1600" kern="0" dirty="0">
                <a:cs typeface="+mn-ea"/>
                <a:sym typeface="+mn-lt"/>
              </a:rPr>
              <a:t>10g Shaoxing Wine/rice wine</a:t>
            </a:r>
          </a:p>
          <a:p>
            <a:pPr marL="285750" indent="-285750" defTabSz="242570">
              <a:spcBef>
                <a:spcPts val="640"/>
              </a:spcBef>
              <a:buFont typeface="Arial" panose="020B0604020202020204" pitchFamily="34" charset="0"/>
              <a:buChar char="•"/>
              <a:defRPr sz="1800"/>
            </a:pPr>
            <a:endParaRPr lang="en-US" altLang="zh-CN" sz="1600" kern="0" dirty="0">
              <a:cs typeface="+mn-ea"/>
              <a:sym typeface="+mn-lt"/>
            </a:endParaRPr>
          </a:p>
          <a:p>
            <a:pPr marL="285750" indent="-285750" defTabSz="242570">
              <a:spcBef>
                <a:spcPts val="640"/>
              </a:spcBef>
              <a:buFont typeface="Arial" panose="020B0604020202020204" pitchFamily="34" charset="0"/>
              <a:buChar char="•"/>
              <a:defRPr sz="1800"/>
            </a:pPr>
            <a:endParaRPr lang="en-US" altLang="zh-CN" sz="1600" kern="0" dirty="0">
              <a:cs typeface="+mn-ea"/>
              <a:sym typeface="+mn-lt"/>
            </a:endParaRPr>
          </a:p>
          <a:p>
            <a:pPr defTabSz="242570">
              <a:spcBef>
                <a:spcPts val="640"/>
              </a:spcBef>
              <a:defRPr sz="1800"/>
            </a:pPr>
            <a:r>
              <a:rPr lang="en-US" altLang="zh-CN" sz="1600" kern="0" dirty="0">
                <a:cs typeface="+mn-ea"/>
                <a:sym typeface="+mn-lt"/>
              </a:rPr>
              <a:t> </a:t>
            </a:r>
            <a:endParaRPr sz="1600" kern="0" dirty="0">
              <a:cs typeface="+mn-ea"/>
              <a:sym typeface="+mn-lt"/>
            </a:endParaRPr>
          </a:p>
        </p:txBody>
      </p:sp>
      <p:pic>
        <p:nvPicPr>
          <p:cNvPr id="5122" name="Picture 2" descr="去皮花生5磅">
            <a:extLst>
              <a:ext uri="{FF2B5EF4-FFF2-40B4-BE49-F238E27FC236}">
                <a16:creationId xmlns:a16="http://schemas.microsoft.com/office/drawing/2014/main" id="{5FF829E8-0E2D-3699-6928-6830F3EB2F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8749" y="255631"/>
            <a:ext cx="984886" cy="9848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无骨鸡腿肉新鲜带皮去骨鸡腿肉2.5kg 生鲜鸡肉汉堡肉烤肉带皮鸡腿肉【价格图片品牌报价】-苏宁易购">
            <a:extLst>
              <a:ext uri="{FF2B5EF4-FFF2-40B4-BE49-F238E27FC236}">
                <a16:creationId xmlns:a16="http://schemas.microsoft.com/office/drawing/2014/main" id="{0B8A63F8-A490-FF58-20B5-8565B93DBF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7924" y="255631"/>
            <a:ext cx="1001713" cy="10017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澳洲進口大蔥Leek Leeks 西餐燉煮高湯料理必備">
            <a:extLst>
              <a:ext uri="{FF2B5EF4-FFF2-40B4-BE49-F238E27FC236}">
                <a16:creationId xmlns:a16="http://schemas.microsoft.com/office/drawing/2014/main" id="{753717C4-8FC2-C06D-4FCA-94F8C37DC9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6369" y="1505210"/>
            <a:ext cx="914401" cy="91440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俗话说：姜还是老的辣！为啥？关于吃姜的8个问题都说清楚_手机搜狐网">
            <a:extLst>
              <a:ext uri="{FF2B5EF4-FFF2-40B4-BE49-F238E27FC236}">
                <a16:creationId xmlns:a16="http://schemas.microsoft.com/office/drawing/2014/main" id="{68F66EC0-D599-21BF-989E-667549AAD0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7006" y="1505210"/>
            <a:ext cx="1371743" cy="91440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GARLIC 400G+/- 蒜米- Frozen Food Best Priced Quality Delivery Ipoh, Perak,  Malaysia">
            <a:extLst>
              <a:ext uri="{FF2B5EF4-FFF2-40B4-BE49-F238E27FC236}">
                <a16:creationId xmlns:a16="http://schemas.microsoft.com/office/drawing/2014/main" id="{2B7DB703-DF82-C8D1-A730-0D2202B1C4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31187" y="1505209"/>
            <a:ext cx="914401" cy="91440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新鲜辣椒VS干辣椒，两者区别何在？|匡老五辣业">
            <a:extLst>
              <a:ext uri="{FF2B5EF4-FFF2-40B4-BE49-F238E27FC236}">
                <a16:creationId xmlns:a16="http://schemas.microsoft.com/office/drawing/2014/main" id="{49F08399-03FC-9DED-E987-172432282E9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2605" y="2725478"/>
            <a:ext cx="1290638" cy="81514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xlseafood－旭龙行：花椒– 美国旭龙行XLSEAFOOD">
            <a:extLst>
              <a:ext uri="{FF2B5EF4-FFF2-40B4-BE49-F238E27FC236}">
                <a16:creationId xmlns:a16="http://schemas.microsoft.com/office/drawing/2014/main" id="{A0195F3A-B65E-6677-814A-A4FD33F58BE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4799" y="2667476"/>
            <a:ext cx="1063235" cy="1075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Group 9"/>
          <p:cNvGrpSpPr/>
          <p:nvPr/>
        </p:nvGrpSpPr>
        <p:grpSpPr bwMode="auto">
          <a:xfrm>
            <a:off x="1" y="426772"/>
            <a:ext cx="2315391" cy="2125656"/>
            <a:chOff x="-165139" y="901147"/>
            <a:chExt cx="2339870" cy="2131459"/>
          </a:xfrm>
        </p:grpSpPr>
        <p:grpSp>
          <p:nvGrpSpPr>
            <p:cNvPr id="23" name="Group 41"/>
            <p:cNvGrpSpPr/>
            <p:nvPr/>
          </p:nvGrpSpPr>
          <p:grpSpPr>
            <a:xfrm>
              <a:off x="-165139" y="901147"/>
              <a:ext cx="2169802" cy="2131459"/>
              <a:chOff x="2973520" y="1419609"/>
              <a:chExt cx="2981049" cy="2131459"/>
            </a:xfrm>
            <a:solidFill>
              <a:schemeClr val="tx2">
                <a:lumMod val="60000"/>
                <a:lumOff val="40000"/>
              </a:schemeClr>
            </a:solidFill>
          </p:grpSpPr>
          <p:sp>
            <p:nvSpPr>
              <p:cNvPr id="25" name="淘宝网Chenying0907出品 12"/>
              <p:cNvSpPr/>
              <p:nvPr/>
            </p:nvSpPr>
            <p:spPr>
              <a:xfrm>
                <a:off x="2973520" y="1419609"/>
                <a:ext cx="2981049" cy="2131459"/>
              </a:xfrm>
              <a:prstGeom prst="rect">
                <a:avLst/>
              </a:prstGeom>
              <a:solidFill>
                <a:schemeClr val="accent2">
                  <a:lumMod val="50000"/>
                </a:schemeClr>
              </a:solid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23620">
                  <a:defRPr/>
                </a:pPr>
                <a:endParaRPr lang="en-US" sz="1900" kern="0" dirty="0">
                  <a:solidFill>
                    <a:prstClr val="white"/>
                  </a:solidFill>
                  <a:cs typeface="+mn-ea"/>
                  <a:sym typeface="+mn-lt"/>
                </a:endParaRPr>
              </a:p>
            </p:txBody>
          </p:sp>
          <p:sp>
            <p:nvSpPr>
              <p:cNvPr id="26" name="TextBox 25"/>
              <p:cNvSpPr txBox="1"/>
              <p:nvPr/>
            </p:nvSpPr>
            <p:spPr>
              <a:xfrm>
                <a:off x="3477464" y="2255039"/>
                <a:ext cx="2189068" cy="833266"/>
              </a:xfrm>
              <a:prstGeom prst="rect">
                <a:avLst/>
              </a:prstGeom>
              <a:noFill/>
            </p:spPr>
            <p:txBody>
              <a:bodyPr>
                <a:spAutoFit/>
              </a:bodyPr>
              <a:lstStyle/>
              <a:p>
                <a:pPr algn="ctr" defTabSz="1023620">
                  <a:defRPr/>
                </a:pPr>
                <a:r>
                  <a:rPr lang="en-US" altLang="zh-CN" sz="1700" b="1" kern="0" dirty="0" err="1">
                    <a:solidFill>
                      <a:prstClr val="white"/>
                    </a:solidFill>
                    <a:cs typeface="+mn-ea"/>
                    <a:sym typeface="+mn-lt"/>
                  </a:rPr>
                  <a:t>KungPao</a:t>
                </a:r>
                <a:r>
                  <a:rPr lang="en-US" altLang="zh-CN" sz="1700" b="1" kern="0" dirty="0">
                    <a:solidFill>
                      <a:prstClr val="white"/>
                    </a:solidFill>
                    <a:cs typeface="+mn-ea"/>
                    <a:sym typeface="+mn-lt"/>
                  </a:rPr>
                  <a:t> Chicken</a:t>
                </a:r>
              </a:p>
              <a:p>
                <a:pPr algn="ctr" defTabSz="1023620">
                  <a:defRPr/>
                </a:pPr>
                <a:endParaRPr lang="en-US" b="1" kern="0" dirty="0">
                  <a:solidFill>
                    <a:prstClr val="white"/>
                  </a:solidFill>
                  <a:cs typeface="+mn-ea"/>
                  <a:sym typeface="+mn-lt"/>
                </a:endParaRPr>
              </a:p>
            </p:txBody>
          </p:sp>
          <p:sp>
            <p:nvSpPr>
              <p:cNvPr id="27" name="TextBox 26"/>
              <p:cNvSpPr txBox="1"/>
              <p:nvPr/>
            </p:nvSpPr>
            <p:spPr>
              <a:xfrm>
                <a:off x="4255162" y="1476082"/>
                <a:ext cx="633675" cy="833266"/>
              </a:xfrm>
              <a:prstGeom prst="rect">
                <a:avLst/>
              </a:prstGeom>
              <a:noFill/>
            </p:spPr>
            <p:txBody>
              <a:bodyPr anchor="ctr">
                <a:spAutoFit/>
              </a:bodyPr>
              <a:lstStyle/>
              <a:p>
                <a:pPr algn="ctr" defTabSz="1023620">
                  <a:defRPr/>
                </a:pPr>
                <a:endParaRPr lang="en-US" sz="4800" kern="0" dirty="0">
                  <a:solidFill>
                    <a:prstClr val="white"/>
                  </a:solidFill>
                  <a:cs typeface="+mn-ea"/>
                  <a:sym typeface="+mn-lt"/>
                </a:endParaRPr>
              </a:p>
            </p:txBody>
          </p:sp>
        </p:grpSp>
        <p:sp>
          <p:nvSpPr>
            <p:cNvPr id="24" name="Isosceles Triangle 11"/>
            <p:cNvSpPr/>
            <p:nvPr/>
          </p:nvSpPr>
          <p:spPr>
            <a:xfrm rot="5400000">
              <a:off x="1846806" y="1869250"/>
              <a:ext cx="460598" cy="195253"/>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9075"/>
              <a:endParaRPr lang="en-US" sz="1900" kern="0">
                <a:solidFill>
                  <a:srgbClr val="FFFFFF"/>
                </a:solidFill>
                <a:cs typeface="+mn-ea"/>
                <a:sym typeface="+mn-lt"/>
              </a:endParaRPr>
            </a:p>
          </p:txBody>
        </p:sp>
      </p:grpSp>
      <p:sp>
        <p:nvSpPr>
          <p:cNvPr id="18" name="TextBox 17"/>
          <p:cNvSpPr txBox="1"/>
          <p:nvPr/>
        </p:nvSpPr>
        <p:spPr>
          <a:xfrm>
            <a:off x="326013" y="3220458"/>
            <a:ext cx="3227261" cy="1633396"/>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171450" indent="-171450" algn="l">
              <a:lnSpc>
                <a:spcPct val="150000"/>
              </a:lnSpc>
              <a:buFont typeface="Arial" panose="020B0604020202020204" pitchFamily="34" charset="0"/>
              <a:buChar char="•"/>
            </a:pPr>
            <a:r>
              <a:rPr lang="en-US" altLang="zh-CN" sz="1200" dirty="0"/>
              <a:t>3g soy sauce</a:t>
            </a:r>
          </a:p>
          <a:p>
            <a:pPr marL="171450" indent="-171450" algn="l">
              <a:lnSpc>
                <a:spcPct val="150000"/>
              </a:lnSpc>
              <a:buFont typeface="Arial" panose="020B0604020202020204" pitchFamily="34" charset="0"/>
              <a:buChar char="•"/>
            </a:pPr>
            <a:r>
              <a:rPr lang="en-US" altLang="zh-CN" sz="1200" dirty="0"/>
              <a:t>3-5g Shaoxing wine</a:t>
            </a:r>
          </a:p>
          <a:p>
            <a:pPr marL="171450" indent="-171450" algn="l">
              <a:lnSpc>
                <a:spcPct val="150000"/>
              </a:lnSpc>
              <a:buFont typeface="Arial" panose="020B0604020202020204" pitchFamily="34" charset="0"/>
              <a:buChar char="•"/>
            </a:pPr>
            <a:r>
              <a:rPr lang="en-US" altLang="zh-CN" sz="1200" dirty="0"/>
              <a:t>1-2g salt</a:t>
            </a:r>
          </a:p>
          <a:p>
            <a:pPr marL="171450" indent="-171450" algn="l">
              <a:lnSpc>
                <a:spcPct val="150000"/>
              </a:lnSpc>
              <a:buFont typeface="Arial" panose="020B0604020202020204" pitchFamily="34" charset="0"/>
              <a:buChar char="•"/>
            </a:pPr>
            <a:r>
              <a:rPr lang="en-US" altLang="zh-CN" sz="1200" dirty="0"/>
              <a:t>Some green been starch</a:t>
            </a:r>
          </a:p>
          <a:p>
            <a:pPr marL="171450" indent="-171450" algn="l">
              <a:lnSpc>
                <a:spcPct val="150000"/>
              </a:lnSpc>
              <a:buFont typeface="Arial" panose="020B0604020202020204" pitchFamily="34" charset="0"/>
              <a:buChar char="•"/>
            </a:pPr>
            <a:r>
              <a:rPr lang="en-US" altLang="zh-CN" sz="1200" dirty="0">
                <a:sym typeface="+mn-lt"/>
              </a:rPr>
              <a:t>Few drops of oil</a:t>
            </a:r>
          </a:p>
          <a:p>
            <a:pPr algn="l">
              <a:lnSpc>
                <a:spcPct val="150000"/>
              </a:lnSpc>
            </a:pPr>
            <a:endParaRPr lang="en-US" altLang="zh-CN" sz="1200" dirty="0">
              <a:latin typeface="+mn-lt"/>
              <a:ea typeface="+mn-ea"/>
              <a:cs typeface="+mn-ea"/>
              <a:sym typeface="+mn-lt"/>
            </a:endParaRPr>
          </a:p>
        </p:txBody>
      </p:sp>
      <p:sp>
        <p:nvSpPr>
          <p:cNvPr id="19" name="TextBox 18"/>
          <p:cNvSpPr txBox="1"/>
          <p:nvPr/>
        </p:nvSpPr>
        <p:spPr>
          <a:xfrm>
            <a:off x="58587" y="2786958"/>
            <a:ext cx="2492959" cy="307777"/>
          </a:xfrm>
          <a:prstGeom prst="rect">
            <a:avLst/>
          </a:prstGeom>
          <a:noFill/>
        </p:spPr>
        <p:txBody>
          <a:bodyPr wrap="square" lIns="0" tIns="0" rIns="0" bIns="0" rtlCol="0">
            <a:spAutoFit/>
          </a:bodyPr>
          <a:lstStyle/>
          <a:p>
            <a:pPr algn="ctr"/>
            <a:r>
              <a:rPr lang="en-US" altLang="zh-CN" sz="2000" b="1" dirty="0">
                <a:solidFill>
                  <a:srgbClr val="4F2E15"/>
                </a:solidFill>
                <a:cs typeface="+mn-ea"/>
                <a:sym typeface="+mn-lt"/>
              </a:rPr>
              <a:t>For the Marinade:</a:t>
            </a:r>
            <a:endParaRPr lang="zh-CN" altLang="en-US" sz="2000" b="1" dirty="0">
              <a:solidFill>
                <a:srgbClr val="4F2E15"/>
              </a:solidFill>
              <a:cs typeface="+mn-ea"/>
              <a:sym typeface="+mn-lt"/>
            </a:endParaRPr>
          </a:p>
        </p:txBody>
      </p:sp>
      <p:sp>
        <p:nvSpPr>
          <p:cNvPr id="2" name="TextBox 18">
            <a:extLst>
              <a:ext uri="{FF2B5EF4-FFF2-40B4-BE49-F238E27FC236}">
                <a16:creationId xmlns:a16="http://schemas.microsoft.com/office/drawing/2014/main" id="{DEE55A7B-D4E1-7381-4447-205DEA5B880E}"/>
              </a:ext>
            </a:extLst>
          </p:cNvPr>
          <p:cNvSpPr txBox="1"/>
          <p:nvPr/>
        </p:nvSpPr>
        <p:spPr>
          <a:xfrm>
            <a:off x="4754412" y="2786958"/>
            <a:ext cx="2492959" cy="307777"/>
          </a:xfrm>
          <a:prstGeom prst="rect">
            <a:avLst/>
          </a:prstGeom>
          <a:noFill/>
        </p:spPr>
        <p:txBody>
          <a:bodyPr wrap="square" lIns="0" tIns="0" rIns="0" bIns="0" rtlCol="0">
            <a:spAutoFit/>
          </a:bodyPr>
          <a:lstStyle/>
          <a:p>
            <a:pPr algn="ctr"/>
            <a:r>
              <a:rPr lang="en-US" altLang="zh-CN" sz="2000" b="1" dirty="0">
                <a:solidFill>
                  <a:srgbClr val="4F2E15"/>
                </a:solidFill>
                <a:cs typeface="+mn-ea"/>
                <a:sym typeface="+mn-lt"/>
              </a:rPr>
              <a:t>For the sauce:</a:t>
            </a:r>
            <a:endParaRPr lang="zh-CN" altLang="en-US" sz="2000" b="1" dirty="0">
              <a:solidFill>
                <a:srgbClr val="4F2E15"/>
              </a:solidFill>
              <a:cs typeface="+mn-ea"/>
              <a:sym typeface="+mn-lt"/>
            </a:endParaRPr>
          </a:p>
        </p:txBody>
      </p:sp>
      <p:sp>
        <p:nvSpPr>
          <p:cNvPr id="3" name="TextBox 17">
            <a:extLst>
              <a:ext uri="{FF2B5EF4-FFF2-40B4-BE49-F238E27FC236}">
                <a16:creationId xmlns:a16="http://schemas.microsoft.com/office/drawing/2014/main" id="{BA2BD9A6-5EAA-2E11-9784-BA0A8AB5EF67}"/>
              </a:ext>
            </a:extLst>
          </p:cNvPr>
          <p:cNvSpPr txBox="1"/>
          <p:nvPr/>
        </p:nvSpPr>
        <p:spPr>
          <a:xfrm>
            <a:off x="4754412" y="3151402"/>
            <a:ext cx="3227261" cy="2187394"/>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171450" indent="-171450" algn="l">
              <a:lnSpc>
                <a:spcPct val="150000"/>
              </a:lnSpc>
              <a:buFont typeface="Arial" panose="020B0604020202020204" pitchFamily="34" charset="0"/>
              <a:buChar char="•"/>
            </a:pPr>
            <a:r>
              <a:rPr lang="en-US" altLang="zh-CN" sz="1200" dirty="0"/>
              <a:t>Spring onion, garlic, ginger</a:t>
            </a:r>
          </a:p>
          <a:p>
            <a:pPr marL="171450" indent="-171450" algn="l">
              <a:lnSpc>
                <a:spcPct val="150000"/>
              </a:lnSpc>
              <a:buFont typeface="Arial" panose="020B0604020202020204" pitchFamily="34" charset="0"/>
              <a:buChar char="•"/>
            </a:pPr>
            <a:r>
              <a:rPr lang="en-US" altLang="zh-CN" sz="1200" dirty="0"/>
              <a:t>15g soy sauce</a:t>
            </a:r>
          </a:p>
          <a:p>
            <a:pPr marL="171450" indent="-171450" algn="l">
              <a:lnSpc>
                <a:spcPct val="150000"/>
              </a:lnSpc>
              <a:buFont typeface="Arial" panose="020B0604020202020204" pitchFamily="34" charset="0"/>
              <a:buChar char="•"/>
            </a:pPr>
            <a:r>
              <a:rPr lang="en-US" altLang="zh-CN" sz="1200" dirty="0"/>
              <a:t>5g Shaoxing wine</a:t>
            </a:r>
          </a:p>
          <a:p>
            <a:pPr marL="171450" indent="-171450" algn="l">
              <a:lnSpc>
                <a:spcPct val="150000"/>
              </a:lnSpc>
              <a:buFont typeface="Arial" panose="020B0604020202020204" pitchFamily="34" charset="0"/>
              <a:buChar char="•"/>
            </a:pPr>
            <a:r>
              <a:rPr lang="en-US" altLang="zh-CN" sz="1200" dirty="0"/>
              <a:t>10-15g vinegar</a:t>
            </a:r>
          </a:p>
          <a:p>
            <a:pPr marL="171450" indent="-171450" algn="l">
              <a:lnSpc>
                <a:spcPct val="150000"/>
              </a:lnSpc>
              <a:buFont typeface="Arial" panose="020B0604020202020204" pitchFamily="34" charset="0"/>
              <a:buChar char="•"/>
            </a:pPr>
            <a:r>
              <a:rPr lang="en-US" altLang="zh-CN" sz="1200" dirty="0"/>
              <a:t>5-6g sugar</a:t>
            </a:r>
          </a:p>
          <a:p>
            <a:pPr marL="171450" indent="-171450" algn="l">
              <a:lnSpc>
                <a:spcPct val="150000"/>
              </a:lnSpc>
              <a:buFont typeface="Arial" panose="020B0604020202020204" pitchFamily="34" charset="0"/>
              <a:buChar char="•"/>
            </a:pPr>
            <a:r>
              <a:rPr lang="en-US" altLang="zh-CN" sz="1200" dirty="0"/>
              <a:t>some green been starch with water</a:t>
            </a:r>
          </a:p>
          <a:p>
            <a:pPr algn="l">
              <a:lnSpc>
                <a:spcPct val="150000"/>
              </a:lnSpc>
            </a:pPr>
            <a:endParaRPr lang="en-US" altLang="zh-CN" sz="1200" dirty="0">
              <a:sym typeface="+mn-lt"/>
            </a:endParaRPr>
          </a:p>
          <a:p>
            <a:pPr algn="l">
              <a:lnSpc>
                <a:spcPct val="150000"/>
              </a:lnSpc>
            </a:pPr>
            <a:endParaRPr lang="en-US" altLang="zh-CN" sz="1200" dirty="0">
              <a:latin typeface="+mn-lt"/>
              <a:ea typeface="+mn-ea"/>
              <a:cs typeface="+mn-ea"/>
              <a:sym typeface="+mn-lt"/>
            </a:endParaRPr>
          </a:p>
        </p:txBody>
      </p:sp>
      <p:pic>
        <p:nvPicPr>
          <p:cNvPr id="1026" name="Picture 2" descr="宫保鸡丁- Cookidoo® – the official Thermomix® recipe platform">
            <a:extLst>
              <a:ext uri="{FF2B5EF4-FFF2-40B4-BE49-F238E27FC236}">
                <a16:creationId xmlns:a16="http://schemas.microsoft.com/office/drawing/2014/main" id="{F90A1A92-104A-3BBD-D65E-7A0C917E9A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533" b="28953"/>
          <a:stretch/>
        </p:blipFill>
        <p:spPr bwMode="auto">
          <a:xfrm>
            <a:off x="2329641" y="426772"/>
            <a:ext cx="6815946" cy="21457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12" fill="hold" grpId="1"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trips(downLeft)">
                                      <p:cBhvr>
                                        <p:cTn id="23" dur="1800"/>
                                        <p:tgtEl>
                                          <p:spTgt spid="18"/>
                                        </p:tgtEl>
                                      </p:cBhvr>
                                    </p:animEffect>
                                  </p:childTnLst>
                                </p:cTn>
                              </p:par>
                            </p:childTnLst>
                          </p:cTn>
                        </p:par>
                        <p:par>
                          <p:cTn id="24" fill="hold">
                            <p:stCondLst>
                              <p:cond delay="38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par>
                          <p:cTn id="30" fill="hold">
                            <p:stCondLst>
                              <p:cond delay="4800"/>
                            </p:stCondLst>
                            <p:childTnLst>
                              <p:par>
                                <p:cTn id="31" presetID="18" presetClass="entr" presetSubtype="12"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strips(downLeft)">
                                      <p:cBhvr>
                                        <p:cTn id="33" dur="18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p:bldP spid="19"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淘宝网Chenying0907出品 5"/>
          <p:cNvSpPr/>
          <p:nvPr/>
        </p:nvSpPr>
        <p:spPr>
          <a:xfrm>
            <a:off x="0" y="593863"/>
            <a:ext cx="3285439" cy="3765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extBox 7"/>
          <p:cNvSpPr txBox="1"/>
          <p:nvPr/>
        </p:nvSpPr>
        <p:spPr>
          <a:xfrm>
            <a:off x="439420" y="631963"/>
            <a:ext cx="2492959" cy="261610"/>
          </a:xfrm>
          <a:prstGeom prst="rect">
            <a:avLst/>
          </a:prstGeom>
          <a:noFill/>
        </p:spPr>
        <p:txBody>
          <a:bodyPr wrap="square" lIns="0" tIns="0" rIns="0" bIns="0" rtlCol="0">
            <a:spAutoFit/>
          </a:bodyPr>
          <a:lstStyle/>
          <a:p>
            <a:pPr algn="ctr"/>
            <a:r>
              <a:rPr lang="en-US" altLang="zh-CN" sz="1700" b="1" dirty="0">
                <a:solidFill>
                  <a:schemeClr val="bg1"/>
                </a:solidFill>
                <a:cs typeface="+mn-ea"/>
                <a:sym typeface="+mn-lt"/>
              </a:rPr>
              <a:t>Instructions</a:t>
            </a:r>
            <a:endParaRPr lang="zh-CN" altLang="en-US" sz="1700" b="1" dirty="0">
              <a:solidFill>
                <a:schemeClr val="bg1"/>
              </a:solidFill>
              <a:cs typeface="+mn-ea"/>
              <a:sym typeface="+mn-lt"/>
            </a:endParaRPr>
          </a:p>
        </p:txBody>
      </p:sp>
      <p:sp>
        <p:nvSpPr>
          <p:cNvPr id="10" name="TextBox 9"/>
          <p:cNvSpPr txBox="1"/>
          <p:nvPr/>
        </p:nvSpPr>
        <p:spPr>
          <a:xfrm>
            <a:off x="493235" y="1442287"/>
            <a:ext cx="3816990" cy="3052118"/>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400" b="1" dirty="0"/>
              <a:t>1.Marinate the Chicken:</a:t>
            </a:r>
            <a:endParaRPr lang="en-US" altLang="zh-CN" sz="1400" dirty="0"/>
          </a:p>
          <a:p>
            <a:pPr lvl="1"/>
            <a:r>
              <a:rPr lang="en-US" altLang="zh-CN" dirty="0"/>
              <a:t>In a bowl, combine the chicken pieces with the marinade ingredients. Let it marinate for about 15-20 minutes.</a:t>
            </a:r>
          </a:p>
          <a:p>
            <a:endParaRPr lang="en-US" altLang="zh-CN" sz="1400" b="1" dirty="0"/>
          </a:p>
          <a:p>
            <a:r>
              <a:rPr lang="en-US" altLang="zh-CN" sz="1400" b="1" dirty="0"/>
              <a:t>2.Prepare the Sauce:</a:t>
            </a:r>
            <a:endParaRPr lang="en-US" altLang="zh-CN" sz="1400" dirty="0"/>
          </a:p>
          <a:p>
            <a:pPr lvl="1"/>
            <a:r>
              <a:rPr lang="en-US" altLang="zh-CN" dirty="0"/>
              <a:t>In another bowl, mix together the soy sauce, rice vinegar, sugar, and starch slurry. Set aside</a:t>
            </a:r>
          </a:p>
          <a:p>
            <a:endParaRPr lang="en-US" altLang="zh-CN" sz="1400" b="1" dirty="0">
              <a:sym typeface="+mn-lt"/>
            </a:endParaRPr>
          </a:p>
          <a:p>
            <a:r>
              <a:rPr lang="en-US" altLang="zh-CN" sz="1400" b="1" dirty="0">
                <a:sym typeface="+mn-lt"/>
              </a:rPr>
              <a:t>3. Fry the peanuts</a:t>
            </a:r>
          </a:p>
          <a:p>
            <a:pPr lvl="1"/>
            <a:r>
              <a:rPr lang="en-US" altLang="zh-CN" dirty="0"/>
              <a:t>Put some oil into the wok and fry the peanuts with low heat until the peanuts turn to golden. Takt them out and set aside.</a:t>
            </a:r>
          </a:p>
          <a:p>
            <a:pPr lvl="1"/>
            <a:r>
              <a:rPr lang="en-US" altLang="zh-CN" dirty="0"/>
              <a:t>(Or stir-fry them with less oil and medium heat)</a:t>
            </a:r>
          </a:p>
          <a:p>
            <a:pPr lvl="1"/>
            <a:endParaRPr lang="en-US" altLang="zh-CN" sz="1400" b="1" dirty="0">
              <a:sym typeface="+mn-lt"/>
            </a:endParaRPr>
          </a:p>
        </p:txBody>
      </p:sp>
      <p:sp>
        <p:nvSpPr>
          <p:cNvPr id="4" name="心形 3">
            <a:extLst>
              <a:ext uri="{FF2B5EF4-FFF2-40B4-BE49-F238E27FC236}">
                <a16:creationId xmlns:a16="http://schemas.microsoft.com/office/drawing/2014/main" id="{66B7BF5C-8876-509E-588C-1B0A38631618}"/>
              </a:ext>
            </a:extLst>
          </p:cNvPr>
          <p:cNvSpPr/>
          <p:nvPr/>
        </p:nvSpPr>
        <p:spPr>
          <a:xfrm>
            <a:off x="4899657" y="970413"/>
            <a:ext cx="4010187" cy="3437205"/>
          </a:xfrm>
          <a:prstGeom prst="heart">
            <a:avLst/>
          </a:prstGeom>
          <a:blipFill>
            <a:blip r:embed="rId2">
              <a:extLst>
                <a:ext uri="{28A0092B-C50C-407E-A947-70E740481C1C}">
                  <a14:useLocalDpi xmlns:a14="http://schemas.microsoft.com/office/drawing/2010/main" val="0"/>
                </a:ext>
              </a:extLst>
            </a:blip>
            <a:srcRect/>
            <a:stretch>
              <a:fillRect l="-1000" r="-1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810owerPoint Presentation-2"/>
  <p:tag name="ISPRING_RESOURCE_PATHS_HASH_PRESENTER" val="cbf19018b11488c695171ad8859c3984d1c33f4"/>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jezr0id">
      <a:majorFont>
        <a:latin typeface="印品黑体"/>
        <a:ea typeface="印品黑体"/>
        <a:cs typeface=""/>
      </a:majorFont>
      <a:minorFont>
        <a:latin typeface="印品黑体"/>
        <a:ea typeface="印品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jezr0id">
      <a:majorFont>
        <a:latin typeface="印品黑体"/>
        <a:ea typeface="印品黑体"/>
        <a:cs typeface=""/>
      </a:majorFont>
      <a:minorFont>
        <a:latin typeface="印品黑体"/>
        <a:ea typeface="印品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jezr0id">
      <a:majorFont>
        <a:latin typeface="印品黑体"/>
        <a:ea typeface="印品黑体"/>
        <a:cs typeface=""/>
      </a:majorFont>
      <a:minorFont>
        <a:latin typeface="印品黑体"/>
        <a:ea typeface="印品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1298</Words>
  <Application>Microsoft Office PowerPoint</Application>
  <PresentationFormat>自定义</PresentationFormat>
  <Paragraphs>130</Paragraphs>
  <Slides>17</Slides>
  <Notes>6</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17</vt:i4>
      </vt:variant>
    </vt:vector>
  </HeadingPairs>
  <TitlesOfParts>
    <vt:vector size="26" baseType="lpstr">
      <vt:lpstr>等线</vt:lpstr>
      <vt:lpstr>微软雅黑</vt:lpstr>
      <vt:lpstr>印品黑体</vt:lpstr>
      <vt:lpstr>Arial</vt:lpstr>
      <vt:lpstr>Calibri</vt:lpstr>
      <vt:lpstr>Times New Roman</vt:lpstr>
      <vt:lpstr>第一PPT，www.1ppt.com</vt:lpstr>
      <vt:lpstr>第一PPT，www.1ppt.com </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美食</dc:title>
  <dc:creator>第一PPT</dc:creator>
  <cp:keywords>www.1ppt.com</cp:keywords>
  <dc:description>www.1ppt.com</dc:description>
  <cp:lastModifiedBy>Liu Shan</cp:lastModifiedBy>
  <cp:revision>133</cp:revision>
  <dcterms:created xsi:type="dcterms:W3CDTF">2013-06-01T10:48:00Z</dcterms:created>
  <dcterms:modified xsi:type="dcterms:W3CDTF">2024-03-09T16:35:22Z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5BE7EFC503EB4D63B3B911EE004D0438_12</vt:lpwstr>
  </property>
  <property fmtid="{D5CDD505-2E9C-101B-9397-08002B2CF9AE}" pid="3" name="KSOProductBuildVer">
    <vt:lpwstr>2052-12.1.0.15712</vt:lpwstr>
  </property>
</Properties>
</file>