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  <p:sldMasterId id="2147483729" r:id="rId3"/>
  </p:sldMasterIdLst>
  <p:notesMasterIdLst>
    <p:notesMasterId r:id="rId18"/>
  </p:notesMasterIdLst>
  <p:handoutMasterIdLst>
    <p:handoutMasterId r:id="rId19"/>
  </p:handoutMasterIdLst>
  <p:sldIdLst>
    <p:sldId id="256" r:id="rId4"/>
    <p:sldId id="337" r:id="rId5"/>
    <p:sldId id="338" r:id="rId6"/>
    <p:sldId id="349" r:id="rId7"/>
    <p:sldId id="313" r:id="rId8"/>
    <p:sldId id="348" r:id="rId9"/>
    <p:sldId id="340" r:id="rId10"/>
    <p:sldId id="367" r:id="rId11"/>
    <p:sldId id="368" r:id="rId12"/>
    <p:sldId id="363" r:id="rId13"/>
    <p:sldId id="369" r:id="rId14"/>
    <p:sldId id="370" r:id="rId15"/>
    <p:sldId id="371" r:id="rId16"/>
    <p:sldId id="366" r:id="rId17"/>
  </p:sldIdLst>
  <p:sldSz cx="9145588" cy="5145088"/>
  <p:notesSz cx="6858000" cy="9144000"/>
  <p:custDataLst>
    <p:tags r:id="rId20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1" userDrawn="1">
          <p15:clr>
            <a:srgbClr val="A4A3A4"/>
          </p15:clr>
        </p15:guide>
        <p15:guide id="4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E15"/>
    <a:srgbClr val="92D050"/>
    <a:srgbClr val="F4F4F4"/>
    <a:srgbClr val="FFFFFF"/>
    <a:srgbClr val="0070C0"/>
    <a:srgbClr val="7030A0"/>
    <a:srgbClr val="CC00CC"/>
    <a:srgbClr val="FF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51" autoAdjust="0"/>
    <p:restoredTop sz="93826" autoAdjust="0"/>
  </p:normalViewPr>
  <p:slideViewPr>
    <p:cSldViewPr snapToGrid="0" showGuides="1">
      <p:cViewPr varScale="1">
        <p:scale>
          <a:sx n="96" d="100"/>
          <a:sy n="96" d="100"/>
        </p:scale>
        <p:origin x="216" y="48"/>
      </p:cViewPr>
      <p:guideLst>
        <p:guide orient="horz" pos="2160"/>
        <p:guide pos="3840"/>
        <p:guide orient="horz" pos="1621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6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/>
      <dgm:t>
        <a:bodyPr/>
        <a:lstStyle/>
        <a:p>
          <a:endParaRPr lang="en-US"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LinFactNeighborX="-23863" custLinFactNeighborY="150"/>
      <dgm:spPr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 custLinFactNeighborX="32881" custLinFactNeighborY="15057">
        <dgm:presLayoutVars>
          <dgm:bulletEnabled val="1"/>
        </dgm:presLayoutVars>
      </dgm:prSet>
      <dgm:spPr/>
    </dgm:pt>
  </dgm:ptLst>
  <dgm:cxnLst>
    <dgm:cxn modelId="{124C6A67-F705-4E59-A192-40BA7C7030B1}" type="presOf" srcId="{F4DCAFF9-3CD8-4192-92EC-2050EBC96D81}" destId="{7AC81859-B11C-4EE9-8379-B9AF70890D88}" srcOrd="0" destOrd="0" presId="urn:microsoft.com/office/officeart/2008/layout/BendingPictureSemiTransparentText"/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FC0B4DD4-9A76-49E9-BBD6-4C6D8C729A81}" type="presOf" srcId="{B3E39A80-D6B7-4E26-B22E-327D37299CB1}" destId="{BDA71D6A-C3D1-411E-9EAC-6386FFEE52C2}" srcOrd="0" destOrd="0" presId="urn:microsoft.com/office/officeart/2008/layout/BendingPictureSemiTransparentText"/>
    <dgm:cxn modelId="{0209D6A3-A7C0-4757-BAB7-81CF9D3F6376}" type="presParOf" srcId="{BDA71D6A-C3D1-411E-9EAC-6386FFEE52C2}" destId="{0B2273E3-B9E3-4A02-93CF-275511BE0699}" srcOrd="0" destOrd="0" presId="urn:microsoft.com/office/officeart/2008/layout/BendingPictureSemiTransparentText"/>
    <dgm:cxn modelId="{DE72A6A7-DBB0-4BDA-9F52-051B1ED272E5}" type="presParOf" srcId="{0B2273E3-B9E3-4A02-93CF-275511BE0699}" destId="{367DAC4B-08E7-4BA7-A970-D0115453FB5A}" srcOrd="0" destOrd="0" presId="urn:microsoft.com/office/officeart/2008/layout/BendingPictureSemiTransparentText"/>
    <dgm:cxn modelId="{ADC49F50-61AA-48A6-B896-B69989D26B94}" type="presParOf" srcId="{0B2273E3-B9E3-4A02-93CF-275511BE0699}" destId="{7AC81859-B11C-4EE9-8379-B9AF70890D88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E39A80-D6B7-4E26-B22E-327D37299CB1}" type="doc">
      <dgm:prSet loTypeId="urn:microsoft.com/office/officeart/2008/layout/BendingPictureSemiTransparentText" loCatId="picture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en-US"/>
        </a:p>
      </dgm:t>
    </dgm:pt>
    <dgm:pt modelId="{F4DCAFF9-3CD8-4192-92EC-2050EBC96D81}">
      <dgm:prSet phldrT="[Text]"/>
      <dgm:spPr>
        <a:noFill/>
      </dgm:spPr>
      <dgm:t>
        <a:bodyPr/>
        <a:lstStyle/>
        <a:p>
          <a:endParaRPr lang="en-US">
            <a:latin typeface="+mn-lt"/>
            <a:ea typeface="+mn-ea"/>
            <a:cs typeface="+mn-ea"/>
            <a:sym typeface="+mn-lt"/>
          </a:endParaRPr>
        </a:p>
      </dgm:t>
    </dgm:pt>
    <dgm:pt modelId="{896C2910-71E4-4E18-81DA-428510306E45}" type="parTrans" cxnId="{2A678D74-5D28-4772-9694-380BDCB05326}">
      <dgm:prSet/>
      <dgm:spPr/>
      <dgm:t>
        <a:bodyPr/>
        <a:lstStyle/>
        <a:p>
          <a:endParaRPr lang="en-US"/>
        </a:p>
      </dgm:t>
    </dgm:pt>
    <dgm:pt modelId="{5670A9B4-EF79-4194-B2F8-D0D0B5D9F166}" type="sibTrans" cxnId="{2A678D74-5D28-4772-9694-380BDCB05326}">
      <dgm:prSet/>
      <dgm:spPr/>
      <dgm:t>
        <a:bodyPr/>
        <a:lstStyle/>
        <a:p>
          <a:endParaRPr lang="en-US"/>
        </a:p>
      </dgm:t>
    </dgm:pt>
    <dgm:pt modelId="{BDA71D6A-C3D1-411E-9EAC-6386FFEE52C2}" type="pres">
      <dgm:prSet presAssocID="{B3E39A80-D6B7-4E26-B22E-327D37299CB1}" presName="Name0" presStyleCnt="0">
        <dgm:presLayoutVars>
          <dgm:dir/>
          <dgm:resizeHandles val="exact"/>
        </dgm:presLayoutVars>
      </dgm:prSet>
      <dgm:spPr/>
    </dgm:pt>
    <dgm:pt modelId="{0B2273E3-B9E3-4A02-93CF-275511BE0699}" type="pres">
      <dgm:prSet presAssocID="{F4DCAFF9-3CD8-4192-92EC-2050EBC96D81}" presName="composite" presStyleCnt="0"/>
      <dgm:spPr/>
    </dgm:pt>
    <dgm:pt modelId="{367DAC4B-08E7-4BA7-A970-D0115453FB5A}" type="pres">
      <dgm:prSet presAssocID="{F4DCAFF9-3CD8-4192-92EC-2050EBC96D81}" presName="rect1" presStyleLbl="bgShp" presStyleIdx="0" presStyleCnt="1" custScaleX="163731" custLinFactNeighborX="-19490" custLinFactNeighborY="-51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7AC81859-B11C-4EE9-8379-B9AF70890D88}" type="pres">
      <dgm:prSet presAssocID="{F4DCAFF9-3CD8-4192-92EC-2050EBC96D81}" presName="rect2" presStyleLbl="trBgShp" presStyleIdx="0" presStyleCnt="1">
        <dgm:presLayoutVars>
          <dgm:bulletEnabled val="1"/>
        </dgm:presLayoutVars>
      </dgm:prSet>
      <dgm:spPr/>
    </dgm:pt>
  </dgm:ptLst>
  <dgm:cxnLst>
    <dgm:cxn modelId="{2A678D74-5D28-4772-9694-380BDCB05326}" srcId="{B3E39A80-D6B7-4E26-B22E-327D37299CB1}" destId="{F4DCAFF9-3CD8-4192-92EC-2050EBC96D81}" srcOrd="0" destOrd="0" parTransId="{896C2910-71E4-4E18-81DA-428510306E45}" sibTransId="{5670A9B4-EF79-4194-B2F8-D0D0B5D9F166}"/>
    <dgm:cxn modelId="{CAB79ED3-67C3-4196-B7E0-4C69332A12FD}" type="presOf" srcId="{F4DCAFF9-3CD8-4192-92EC-2050EBC96D81}" destId="{7AC81859-B11C-4EE9-8379-B9AF70890D88}" srcOrd="0" destOrd="0" presId="urn:microsoft.com/office/officeart/2008/layout/BendingPictureSemiTransparentText"/>
    <dgm:cxn modelId="{FBE79BE4-6856-47D0-ABE7-446A9BA4E3D3}" type="presOf" srcId="{B3E39A80-D6B7-4E26-B22E-327D37299CB1}" destId="{BDA71D6A-C3D1-411E-9EAC-6386FFEE52C2}" srcOrd="0" destOrd="0" presId="urn:microsoft.com/office/officeart/2008/layout/BendingPictureSemiTransparentText"/>
    <dgm:cxn modelId="{767F326C-F5F4-4567-B777-73701A5EB325}" type="presParOf" srcId="{BDA71D6A-C3D1-411E-9EAC-6386FFEE52C2}" destId="{0B2273E3-B9E3-4A02-93CF-275511BE0699}" srcOrd="0" destOrd="0" presId="urn:microsoft.com/office/officeart/2008/layout/BendingPictureSemiTransparentText"/>
    <dgm:cxn modelId="{AD3F4188-4C22-4FD9-8111-4275FE9C0DFE}" type="presParOf" srcId="{0B2273E3-B9E3-4A02-93CF-275511BE0699}" destId="{367DAC4B-08E7-4BA7-A970-D0115453FB5A}" srcOrd="0" destOrd="0" presId="urn:microsoft.com/office/officeart/2008/layout/BendingPictureSemiTransparentText"/>
    <dgm:cxn modelId="{4F861503-0D37-4445-8D1D-47B4B8604419}" type="presParOf" srcId="{0B2273E3-B9E3-4A02-93CF-275511BE0699}" destId="{7AC81859-B11C-4EE9-8379-B9AF70890D88}" srcOrd="1" destOrd="0" presId="urn:microsoft.com/office/officeart/2008/layout/BendingPictureSemiTransparentText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320477" y="0"/>
          <a:ext cx="4010187" cy="3437205"/>
        </a:xfrm>
        <a:prstGeom prst="round2Diag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2554855" y="2530253"/>
          <a:ext cx="4010187" cy="824929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>
            <a:sym typeface="+mn-lt"/>
          </a:endParaRPr>
        </a:p>
      </dsp:txBody>
      <dsp:txXfrm>
        <a:off x="2554855" y="2530253"/>
        <a:ext cx="4010187" cy="8249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DAC4B-08E7-4BA7-A970-D0115453FB5A}">
      <dsp:nvSpPr>
        <dsp:cNvPr id="0" name=""/>
        <dsp:cNvSpPr/>
      </dsp:nvSpPr>
      <dsp:spPr>
        <a:xfrm>
          <a:off x="0" y="0"/>
          <a:ext cx="6559507" cy="34338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C81859-B11C-4EE9-8379-B9AF70890D88}">
      <dsp:nvSpPr>
        <dsp:cNvPr id="0" name=""/>
        <dsp:cNvSpPr/>
      </dsp:nvSpPr>
      <dsp:spPr>
        <a:xfrm>
          <a:off x="1279386" y="2405372"/>
          <a:ext cx="4006270" cy="824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20" tIns="109220" rIns="109220" bIns="10922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300" kern="1200">
            <a:latin typeface="+mn-lt"/>
            <a:ea typeface="+mn-ea"/>
            <a:cs typeface="+mn-ea"/>
            <a:sym typeface="+mn-lt"/>
          </a:endParaRPr>
        </a:p>
      </dsp:txBody>
      <dsp:txXfrm>
        <a:off x="1279386" y="2405372"/>
        <a:ext cx="4006270" cy="824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E841E-6FA6-49F7-A395-BC1FD6B4EF35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2A492-FC83-4E37-9600-AA040E422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917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919B9-FCB4-4BF6-BF66-9BFB52FA27D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949C9-BCC5-4E68-A275-21E7D2B8CD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248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835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ALLERY for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759" y="273929"/>
            <a:ext cx="7888070" cy="9944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759" y="1369642"/>
            <a:ext cx="7888070" cy="32645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759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FD15BE4B-21CE-433A-AE04-B4144043CF3C}" type="datetime1">
              <a:rPr lang="zh-CN" altLang="en-US" smtClean="0"/>
              <a:t>2024/3/15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86756" y="4768735"/>
            <a:ext cx="2172077" cy="27392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Confucius Institue of Comenius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8952" y="4768735"/>
            <a:ext cx="2457877" cy="273928"/>
          </a:xfrm>
          <a:prstGeom prst="rect">
            <a:avLst/>
          </a:prstGeom>
        </p:spPr>
        <p:txBody>
          <a:bodyPr/>
          <a:lstStyle/>
          <a:p>
            <a:fld id="{2A335206-2AB7-4D3B-85AC-F38F7AE210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 advTm="4000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3988" cy="110331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6238"/>
            <a:ext cx="6402388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41C4D-DDBE-4637-8278-7A762A54265E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A822-5271-4C58-B0B0-9FBFED94A37C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763"/>
            <a:ext cx="7773987" cy="10207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1225"/>
            <a:ext cx="7773987" cy="1125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AC33-BBEA-469C-8A3B-0C5781B0F077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40188" cy="3395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8612F-67DB-4536-ABD1-34157762DFD2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4E9AF-D249-4C3A-B765-0FD4795D408C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F28C-514B-470E-A993-EDDF23C6A2EF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7439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C7BBF-C649-4313-928C-6F4CEF57A059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1360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91ECC-C6AF-44E9-BEE8-A550D515C33A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412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444A5-98C5-4B8B-81A1-E771547D9A43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0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56BEC-D2E7-4434-8D24-478E125F9424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51151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DEF74-33CC-4B03-A55D-6E2A7D7B350D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926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5FA5D-C711-4B81-BEEA-0E4402510AF4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86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A494D-AB89-4C76-9351-66F920EB243B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133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07071-2760-4E56-9063-EC9562417F48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885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6220-B306-49F9-93AD-DFF42499C593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834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FD647-6150-4C70-94BB-E593402892B1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8055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84EE0-64AE-48C8-A27A-28757CDDDF13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2686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29DD2-EBE2-41C7-9238-15983B0370CB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7262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CC6F-1F81-4ABC-B29A-567619A5B06F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4609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99607-2821-463C-A880-2F5A5A09DA2A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98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B03A-1780-4576-8FEB-F7B168FEACE0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7966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80A16-0F41-4DEE-92A4-58D6F8C0E011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15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YEAR FOU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38CD-74CD-4B97-B2A7-E53CD756F1D8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969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514C2-16C1-4EC7-AAB1-61A3EE3CFF8A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9315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F060-047E-49DD-8D0A-48270EEB2B18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857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9949-2E34-4759-815C-A6C4BF3612B7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7482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FB2CB-826F-4686-829F-19A1B7008E45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5963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8ED5-B908-4981-B6B1-D37A63969BF5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221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6E96-606B-4BE9-81F7-8DD3D8AB2A00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785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2DE12-B850-43C8-AB31-7055BEB76B87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3840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41AE9-5700-48A7-9E19-6897F5ACE6BF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75774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1422-1F77-4D92-BF26-C227C918D719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978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28E2B-56C0-40EC-BFFB-B5F5500AA28F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3757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B811-B8C9-4E36-BCF4-72E9397B5260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717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1BA7-65AC-441F-901F-47957C9734F2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65873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4604-6F2D-4022-8131-12F5AC1E57C3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3920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9C0F-4C7E-4B03-A015-876EE3E6902B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92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9682-5A85-441A-A06F-0F5B0E647740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6753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0AFD7-E827-4415-AB72-41D4D3ED2C94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865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386C-9352-4C62-8D11-5ABA6C4CA025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8020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A872F-C8E1-45BF-B2EA-E1A89CFCFCBE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9104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329C2-7AD4-444E-9155-60AF8AA7BDF7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7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80F2A-A7D1-4591-8696-193AC97CF10E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8883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EC9CA-9BC7-4A38-B855-0AC3F417A784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6812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45884-C7CC-4630-A02E-0A0B62D040BC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3321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9745A-7072-4465-94B3-1D3B57EE1BDA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553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DCE37-84C9-4F09-A30C-23C3963E7CB9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130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C454-9666-4C04-9565-1B02C37487B4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73599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25C70-A5C6-4A56-9EA7-1667B164F2D9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2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77596-8E3B-46F5-A578-425DFA54C64D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158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3875-E216-4B1A-9C4D-8D58B2EEA48E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1331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40F01-7F09-4571-B41C-D565A187A271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78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F47F-A281-4A9C-BB5F-CF6E481C9041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0712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4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8CE6F-9AD2-4718-BE24-5E1C743B3A31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509837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1090E-6412-45B9-8DE1-B780F822AD2B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8169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5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6613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6613" y="1631950"/>
            <a:ext cx="4041775" cy="2963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E07EB-0326-438C-BA2F-6F739D804B25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2422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FAB8B-2B0F-4F9A-A06A-2BC22658E2C0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351B-88E7-43B6-B3D6-C1AA472A5A09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3338" cy="439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94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2013-7127-40BC-B89B-5B3B75A0B106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2038"/>
            <a:ext cx="5487987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7987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7488"/>
            <a:ext cx="5487987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8B51-F916-4CD8-9264-3377D8773393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429D3-8A73-4685-A912-170F7512BBEE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988" y="206375"/>
            <a:ext cx="2057400" cy="43894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21388" cy="43894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8DF5B-F271-4684-898E-F049E7B35E66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80" y="206042"/>
            <a:ext cx="8231029" cy="85751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1200521"/>
            <a:ext cx="8231029" cy="33955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EF319D58-5802-4E05-82A7-4A9260741722}" type="datetime1">
              <a:rPr lang="zh-CN" altLang="en-US" sz="1800" smtClean="0">
                <a:solidFill>
                  <a:prstClr val="black"/>
                </a:solidFill>
              </a:rPr>
              <a:t>2024/3/15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247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551" y="206042"/>
            <a:ext cx="2057757" cy="438999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80" y="206042"/>
            <a:ext cx="6020845" cy="43899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9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75235BF2-9182-4F39-80C0-8BB1057B56C0}" type="datetime1">
              <a:rPr lang="zh-CN" altLang="en-US" sz="1800" smtClean="0">
                <a:solidFill>
                  <a:prstClr val="black"/>
                </a:solidFill>
              </a:rPr>
              <a:t>2024/3/15</a:t>
            </a:fld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743" y="4768735"/>
            <a:ext cx="2896103" cy="273928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en-US" altLang="zh-CN" sz="1800">
                <a:solidFill>
                  <a:prstClr val="black"/>
                </a:solidFill>
              </a:rPr>
              <a:t>Confucius Institue of Comenius University</a:t>
            </a:r>
            <a:endParaRPr lang="zh-CN" altLang="en-US" sz="18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4338" y="4768735"/>
            <a:ext cx="2133971" cy="273928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z="1800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 sz="1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100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59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RKETING SL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9" Type="http://schemas.openxmlformats.org/officeDocument/2006/relationships/slideLayout" Target="../slideLayouts/slideLayout56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64.xml"/><Relationship Id="rId50" Type="http://schemas.openxmlformats.org/officeDocument/2006/relationships/slideLayout" Target="../slideLayouts/slideLayout67.xml"/><Relationship Id="rId55" Type="http://schemas.openxmlformats.org/officeDocument/2006/relationships/slideLayout" Target="../slideLayouts/slideLayout72.xml"/><Relationship Id="rId63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40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62.xml"/><Relationship Id="rId53" Type="http://schemas.openxmlformats.org/officeDocument/2006/relationships/slideLayout" Target="../slideLayouts/slideLayout70.xml"/><Relationship Id="rId58" Type="http://schemas.openxmlformats.org/officeDocument/2006/relationships/slideLayout" Target="../slideLayouts/slideLayout75.xml"/><Relationship Id="rId5" Type="http://schemas.openxmlformats.org/officeDocument/2006/relationships/slideLayout" Target="../slideLayouts/slideLayout22.xml"/><Relationship Id="rId61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43" Type="http://schemas.openxmlformats.org/officeDocument/2006/relationships/slideLayout" Target="../slideLayouts/slideLayout60.xml"/><Relationship Id="rId48" Type="http://schemas.openxmlformats.org/officeDocument/2006/relationships/slideLayout" Target="../slideLayouts/slideLayout65.xml"/><Relationship Id="rId56" Type="http://schemas.openxmlformats.org/officeDocument/2006/relationships/slideLayout" Target="../slideLayouts/slideLayout73.xml"/><Relationship Id="rId64" Type="http://schemas.openxmlformats.org/officeDocument/2006/relationships/image" Target="../media/image1.jpeg"/><Relationship Id="rId8" Type="http://schemas.openxmlformats.org/officeDocument/2006/relationships/slideLayout" Target="../slideLayouts/slideLayout25.xml"/><Relationship Id="rId51" Type="http://schemas.openxmlformats.org/officeDocument/2006/relationships/slideLayout" Target="../slideLayouts/slideLayout68.xml"/><Relationship Id="rId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55.xml"/><Relationship Id="rId46" Type="http://schemas.openxmlformats.org/officeDocument/2006/relationships/slideLayout" Target="../slideLayouts/slideLayout63.xml"/><Relationship Id="rId59" Type="http://schemas.openxmlformats.org/officeDocument/2006/relationships/slideLayout" Target="../slideLayouts/slideLayout76.xml"/><Relationship Id="rId20" Type="http://schemas.openxmlformats.org/officeDocument/2006/relationships/slideLayout" Target="../slideLayouts/slideLayout37.xml"/><Relationship Id="rId41" Type="http://schemas.openxmlformats.org/officeDocument/2006/relationships/slideLayout" Target="../slideLayouts/slideLayout58.xml"/><Relationship Id="rId54" Type="http://schemas.openxmlformats.org/officeDocument/2006/relationships/slideLayout" Target="../slideLayouts/slideLayout71.xml"/><Relationship Id="rId6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49" Type="http://schemas.openxmlformats.org/officeDocument/2006/relationships/slideLayout" Target="../slideLayouts/slideLayout66.xml"/><Relationship Id="rId57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48.xml"/><Relationship Id="rId44" Type="http://schemas.openxmlformats.org/officeDocument/2006/relationships/slideLayout" Target="../slideLayouts/slideLayout61.xml"/><Relationship Id="rId52" Type="http://schemas.openxmlformats.org/officeDocument/2006/relationships/slideLayout" Target="../slideLayouts/slideLayout69.xml"/><Relationship Id="rId6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60622" cy="771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98" name="Picture 2" descr="E:\00专题PPT\餐饮招商PPT\美食图片\21695767_230716569000_2.jpg"/>
          <p:cNvPicPr>
            <a:picLocks noChangeAspect="1" noChangeArrowheads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9158" y="0"/>
            <a:ext cx="721464" cy="7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专题PPT\餐饮招商PPT\舌尖上的味道.png"/>
          <p:cNvPicPr>
            <a:picLocks noChangeAspect="1" noChangeArrowheads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5" y="95481"/>
            <a:ext cx="1088710" cy="57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接连接符 3"/>
          <p:cNvCxnSpPr/>
          <p:nvPr userDrawn="1"/>
        </p:nvCxnSpPr>
        <p:spPr>
          <a:xfrm>
            <a:off x="1165807" y="159544"/>
            <a:ext cx="0" cy="452437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hape 1547"/>
          <p:cNvSpPr/>
          <p:nvPr userDrawn="1"/>
        </p:nvSpPr>
        <p:spPr>
          <a:xfrm flipV="1">
            <a:off x="1240578" y="596967"/>
            <a:ext cx="7198580" cy="0"/>
          </a:xfrm>
          <a:prstGeom prst="line">
            <a:avLst/>
          </a:prstGeom>
          <a:ln w="12700">
            <a:solidFill>
              <a:srgbClr val="9A9A9A"/>
            </a:solidFill>
            <a:prstDash val="sysDot"/>
            <a:miter lim="400000"/>
            <a:headEnd type="triangle" len="sm"/>
            <a:tailEnd type="triangle" len="sm"/>
          </a:ln>
        </p:spPr>
        <p:txBody>
          <a:bodyPr lIns="0" tIns="0" rIns="0" bIns="0" anchor="ctr"/>
          <a:lstStyle/>
          <a:p>
            <a:pPr lvl="0">
              <a:defRPr sz="3200"/>
            </a:pPr>
            <a:endParaRPr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545"/>
          <p:cNvSpPr/>
          <p:nvPr userDrawn="1"/>
        </p:nvSpPr>
        <p:spPr>
          <a:xfrm>
            <a:off x="1228222" y="244825"/>
            <a:ext cx="2522054" cy="3077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 defTabSz="647700">
              <a:lnSpc>
                <a:spcPct val="120000"/>
              </a:lnSpc>
              <a:spcBef>
                <a:spcPts val="1700"/>
              </a:spcBef>
              <a:defRPr sz="4000">
                <a:solidFill>
                  <a:srgbClr val="656565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pPr lvl="0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>
                <a:solidFill>
                  <a:srgbClr val="4F2E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添加标题文字内容</a:t>
            </a:r>
            <a:endParaRPr sz="2000" b="1" dirty="0">
              <a:solidFill>
                <a:srgbClr val="4F2E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Oval 69"/>
          <p:cNvSpPr/>
          <p:nvPr userDrawn="1"/>
        </p:nvSpPr>
        <p:spPr>
          <a:xfrm>
            <a:off x="773160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Oval 70"/>
          <p:cNvSpPr/>
          <p:nvPr userDrawn="1"/>
        </p:nvSpPr>
        <p:spPr>
          <a:xfrm>
            <a:off x="7845955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Oval 71"/>
          <p:cNvSpPr/>
          <p:nvPr userDrawn="1"/>
        </p:nvSpPr>
        <p:spPr>
          <a:xfrm>
            <a:off x="7960308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Oval 72"/>
          <p:cNvSpPr/>
          <p:nvPr userDrawn="1"/>
        </p:nvSpPr>
        <p:spPr>
          <a:xfrm>
            <a:off x="8074660" y="548449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Oval 73"/>
          <p:cNvSpPr/>
          <p:nvPr userDrawn="1"/>
        </p:nvSpPr>
        <p:spPr>
          <a:xfrm>
            <a:off x="8189012" y="548449"/>
            <a:ext cx="97023" cy="97036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slow" advTm="4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  <p:hf sldNum="0" dt="0"/>
  <p:txStyles>
    <p:titleStyle>
      <a:lvl1pPr algn="l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4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3118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31188" cy="3395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2500D-E29B-4F30-A772-DE757C5D122E}" type="datetime1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850"/>
            <a:ext cx="28971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Confucius Institue of Comenius University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4788" y="4768850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6D85-CDF4-4CCB-A898-6FE8C913D2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672" r:id="rId57"/>
    <p:sldLayoutId id="2147483673" r:id="rId58"/>
    <p:sldLayoutId id="2147483674" r:id="rId59"/>
    <p:sldLayoutId id="2147483675" r:id="rId60"/>
    <p:sldLayoutId id="2147483676" r:id="rId61"/>
    <p:sldLayoutId id="2147483677" r:id="rId6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75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3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淘宝网Chenying0907出品 6"/>
          <p:cNvSpPr/>
          <p:nvPr/>
        </p:nvSpPr>
        <p:spPr>
          <a:xfrm>
            <a:off x="0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淘宝网Chenying0907出品 10"/>
          <p:cNvSpPr/>
          <p:nvPr/>
        </p:nvSpPr>
        <p:spPr>
          <a:xfrm>
            <a:off x="1" y="2427286"/>
            <a:ext cx="91567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淘宝网Chenying0907出品 2" descr="E:\00专题PPT\餐饮招商PPT\中国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8042" y="2851944"/>
            <a:ext cx="5348892" cy="162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淘宝网Chenying0907出品 22"/>
          <p:cNvSpPr/>
          <p:nvPr/>
        </p:nvSpPr>
        <p:spPr>
          <a:xfrm>
            <a:off x="7014819" y="850896"/>
            <a:ext cx="2120440" cy="1498600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Shape 1605"/>
          <p:cNvSpPr/>
          <p:nvPr/>
        </p:nvSpPr>
        <p:spPr>
          <a:xfrm>
            <a:off x="5648171" y="2536438"/>
            <a:ext cx="3610821" cy="25476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altLang="zh-CN" sz="10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Komfuciov Inštitút Univerzity Komenského</a:t>
            </a:r>
            <a:endParaRPr lang="en-US" altLang="zh-CN" sz="1000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Oval 69"/>
          <p:cNvSpPr/>
          <p:nvPr/>
        </p:nvSpPr>
        <p:spPr>
          <a:xfrm>
            <a:off x="540022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Oval 70"/>
          <p:cNvSpPr/>
          <p:nvPr/>
        </p:nvSpPr>
        <p:spPr>
          <a:xfrm>
            <a:off x="5514575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Oval 71"/>
          <p:cNvSpPr/>
          <p:nvPr/>
        </p:nvSpPr>
        <p:spPr>
          <a:xfrm>
            <a:off x="5628928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72"/>
          <p:cNvSpPr/>
          <p:nvPr/>
        </p:nvSpPr>
        <p:spPr>
          <a:xfrm>
            <a:off x="5743280" y="2615301"/>
            <a:ext cx="97023" cy="97036"/>
          </a:xfrm>
          <a:prstGeom prst="ellipse">
            <a:avLst/>
          </a:prstGeom>
          <a:solidFill>
            <a:srgbClr val="4F2E1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Oval 73"/>
          <p:cNvSpPr/>
          <p:nvPr/>
        </p:nvSpPr>
        <p:spPr>
          <a:xfrm>
            <a:off x="5857632" y="2615301"/>
            <a:ext cx="97023" cy="97036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88" tIns="17144" rIns="34288" bIns="17144"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Shape 1605"/>
          <p:cNvSpPr/>
          <p:nvPr/>
        </p:nvSpPr>
        <p:spPr>
          <a:xfrm>
            <a:off x="2453145" y="4304638"/>
            <a:ext cx="4390110" cy="377872"/>
          </a:xfrm>
          <a:prstGeom prst="rect">
            <a:avLst/>
          </a:prstGeom>
          <a:ln w="12700">
            <a:miter lim="400000"/>
          </a:ln>
        </p:spPr>
        <p:txBody>
          <a:bodyPr wrap="square" lIns="49949" tIns="49949" rIns="49949" bIns="49949" anchor="ctr">
            <a:spAutoFit/>
          </a:bodyPr>
          <a:lstStyle>
            <a:lvl1pPr>
              <a:lnSpc>
                <a:spcPct val="150000"/>
              </a:lnSpc>
              <a:defRPr sz="20000">
                <a:solidFill>
                  <a:srgbClr val="FB8734"/>
                </a:solidFill>
                <a:latin typeface="FontAwesome"/>
                <a:ea typeface="FontAwesome"/>
                <a:cs typeface="FontAwesome"/>
                <a:sym typeface="FontAwesome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1800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Shan Liu</a:t>
            </a:r>
          </a:p>
        </p:txBody>
      </p:sp>
      <p:pic>
        <p:nvPicPr>
          <p:cNvPr id="1026" name="Picture 2" descr="正宗川香宫保鸡丁怎么做_正宗川香宫保鸡丁的做法_豆果美食">
            <a:extLst>
              <a:ext uri="{FF2B5EF4-FFF2-40B4-BE49-F238E27FC236}">
                <a16:creationId xmlns:a16="http://schemas.microsoft.com/office/drawing/2014/main" id="{F2749E9F-C2EA-1756-98D8-C5D4D14D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34" y="837916"/>
            <a:ext cx="1559041" cy="14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4CF55F3B-AC65-C105-E15F-EE31BEC5F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4144" y="850896"/>
            <a:ext cx="1477299" cy="1477299"/>
          </a:xfrm>
          <a:prstGeom prst="rect">
            <a:avLst/>
          </a:prstGeom>
        </p:spPr>
      </p:pic>
      <p:pic>
        <p:nvPicPr>
          <p:cNvPr id="1030" name="Picture 6" descr="火锅图片_火锅素材_火锅高清图片_摄图网图片下载">
            <a:extLst>
              <a:ext uri="{FF2B5EF4-FFF2-40B4-BE49-F238E27FC236}">
                <a16:creationId xmlns:a16="http://schemas.microsoft.com/office/drawing/2014/main" id="{B49A1C84-F20C-C95D-3164-DB1A76F6F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r="12189"/>
          <a:stretch/>
        </p:blipFill>
        <p:spPr bwMode="auto">
          <a:xfrm>
            <a:off x="5391483" y="836790"/>
            <a:ext cx="1559041" cy="147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页脚占位符 8">
            <a:extLst>
              <a:ext uri="{FF2B5EF4-FFF2-40B4-BE49-F238E27FC236}">
                <a16:creationId xmlns:a16="http://schemas.microsoft.com/office/drawing/2014/main" id="{0C9BA443-71E9-B532-A4BE-7306FA92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3257682" cy="273050"/>
          </a:xfrm>
        </p:spPr>
        <p:txBody>
          <a:bodyPr/>
          <a:lstStyle/>
          <a:p>
            <a:r>
              <a:rPr lang="sk-SK" altLang="zh-CN" dirty="0">
                <a:sym typeface="+mn-lt"/>
              </a:rPr>
              <a:t>Komfuciov Inštitút Univerzity Komenského</a:t>
            </a:r>
            <a:endParaRPr lang="en-US" altLang="zh-CN" dirty="0">
              <a:sym typeface="+mn-lt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:blinds dir="vert"/>
      </p:transition>
    </mc:Choice>
    <mc:Fallback xmlns="">
      <p:transition spd="slow" advTm="4000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6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grpId="0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0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0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42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103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0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26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3950"/>
                                </p:stCondLst>
                                <p:childTnLst>
                                  <p:par>
                                    <p:cTn id="5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61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1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102379929"/>
              </p:ext>
            </p:extLst>
          </p:nvPr>
        </p:nvGraphicFramePr>
        <p:xfrm>
          <a:off x="0" y="500217"/>
          <a:ext cx="6565043" cy="34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97794" y="2021243"/>
            <a:ext cx="1419254" cy="423203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2300" dirty="0" err="1">
                <a:solidFill>
                  <a:srgbClr val="4F2E15"/>
                </a:solidFill>
                <a:cs typeface="+mn-ea"/>
                <a:sym typeface="+mn-lt"/>
              </a:rPr>
              <a:t>MaPo</a:t>
            </a:r>
            <a:r>
              <a:rPr lang="en-US" altLang="zh-CN" sz="2300" dirty="0">
                <a:solidFill>
                  <a:srgbClr val="4F2E15"/>
                </a:solidFill>
                <a:cs typeface="+mn-ea"/>
                <a:sym typeface="+mn-lt"/>
              </a:rPr>
              <a:t> Tofu</a:t>
            </a:r>
          </a:p>
        </p:txBody>
      </p:sp>
      <p:sp>
        <p:nvSpPr>
          <p:cNvPr id="30" name="淘宝网Chenying0907出品 29"/>
          <p:cNvSpPr/>
          <p:nvPr/>
        </p:nvSpPr>
        <p:spPr>
          <a:xfrm>
            <a:off x="5488280" y="2514841"/>
            <a:ext cx="3426900" cy="2298011"/>
          </a:xfrm>
          <a:prstGeom prst="rect">
            <a:avLst/>
          </a:prstGeom>
        </p:spPr>
        <p:txBody>
          <a:bodyPr wrap="square" lIns="68589" tIns="34295" rIns="68589" bIns="34295">
            <a:spAutoFit/>
          </a:bodyPr>
          <a:lstStyle/>
          <a:p>
            <a:pPr>
              <a:lnSpc>
                <a:spcPct val="150000"/>
              </a:lnSpc>
            </a:pPr>
            <a:r>
              <a:rPr lang="sk-SK" altLang="zh-CN" dirty="0" err="1"/>
              <a:t>Mapo</a:t>
            </a:r>
            <a:r>
              <a:rPr lang="sk-SK" altLang="zh-CN" dirty="0"/>
              <a:t> Tofu (Má </a:t>
            </a:r>
            <a:r>
              <a:rPr lang="sk-SK" altLang="zh-CN" dirty="0" err="1"/>
              <a:t>pó</a:t>
            </a:r>
            <a:r>
              <a:rPr lang="sk-SK" altLang="zh-CN" dirty="0"/>
              <a:t> </a:t>
            </a:r>
            <a:r>
              <a:rPr lang="sk-SK" altLang="zh-CN" dirty="0" err="1"/>
              <a:t>dòufu</a:t>
            </a:r>
            <a:r>
              <a:rPr lang="sk-SK" altLang="zh-CN" dirty="0"/>
              <a:t>) sa tradične vyrába z mäkkého tofu, mletého mäsa (zvyčajne hovädzieho mäsa) a chutnej omáčky, ktorá obsahuje prísady ako pasta z čili, fazule, sójová omáčka a </a:t>
            </a:r>
            <a:r>
              <a:rPr lang="sk-SK" altLang="zh-CN" dirty="0" err="1"/>
              <a:t>sečuánske</a:t>
            </a:r>
            <a:r>
              <a:rPr lang="sk-SK" altLang="zh-CN" dirty="0"/>
              <a:t> korenie. Je známy svojou komplexnou kombináciou </a:t>
            </a:r>
            <a:r>
              <a:rPr lang="sk-SK" altLang="zh-CN" dirty="0" err="1"/>
              <a:t>korenitosti</a:t>
            </a:r>
            <a:r>
              <a:rPr lang="sk-SK" altLang="zh-CN" dirty="0"/>
              <a:t> a znecitlivenia jazyka</a:t>
            </a:r>
            <a:endParaRPr lang="sk-SK" sz="800" kern="3000" spc="23" dirty="0">
              <a:solidFill>
                <a:prstClr val="black">
                  <a:lumMod val="85000"/>
                  <a:lumOff val="1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99164" y="1077498"/>
            <a:ext cx="1135585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02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181449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en-US" sz="26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CHUTNÉ JEDLO</a:t>
            </a: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CE0C55-EE1E-F326-431F-C479A2B9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>
                <a:sym typeface="+mn-lt"/>
              </a:rPr>
              <a:t>Komfuciov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30" grpId="0"/>
      <p:bldP spid="15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/>
        </p:nvSpPr>
        <p:spPr>
          <a:xfrm>
            <a:off x="594932" y="120275"/>
            <a:ext cx="4921567" cy="469359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b="1" kern="0" dirty="0" err="1">
                <a:cs typeface="+mn-ea"/>
                <a:sym typeface="+mn-lt"/>
              </a:rPr>
              <a:t>Ingrediencie</a:t>
            </a:r>
            <a:r>
              <a:rPr lang="en-US" altLang="zh-CN" sz="1600" b="1" kern="0" dirty="0">
                <a:cs typeface="+mn-ea"/>
                <a:sym typeface="+mn-lt"/>
              </a:rPr>
              <a:t>: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400 g </a:t>
            </a:r>
            <a:r>
              <a:rPr lang="en-US" altLang="zh-CN" sz="1600" kern="0" dirty="0" err="1">
                <a:cs typeface="+mn-ea"/>
                <a:sym typeface="+mn-lt"/>
              </a:rPr>
              <a:t>hodvábneho</a:t>
            </a:r>
            <a:r>
              <a:rPr lang="en-US" altLang="zh-CN" sz="1600" kern="0" dirty="0">
                <a:cs typeface="+mn-ea"/>
                <a:sym typeface="+mn-lt"/>
              </a:rPr>
              <a:t> tofu </a:t>
            </a:r>
            <a:r>
              <a:rPr lang="en-US" altLang="zh-CN" sz="1600" kern="0" dirty="0" err="1">
                <a:cs typeface="+mn-ea"/>
                <a:sym typeface="+mn-lt"/>
              </a:rPr>
              <a:t>nakr</a:t>
            </a:r>
            <a:r>
              <a:rPr lang="sk-SK" altLang="zh-CN" sz="1600" kern="0" dirty="0">
                <a:cs typeface="+mn-ea"/>
                <a:sym typeface="+mn-lt"/>
              </a:rPr>
              <a:t>. </a:t>
            </a:r>
            <a:r>
              <a:rPr lang="en-US" altLang="zh-CN" sz="1600" kern="0" dirty="0" err="1">
                <a:cs typeface="+mn-ea"/>
                <a:sym typeface="+mn-lt"/>
              </a:rPr>
              <a:t>na</a:t>
            </a:r>
            <a:r>
              <a:rPr lang="en-US" altLang="zh-CN" sz="1600" kern="0" dirty="0">
                <a:cs typeface="+mn-ea"/>
                <a:sym typeface="+mn-lt"/>
              </a:rPr>
              <a:t> 1-palcové </a:t>
            </a:r>
            <a:r>
              <a:rPr lang="en-US" altLang="zh-CN" sz="1600" kern="0" dirty="0" err="1">
                <a:cs typeface="+mn-ea"/>
                <a:sym typeface="+mn-lt"/>
              </a:rPr>
              <a:t>kocky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1/4 </a:t>
            </a:r>
            <a:r>
              <a:rPr lang="en-US" altLang="zh-CN" sz="1600" kern="0" dirty="0" err="1">
                <a:cs typeface="+mn-ea"/>
                <a:sym typeface="+mn-lt"/>
              </a:rPr>
              <a:t>šálky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rastlinného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oleja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200 g </a:t>
            </a:r>
            <a:r>
              <a:rPr lang="en-US" altLang="zh-CN" sz="1600" kern="0" dirty="0" err="1">
                <a:cs typeface="+mn-ea"/>
                <a:sym typeface="+mn-lt"/>
              </a:rPr>
              <a:t>mletého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hovädzieho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mäsa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2 </a:t>
            </a:r>
            <a:r>
              <a:rPr lang="en-US" altLang="zh-CN" sz="1600" kern="0" dirty="0" err="1">
                <a:cs typeface="+mn-ea"/>
                <a:sym typeface="+mn-lt"/>
              </a:rPr>
              <a:t>lyžice</a:t>
            </a:r>
            <a:r>
              <a:rPr lang="en-US" altLang="zh-CN" sz="1600" kern="0" dirty="0">
                <a:cs typeface="+mn-ea"/>
                <a:sym typeface="+mn-lt"/>
              </a:rPr>
              <a:t> pasty z </a:t>
            </a:r>
            <a:r>
              <a:rPr lang="en-US" altLang="zh-CN" sz="1600" kern="0" dirty="0" err="1">
                <a:cs typeface="+mn-ea"/>
                <a:sym typeface="+mn-lt"/>
              </a:rPr>
              <a:t>čili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fazule</a:t>
            </a:r>
            <a:r>
              <a:rPr lang="en-US" altLang="zh-CN" sz="1600" kern="0" dirty="0">
                <a:cs typeface="+mn-ea"/>
                <a:sym typeface="+mn-lt"/>
              </a:rPr>
              <a:t> (doubanjiang)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 </a:t>
            </a:r>
            <a:r>
              <a:rPr lang="en-US" altLang="zh-CN" sz="1600" kern="0" dirty="0" err="1">
                <a:cs typeface="+mn-ea"/>
                <a:sym typeface="+mn-lt"/>
              </a:rPr>
              <a:t>polievková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lyžica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fermentovanej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čiernej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fazule</a:t>
            </a:r>
            <a:r>
              <a:rPr lang="en-US" altLang="zh-CN" sz="1600" kern="0" dirty="0">
                <a:cs typeface="+mn-ea"/>
                <a:sym typeface="+mn-lt"/>
              </a:rPr>
              <a:t>, </a:t>
            </a:r>
            <a:r>
              <a:rPr lang="en-US" altLang="zh-CN" sz="1600" kern="0" dirty="0" err="1">
                <a:cs typeface="+mn-ea"/>
                <a:sym typeface="+mn-lt"/>
              </a:rPr>
              <a:t>opláchnutá</a:t>
            </a:r>
            <a:r>
              <a:rPr lang="en-US" altLang="zh-CN" sz="1600" kern="0" dirty="0">
                <a:cs typeface="+mn-ea"/>
                <a:sym typeface="+mn-lt"/>
              </a:rPr>
              <a:t> a </a:t>
            </a:r>
            <a:r>
              <a:rPr lang="en-US" altLang="zh-CN" sz="1600" kern="0" dirty="0" err="1">
                <a:cs typeface="+mn-ea"/>
                <a:sym typeface="+mn-lt"/>
              </a:rPr>
              <a:t>nasekaná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2 </a:t>
            </a:r>
            <a:r>
              <a:rPr lang="en-US" altLang="zh-CN" sz="1600" kern="0" dirty="0" err="1">
                <a:cs typeface="+mn-ea"/>
                <a:sym typeface="+mn-lt"/>
              </a:rPr>
              <a:t>čajové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lyžičky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sečuánskeho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korenia</a:t>
            </a:r>
            <a:r>
              <a:rPr lang="en-US" altLang="zh-CN" sz="1600" kern="0" dirty="0">
                <a:cs typeface="+mn-ea"/>
                <a:sym typeface="+mn-lt"/>
              </a:rPr>
              <a:t>, </a:t>
            </a:r>
            <a:r>
              <a:rPr lang="en-US" altLang="zh-CN" sz="1600" kern="0" dirty="0" err="1">
                <a:cs typeface="+mn-ea"/>
                <a:sym typeface="+mn-lt"/>
              </a:rPr>
              <a:t>opečené</a:t>
            </a:r>
            <a:r>
              <a:rPr lang="en-US" altLang="zh-CN" sz="1600" kern="0" dirty="0">
                <a:cs typeface="+mn-ea"/>
                <a:sym typeface="+mn-lt"/>
              </a:rPr>
              <a:t> a </a:t>
            </a:r>
            <a:r>
              <a:rPr lang="en-US" altLang="zh-CN" sz="1600" kern="0" dirty="0" err="1">
                <a:cs typeface="+mn-ea"/>
                <a:sym typeface="+mn-lt"/>
              </a:rPr>
              <a:t>mleté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2 </a:t>
            </a:r>
            <a:r>
              <a:rPr lang="en-US" altLang="zh-CN" sz="1600" kern="0" dirty="0" err="1">
                <a:cs typeface="+mn-ea"/>
                <a:sym typeface="+mn-lt"/>
              </a:rPr>
              <a:t>lyžice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sójovej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omáčky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 </a:t>
            </a:r>
            <a:r>
              <a:rPr lang="en-US" altLang="zh-CN" sz="1600" kern="0" dirty="0" err="1">
                <a:cs typeface="+mn-ea"/>
                <a:sym typeface="+mn-lt"/>
              </a:rPr>
              <a:t>lyžica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cukru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 </a:t>
            </a:r>
            <a:r>
              <a:rPr lang="en-US" altLang="zh-CN" sz="1600" kern="0" dirty="0" err="1">
                <a:cs typeface="+mn-ea"/>
                <a:sym typeface="+mn-lt"/>
              </a:rPr>
              <a:t>polievková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lyžica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čili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prášku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2 </a:t>
            </a:r>
            <a:r>
              <a:rPr lang="en-US" altLang="zh-CN" sz="1600" kern="0" dirty="0" err="1">
                <a:cs typeface="+mn-ea"/>
                <a:sym typeface="+mn-lt"/>
              </a:rPr>
              <a:t>lyžice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sk-SK" altLang="zh-CN" sz="1600" kern="0" dirty="0">
                <a:cs typeface="+mn-ea"/>
                <a:sym typeface="+mn-lt"/>
              </a:rPr>
              <a:t>(</a:t>
            </a:r>
            <a:r>
              <a:rPr lang="en-US" altLang="zh-CN" sz="1600" kern="0" dirty="0" err="1">
                <a:cs typeface="+mn-ea"/>
                <a:sym typeface="+mn-lt"/>
              </a:rPr>
              <a:t>kukuričného</a:t>
            </a:r>
            <a:r>
              <a:rPr lang="sk-SK" altLang="zh-CN" sz="1600" kern="0" dirty="0">
                <a:cs typeface="+mn-ea"/>
                <a:sym typeface="+mn-lt"/>
              </a:rPr>
              <a:t>)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škrobu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sk-SK" altLang="zh-CN" sz="1600" kern="0" dirty="0">
                <a:cs typeface="+mn-ea"/>
                <a:sym typeface="+mn-lt"/>
              </a:rPr>
              <a:t>zmiešané </a:t>
            </a:r>
            <a:r>
              <a:rPr lang="en-US" altLang="zh-CN" sz="1600" kern="0" dirty="0">
                <a:cs typeface="+mn-ea"/>
                <a:sym typeface="+mn-lt"/>
              </a:rPr>
              <a:t>s vodou</a:t>
            </a:r>
            <a:endParaRPr lang="sk-SK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pl-PL" altLang="zh-CN" sz="1600" kern="0" dirty="0">
                <a:cs typeface="+mn-ea"/>
                <a:sym typeface="+mn-lt"/>
              </a:rPr>
              <a:t>2 jarné cibuľky, nakrájané na plátky (ako ozdoba)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 </a:t>
            </a:r>
            <a:r>
              <a:rPr lang="en-US" altLang="zh-CN" sz="1600" kern="0" dirty="0" err="1">
                <a:cs typeface="+mn-ea"/>
                <a:sym typeface="+mn-lt"/>
              </a:rPr>
              <a:t>čajová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lyžička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sezamového</a:t>
            </a:r>
            <a:r>
              <a:rPr lang="en-US" altLang="zh-CN" sz="1600" kern="0" dirty="0">
                <a:cs typeface="+mn-ea"/>
                <a:sym typeface="+mn-lt"/>
              </a:rPr>
              <a:t> </a:t>
            </a:r>
            <a:r>
              <a:rPr lang="en-US" altLang="zh-CN" sz="1600" kern="0" dirty="0" err="1">
                <a:cs typeface="+mn-ea"/>
                <a:sym typeface="+mn-lt"/>
              </a:rPr>
              <a:t>oleja</a:t>
            </a:r>
            <a:r>
              <a:rPr lang="en-US" altLang="zh-CN" sz="1600" kern="0" dirty="0">
                <a:cs typeface="+mn-ea"/>
                <a:sym typeface="+mn-lt"/>
              </a:rPr>
              <a:t> (</a:t>
            </a:r>
            <a:r>
              <a:rPr lang="en-US" altLang="zh-CN" sz="1600" kern="0" dirty="0" err="1">
                <a:cs typeface="+mn-ea"/>
                <a:sym typeface="+mn-lt"/>
              </a:rPr>
              <a:t>voliteľné</a:t>
            </a:r>
            <a:r>
              <a:rPr lang="en-US" altLang="zh-CN" sz="1600" kern="0" dirty="0">
                <a:cs typeface="+mn-ea"/>
                <a:sym typeface="+mn-lt"/>
              </a:rPr>
              <a:t>)</a:t>
            </a: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 </a:t>
            </a:r>
            <a:endParaRPr sz="1600" kern="0" dirty="0">
              <a:cs typeface="+mn-ea"/>
              <a:sym typeface="+mn-lt"/>
            </a:endParaRPr>
          </a:p>
        </p:txBody>
      </p:sp>
      <p:pic>
        <p:nvPicPr>
          <p:cNvPr id="2050" name="Picture 2" descr="豆腐營養好處多！減肥好幫手6大功效- Hello醫師">
            <a:extLst>
              <a:ext uri="{FF2B5EF4-FFF2-40B4-BE49-F238E27FC236}">
                <a16:creationId xmlns:a16="http://schemas.microsoft.com/office/drawing/2014/main" id="{9BF7E71B-2915-C959-D503-9AD1C210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42900"/>
            <a:ext cx="1492185" cy="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牛肉剁碎-照片素材（圖片） [18727468] - PIXTA圖庫">
            <a:extLst>
              <a:ext uri="{FF2B5EF4-FFF2-40B4-BE49-F238E27FC236}">
                <a16:creationId xmlns:a16="http://schemas.microsoft.com/office/drawing/2014/main" id="{61DA9551-4C62-A613-41C6-75DA4457B5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r="12839" b="7075"/>
          <a:stretch/>
        </p:blipFill>
        <p:spPr bwMode="auto">
          <a:xfrm>
            <a:off x="7293768" y="342900"/>
            <a:ext cx="1492186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豆豉醬- Cookidoo® – the official Thermomix® recipe platform">
            <a:extLst>
              <a:ext uri="{FF2B5EF4-FFF2-40B4-BE49-F238E27FC236}">
                <a16:creationId xmlns:a16="http://schemas.microsoft.com/office/drawing/2014/main" id="{8D9A22DF-BBD5-84A7-C467-CB0FC7B4F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29" y="1736416"/>
            <a:ext cx="1431321" cy="119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黄豆酱vs豆瓣酱- 知乎">
            <a:extLst>
              <a:ext uri="{FF2B5EF4-FFF2-40B4-BE49-F238E27FC236}">
                <a16:creationId xmlns:a16="http://schemas.microsoft.com/office/drawing/2014/main" id="{3C78E092-E738-5E9B-B660-CD48122ED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99" y="1786422"/>
            <a:ext cx="1266824" cy="126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甘肃花椒碎M6702101 - 花椒碎- 四川美料美味食品科技有限公司">
            <a:extLst>
              <a:ext uri="{FF2B5EF4-FFF2-40B4-BE49-F238E27FC236}">
                <a16:creationId xmlns:a16="http://schemas.microsoft.com/office/drawing/2014/main" id="{B2BF47C1-BAAD-72C8-3E4A-22497AC56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5" y="3325749"/>
            <a:ext cx="1412145" cy="141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0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20" y="63196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861" y="1113675"/>
            <a:ext cx="4137971" cy="39857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1. </a:t>
            </a:r>
            <a:r>
              <a:rPr lang="en-US" altLang="zh-CN" sz="1400" b="1" dirty="0" err="1"/>
              <a:t>Pripravte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si</a:t>
            </a:r>
            <a:r>
              <a:rPr lang="en-US" altLang="zh-CN" sz="1400" b="1" dirty="0"/>
              <a:t> tofu:</a:t>
            </a:r>
            <a:endParaRPr lang="en-US" altLang="zh-CN" sz="1400" dirty="0"/>
          </a:p>
          <a:p>
            <a:pPr lvl="1"/>
            <a:r>
              <a:rPr lang="en-US" altLang="zh-CN" dirty="0" err="1"/>
              <a:t>Opatrne</a:t>
            </a:r>
            <a:r>
              <a:rPr lang="en-US" altLang="zh-CN" dirty="0"/>
              <a:t> </a:t>
            </a:r>
            <a:r>
              <a:rPr lang="en-US" altLang="zh-CN" dirty="0" err="1"/>
              <a:t>nakrájajte</a:t>
            </a:r>
            <a:r>
              <a:rPr lang="en-US" altLang="zh-CN" dirty="0"/>
              <a:t> tofu </a:t>
            </a:r>
            <a:r>
              <a:rPr lang="en-US" altLang="zh-CN" dirty="0" err="1"/>
              <a:t>na</a:t>
            </a:r>
            <a:r>
              <a:rPr lang="en-US" altLang="zh-CN" dirty="0"/>
              <a:t> 1-palcové </a:t>
            </a:r>
            <a:r>
              <a:rPr lang="en-US" altLang="zh-CN" dirty="0" err="1"/>
              <a:t>kocky</a:t>
            </a:r>
            <a:r>
              <a:rPr lang="en-US" altLang="zh-CN" dirty="0"/>
              <a:t>. </a:t>
            </a:r>
            <a:r>
              <a:rPr lang="en-US" altLang="zh-CN" dirty="0" err="1"/>
              <a:t>Kocky</a:t>
            </a:r>
            <a:r>
              <a:rPr lang="en-US" altLang="zh-CN" dirty="0"/>
              <a:t> tofu s </a:t>
            </a:r>
            <a:r>
              <a:rPr lang="en-US" altLang="zh-CN" dirty="0" err="1"/>
              <a:t>trochou</a:t>
            </a:r>
            <a:r>
              <a:rPr lang="en-US" altLang="zh-CN" dirty="0"/>
              <a:t> soli </a:t>
            </a:r>
            <a:r>
              <a:rPr lang="en-US" altLang="zh-CN" dirty="0" err="1"/>
              <a:t>povarte</a:t>
            </a:r>
            <a:r>
              <a:rPr lang="en-US" altLang="zh-CN" dirty="0"/>
              <a:t> v </a:t>
            </a:r>
            <a:r>
              <a:rPr lang="en-US" altLang="zh-CN" dirty="0" err="1"/>
              <a:t>horúcej</a:t>
            </a:r>
            <a:r>
              <a:rPr lang="en-US" altLang="zh-CN" dirty="0"/>
              <a:t> </a:t>
            </a:r>
            <a:r>
              <a:rPr lang="en-US" altLang="zh-CN" dirty="0" err="1"/>
              <a:t>vode</a:t>
            </a:r>
            <a:r>
              <a:rPr lang="en-US" altLang="zh-CN" dirty="0"/>
              <a:t> </a:t>
            </a:r>
            <a:r>
              <a:rPr lang="en-US" altLang="zh-CN" dirty="0" err="1"/>
              <a:t>asi</a:t>
            </a:r>
            <a:r>
              <a:rPr lang="en-US" altLang="zh-CN" dirty="0"/>
              <a:t> 3-4 </a:t>
            </a:r>
            <a:r>
              <a:rPr lang="en-US" altLang="zh-CN" dirty="0" err="1"/>
              <a:t>minúty</a:t>
            </a:r>
            <a:r>
              <a:rPr lang="en-US" altLang="zh-CN" dirty="0"/>
              <a:t>, aby </a:t>
            </a:r>
            <a:r>
              <a:rPr lang="en-US" altLang="zh-CN" dirty="0" err="1"/>
              <a:t>sa</a:t>
            </a:r>
            <a:r>
              <a:rPr lang="en-US" altLang="zh-CN" dirty="0"/>
              <a:t> </a:t>
            </a:r>
            <a:r>
              <a:rPr lang="en-US" altLang="zh-CN" dirty="0" err="1"/>
              <a:t>prehriali</a:t>
            </a:r>
            <a:r>
              <a:rPr lang="en-US" altLang="zh-CN" dirty="0"/>
              <a:t>. </a:t>
            </a:r>
            <a:r>
              <a:rPr lang="sk-SK" altLang="zh-CN" dirty="0"/>
              <a:t>Vďaka tomu </a:t>
            </a:r>
            <a:r>
              <a:rPr lang="en-US" altLang="zh-CN" dirty="0"/>
              <a:t>tofu </a:t>
            </a:r>
            <a:r>
              <a:rPr lang="sk-SK" altLang="zh-CN" dirty="0"/>
              <a:t>bude </a:t>
            </a:r>
            <a:r>
              <a:rPr lang="en-US" altLang="zh-CN" dirty="0" err="1"/>
              <a:t>absorbovať</a:t>
            </a:r>
            <a:r>
              <a:rPr lang="en-US" altLang="zh-CN" dirty="0"/>
              <a:t> chute bez toho, aby </a:t>
            </a:r>
            <a:r>
              <a:rPr lang="en-US" altLang="zh-CN" dirty="0" err="1"/>
              <a:t>sa</a:t>
            </a:r>
            <a:r>
              <a:rPr lang="en-US" altLang="zh-CN" dirty="0"/>
              <a:t> </a:t>
            </a:r>
            <a:r>
              <a:rPr lang="en-US" altLang="zh-CN" dirty="0" err="1"/>
              <a:t>rozpadlo</a:t>
            </a:r>
            <a:r>
              <a:rPr lang="en-US" altLang="zh-CN" dirty="0"/>
              <a:t>. </a:t>
            </a:r>
            <a:r>
              <a:rPr lang="en-US" altLang="zh-CN" dirty="0" err="1"/>
              <a:t>Scedíme</a:t>
            </a:r>
            <a:r>
              <a:rPr lang="sk-SK" altLang="zh-CN" dirty="0"/>
              <a:t>,</a:t>
            </a:r>
            <a:r>
              <a:rPr lang="en-US" altLang="zh-CN" dirty="0"/>
              <a:t> tofu </a:t>
            </a:r>
            <a:r>
              <a:rPr lang="en-US" altLang="zh-CN" dirty="0" err="1"/>
              <a:t>vložíme</a:t>
            </a:r>
            <a:r>
              <a:rPr lang="en-US" altLang="zh-CN" dirty="0"/>
              <a:t> do </a:t>
            </a:r>
            <a:r>
              <a:rPr lang="en-US" altLang="zh-CN" dirty="0" err="1"/>
              <a:t>studenej</a:t>
            </a:r>
            <a:r>
              <a:rPr lang="en-US" altLang="zh-CN" dirty="0"/>
              <a:t> </a:t>
            </a:r>
            <a:r>
              <a:rPr lang="en-US" altLang="zh-CN" dirty="0" err="1"/>
              <a:t>vody</a:t>
            </a:r>
            <a:r>
              <a:rPr lang="en-US" altLang="zh-CN" dirty="0"/>
              <a:t> a </a:t>
            </a:r>
            <a:r>
              <a:rPr lang="en-US" altLang="zh-CN" dirty="0" err="1"/>
              <a:t>odstavíme</a:t>
            </a:r>
            <a:r>
              <a:rPr lang="en-US" altLang="zh-CN" dirty="0"/>
              <a:t>.</a:t>
            </a:r>
            <a:endParaRPr lang="sk-SK" altLang="zh-CN" dirty="0"/>
          </a:p>
          <a:p>
            <a:pPr lvl="1"/>
            <a:endParaRPr lang="en-US" altLang="zh-CN" dirty="0"/>
          </a:p>
          <a:p>
            <a:r>
              <a:rPr lang="en-US" altLang="zh-CN" sz="1400" b="1" dirty="0"/>
              <a:t>2. </a:t>
            </a:r>
            <a:r>
              <a:rPr lang="sk-SK" altLang="zh-CN" sz="1400" b="1" dirty="0"/>
              <a:t>Restujte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mäso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en-US" altLang="zh-CN" dirty="0" err="1"/>
              <a:t>Zahrejte</a:t>
            </a:r>
            <a:r>
              <a:rPr lang="en-US" altLang="zh-CN" dirty="0"/>
              <a:t> </a:t>
            </a:r>
            <a:r>
              <a:rPr lang="en-US" altLang="zh-CN" dirty="0" err="1"/>
              <a:t>rastlinný</a:t>
            </a:r>
            <a:r>
              <a:rPr lang="en-US" altLang="zh-CN" dirty="0"/>
              <a:t> </a:t>
            </a:r>
            <a:r>
              <a:rPr lang="en-US" altLang="zh-CN" dirty="0" err="1"/>
              <a:t>olej</a:t>
            </a:r>
            <a:r>
              <a:rPr lang="en-US" altLang="zh-CN" dirty="0"/>
              <a:t> </a:t>
            </a:r>
            <a:r>
              <a:rPr lang="en-US" altLang="zh-CN" dirty="0" err="1"/>
              <a:t>vo</a:t>
            </a:r>
            <a:r>
              <a:rPr lang="en-US" altLang="zh-CN" dirty="0"/>
              <a:t> </a:t>
            </a:r>
            <a:r>
              <a:rPr lang="en-US" altLang="zh-CN" dirty="0" err="1"/>
              <a:t>woku</a:t>
            </a:r>
            <a:r>
              <a:rPr lang="en-US" altLang="zh-CN" dirty="0"/>
              <a:t> </a:t>
            </a:r>
            <a:r>
              <a:rPr lang="en-US" altLang="zh-CN" dirty="0" err="1"/>
              <a:t>alebo</a:t>
            </a:r>
            <a:r>
              <a:rPr lang="en-US" altLang="zh-CN" dirty="0"/>
              <a:t> </a:t>
            </a:r>
            <a:r>
              <a:rPr lang="en-US" altLang="zh-CN" dirty="0" err="1"/>
              <a:t>veľkej</a:t>
            </a:r>
            <a:r>
              <a:rPr lang="en-US" altLang="zh-CN" dirty="0"/>
              <a:t> </a:t>
            </a:r>
            <a:r>
              <a:rPr lang="en-US" altLang="zh-CN" dirty="0" err="1"/>
              <a:t>panvici</a:t>
            </a:r>
            <a:r>
              <a:rPr lang="en-US" altLang="zh-CN" dirty="0"/>
              <a:t> </a:t>
            </a:r>
            <a:r>
              <a:rPr lang="en-US" altLang="zh-CN" dirty="0" err="1"/>
              <a:t>na</a:t>
            </a:r>
            <a:r>
              <a:rPr lang="en-US" altLang="zh-CN" dirty="0"/>
              <a:t> </a:t>
            </a:r>
            <a:r>
              <a:rPr lang="en-US" altLang="zh-CN" dirty="0" err="1"/>
              <a:t>strednom</a:t>
            </a:r>
            <a:r>
              <a:rPr lang="en-US" altLang="zh-CN" dirty="0"/>
              <a:t> </a:t>
            </a:r>
            <a:r>
              <a:rPr lang="en-US" altLang="zh-CN" dirty="0" err="1"/>
              <a:t>ohni</a:t>
            </a:r>
            <a:r>
              <a:rPr lang="en-US" altLang="zh-CN" dirty="0"/>
              <a:t>. </a:t>
            </a:r>
            <a:r>
              <a:rPr lang="sk-SK" altLang="zh-CN" dirty="0"/>
              <a:t>M</a:t>
            </a:r>
            <a:r>
              <a:rPr lang="en-US" altLang="zh-CN" dirty="0" err="1"/>
              <a:t>leté</a:t>
            </a:r>
            <a:r>
              <a:rPr lang="en-US" altLang="zh-CN" dirty="0"/>
              <a:t> </a:t>
            </a:r>
            <a:r>
              <a:rPr lang="en-US" altLang="zh-CN" dirty="0" err="1"/>
              <a:t>hovädzie</a:t>
            </a:r>
            <a:r>
              <a:rPr lang="en-US" altLang="zh-CN" dirty="0"/>
              <a:t> </a:t>
            </a:r>
            <a:r>
              <a:rPr lang="en-US" altLang="zh-CN" dirty="0" err="1"/>
              <a:t>mäso</a:t>
            </a:r>
            <a:r>
              <a:rPr lang="en-US" altLang="zh-CN" dirty="0"/>
              <a:t> </a:t>
            </a:r>
            <a:r>
              <a:rPr lang="sk-SK" altLang="zh-CN" dirty="0"/>
              <a:t>s trochou </a:t>
            </a:r>
            <a:r>
              <a:rPr lang="sk-SK" altLang="zh-CN" dirty="0" err="1"/>
              <a:t>Shaoxing</a:t>
            </a:r>
            <a:r>
              <a:rPr lang="sk-SK" altLang="zh-CN" dirty="0"/>
              <a:t> vína</a:t>
            </a:r>
            <a:r>
              <a:rPr lang="en-US" altLang="zh-CN" dirty="0"/>
              <a:t> </a:t>
            </a:r>
            <a:r>
              <a:rPr lang="sk-SK" altLang="zh-CN" dirty="0"/>
              <a:t>restujte</a:t>
            </a:r>
            <a:r>
              <a:rPr lang="en-US" altLang="zh-CN" dirty="0"/>
              <a:t> </a:t>
            </a:r>
            <a:r>
              <a:rPr lang="en-US" altLang="zh-CN" dirty="0" err="1"/>
              <a:t>kým</a:t>
            </a:r>
            <a:r>
              <a:rPr lang="en-US" altLang="zh-CN" dirty="0"/>
              <a:t> </a:t>
            </a:r>
            <a:r>
              <a:rPr lang="en-US" altLang="zh-CN" dirty="0" err="1"/>
              <a:t>nezhnedne</a:t>
            </a:r>
            <a:r>
              <a:rPr lang="en-US" altLang="zh-CN" dirty="0"/>
              <a:t> a </a:t>
            </a:r>
            <a:r>
              <a:rPr lang="en-US" altLang="zh-CN" dirty="0" err="1"/>
              <a:t>neprevarí</a:t>
            </a:r>
            <a:r>
              <a:rPr lang="sk-SK" altLang="zh-CN" dirty="0"/>
              <a:t> sa</a:t>
            </a:r>
            <a:r>
              <a:rPr lang="en-US" altLang="zh-CN" dirty="0"/>
              <a:t>.</a:t>
            </a:r>
            <a:endParaRPr lang="sk-SK" altLang="zh-CN" dirty="0"/>
          </a:p>
          <a:p>
            <a:pPr lvl="1"/>
            <a:endParaRPr lang="en-US" altLang="zh-CN" dirty="0"/>
          </a:p>
          <a:p>
            <a:r>
              <a:rPr lang="en-US" altLang="zh-CN" sz="1400" b="1" dirty="0"/>
              <a:t>3. </a:t>
            </a:r>
            <a:r>
              <a:rPr lang="sk-SK" altLang="zh-CN" sz="1400" b="1" dirty="0"/>
              <a:t>Dochutenie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en-US" altLang="zh-CN" dirty="0"/>
              <a:t>K </a:t>
            </a:r>
            <a:r>
              <a:rPr lang="en-US" altLang="zh-CN" dirty="0" err="1"/>
              <a:t>uvarenému</a:t>
            </a:r>
            <a:r>
              <a:rPr lang="en-US" altLang="zh-CN" dirty="0"/>
              <a:t> </a:t>
            </a:r>
            <a:r>
              <a:rPr lang="en-US" altLang="zh-CN" dirty="0" err="1"/>
              <a:t>mäsu</a:t>
            </a:r>
            <a:r>
              <a:rPr lang="en-US" altLang="zh-CN" dirty="0"/>
              <a:t> </a:t>
            </a:r>
            <a:r>
              <a:rPr lang="en-US" altLang="zh-CN" dirty="0" err="1"/>
              <a:t>pridajte</a:t>
            </a:r>
            <a:r>
              <a:rPr lang="en-US" altLang="zh-CN" dirty="0"/>
              <a:t> </a:t>
            </a:r>
            <a:r>
              <a:rPr lang="en-US" altLang="zh-CN" dirty="0" err="1"/>
              <a:t>pastu</a:t>
            </a:r>
            <a:r>
              <a:rPr lang="en-US" altLang="zh-CN" dirty="0"/>
              <a:t> z </a:t>
            </a:r>
            <a:r>
              <a:rPr lang="en-US" altLang="zh-CN" dirty="0" err="1"/>
              <a:t>čili</a:t>
            </a:r>
            <a:r>
              <a:rPr lang="sk-SK" altLang="zh-CN" dirty="0"/>
              <a:t> a</a:t>
            </a:r>
            <a:r>
              <a:rPr lang="en-US" altLang="zh-CN" dirty="0"/>
              <a:t> </a:t>
            </a:r>
            <a:r>
              <a:rPr lang="en-US" altLang="zh-CN" dirty="0" err="1"/>
              <a:t>fermentovan</a:t>
            </a:r>
            <a:r>
              <a:rPr lang="sk-SK" altLang="zh-CN" dirty="0"/>
              <a:t>ej</a:t>
            </a:r>
            <a:r>
              <a:rPr lang="en-US" altLang="zh-CN" dirty="0"/>
              <a:t> </a:t>
            </a:r>
            <a:r>
              <a:rPr lang="en-US" altLang="zh-CN" dirty="0" err="1"/>
              <a:t>čiernu</a:t>
            </a:r>
            <a:r>
              <a:rPr lang="en-US" altLang="zh-CN" dirty="0"/>
              <a:t> </a:t>
            </a:r>
            <a:r>
              <a:rPr lang="en-US" altLang="zh-CN" dirty="0" err="1"/>
              <a:t>fazuľu</a:t>
            </a:r>
            <a:r>
              <a:rPr lang="en-US" altLang="zh-CN" dirty="0"/>
              <a:t> a </a:t>
            </a:r>
            <a:r>
              <a:rPr lang="en-US" altLang="zh-CN" dirty="0" err="1"/>
              <a:t>čili</a:t>
            </a:r>
            <a:r>
              <a:rPr lang="en-US" altLang="zh-CN" dirty="0"/>
              <a:t> </a:t>
            </a:r>
            <a:r>
              <a:rPr lang="en-US" altLang="zh-CN" dirty="0" err="1"/>
              <a:t>prášok</a:t>
            </a:r>
            <a:r>
              <a:rPr lang="en-US" altLang="zh-CN" dirty="0"/>
              <a:t>. </a:t>
            </a:r>
            <a:r>
              <a:rPr lang="en-US" altLang="zh-CN" dirty="0" err="1"/>
              <a:t>Dobre</a:t>
            </a:r>
            <a:r>
              <a:rPr lang="sk-SK" altLang="zh-CN" dirty="0"/>
              <a:t> </a:t>
            </a:r>
            <a:r>
              <a:rPr lang="en-US" altLang="zh-CN" dirty="0"/>
              <a:t> </a:t>
            </a:r>
            <a:r>
              <a:rPr lang="en-US" altLang="zh-CN" dirty="0" err="1"/>
              <a:t>premiešajte</a:t>
            </a:r>
            <a:r>
              <a:rPr lang="en-US" altLang="zh-CN" dirty="0"/>
              <a:t>, aby </a:t>
            </a:r>
            <a:r>
              <a:rPr lang="en-US" altLang="zh-CN" dirty="0" err="1"/>
              <a:t>sa</a:t>
            </a:r>
            <a:r>
              <a:rPr lang="en-US" altLang="zh-CN" dirty="0"/>
              <a:t> </a:t>
            </a:r>
            <a:r>
              <a:rPr lang="en-US" altLang="zh-CN" dirty="0" err="1"/>
              <a:t>zmes</a:t>
            </a:r>
            <a:r>
              <a:rPr lang="en-US" altLang="zh-CN" dirty="0"/>
              <a:t> </a:t>
            </a:r>
            <a:r>
              <a:rPr lang="en-US" altLang="zh-CN" dirty="0" err="1"/>
              <a:t>spojila</a:t>
            </a:r>
            <a:r>
              <a:rPr lang="en-US" altLang="zh-CN" dirty="0"/>
              <a:t> a </a:t>
            </a:r>
            <a:r>
              <a:rPr lang="sk-SK" altLang="zh-CN" dirty="0"/>
              <a:t>restujeme</a:t>
            </a:r>
            <a:r>
              <a:rPr lang="en-US" altLang="zh-CN" dirty="0"/>
              <a:t> 1-2 </a:t>
            </a:r>
            <a:r>
              <a:rPr lang="en-US" altLang="zh-CN" dirty="0" err="1"/>
              <a:t>minúty</a:t>
            </a:r>
            <a:r>
              <a:rPr lang="en-US" altLang="zh-CN" dirty="0"/>
              <a:t>, </a:t>
            </a:r>
            <a:r>
              <a:rPr lang="en-US" altLang="zh-CN" dirty="0" err="1"/>
              <a:t>kým</a:t>
            </a:r>
            <a:r>
              <a:rPr lang="en-US" altLang="zh-CN" dirty="0"/>
              <a:t> </a:t>
            </a:r>
            <a:r>
              <a:rPr lang="en-US" altLang="zh-CN" dirty="0" err="1"/>
              <a:t>nebude</a:t>
            </a:r>
            <a:r>
              <a:rPr lang="en-US" altLang="zh-CN" dirty="0"/>
              <a:t> </a:t>
            </a:r>
            <a:r>
              <a:rPr lang="en-US" altLang="zh-CN" dirty="0" err="1"/>
              <a:t>voňavá</a:t>
            </a:r>
            <a:r>
              <a:rPr lang="en-US" altLang="zh-CN" dirty="0"/>
              <a:t>. </a:t>
            </a:r>
            <a:r>
              <a:rPr lang="en-US" altLang="zh-CN" dirty="0" err="1"/>
              <a:t>Pridajte</a:t>
            </a:r>
            <a:r>
              <a:rPr lang="en-US" altLang="zh-CN" dirty="0"/>
              <a:t> </a:t>
            </a:r>
            <a:r>
              <a:rPr lang="en-US" altLang="zh-CN" dirty="0" err="1"/>
              <a:t>vodu</a:t>
            </a:r>
            <a:r>
              <a:rPr lang="en-US" altLang="zh-CN" dirty="0"/>
              <a:t>, </a:t>
            </a:r>
            <a:r>
              <a:rPr lang="en-US" altLang="zh-CN" dirty="0" err="1"/>
              <a:t>sójovú</a:t>
            </a:r>
            <a:r>
              <a:rPr lang="en-US" altLang="zh-CN" dirty="0"/>
              <a:t> </a:t>
            </a:r>
            <a:r>
              <a:rPr lang="en-US" altLang="zh-CN" dirty="0" err="1"/>
              <a:t>omáčku</a:t>
            </a:r>
            <a:r>
              <a:rPr lang="en-US" altLang="zh-CN" dirty="0"/>
              <a:t>, </a:t>
            </a:r>
            <a:r>
              <a:rPr lang="en-US" altLang="zh-CN" dirty="0" err="1"/>
              <a:t>soľ</a:t>
            </a:r>
            <a:r>
              <a:rPr lang="en-US" altLang="zh-CN" dirty="0"/>
              <a:t>, </a:t>
            </a:r>
            <a:r>
              <a:rPr lang="en-US" altLang="zh-CN" dirty="0" err="1"/>
              <a:t>cukor</a:t>
            </a:r>
            <a:r>
              <a:rPr lang="en-US" altLang="zh-CN" dirty="0"/>
              <a:t> a </a:t>
            </a:r>
            <a:r>
              <a:rPr lang="en-US" altLang="zh-CN" dirty="0" err="1"/>
              <a:t>varte</a:t>
            </a:r>
            <a:r>
              <a:rPr lang="en-US" altLang="zh-CN" dirty="0"/>
              <a:t> </a:t>
            </a:r>
            <a:r>
              <a:rPr lang="en-US" altLang="zh-CN" dirty="0" err="1"/>
              <a:t>na</a:t>
            </a:r>
            <a:r>
              <a:rPr lang="en-US" altLang="zh-CN" dirty="0"/>
              <a:t> </a:t>
            </a:r>
            <a:r>
              <a:rPr lang="en-US" altLang="zh-CN" dirty="0" err="1"/>
              <a:t>vysokej</a:t>
            </a:r>
            <a:r>
              <a:rPr lang="en-US" altLang="zh-CN" dirty="0"/>
              <a:t> </a:t>
            </a:r>
            <a:r>
              <a:rPr lang="en-US" altLang="zh-CN" dirty="0" err="1"/>
              <a:t>teplote</a:t>
            </a:r>
            <a:endParaRPr lang="en-US" altLang="zh-CN" b="1" dirty="0">
              <a:sym typeface="+mn-lt"/>
            </a:endParaRPr>
          </a:p>
        </p:txBody>
      </p:sp>
      <p:pic>
        <p:nvPicPr>
          <p:cNvPr id="3076" name="Picture 4" descr="麻婆豆腐| 美味食譜| 李錦記美國| USA">
            <a:extLst>
              <a:ext uri="{FF2B5EF4-FFF2-40B4-BE49-F238E27FC236}">
                <a16:creationId xmlns:a16="http://schemas.microsoft.com/office/drawing/2014/main" id="{6329ED0F-34AC-E4F2-7206-183D42ED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63" y="593863"/>
            <a:ext cx="4009232" cy="31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9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20" y="63196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36" y="1113675"/>
            <a:ext cx="3816990" cy="33393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4. </a:t>
            </a:r>
            <a:r>
              <a:rPr lang="en-US" altLang="zh-CN" sz="1400" b="1" dirty="0" err="1"/>
              <a:t>Pridajte</a:t>
            </a:r>
            <a:r>
              <a:rPr lang="en-US" altLang="zh-CN" sz="1400" b="1" dirty="0"/>
              <a:t> tofu:</a:t>
            </a:r>
            <a:endParaRPr lang="en-US" altLang="zh-CN" sz="1400" dirty="0"/>
          </a:p>
          <a:p>
            <a:pPr lvl="1"/>
            <a:r>
              <a:rPr lang="en-US" altLang="zh-CN" dirty="0"/>
              <a:t>Do </a:t>
            </a:r>
            <a:r>
              <a:rPr lang="en-US" altLang="zh-CN" dirty="0" err="1"/>
              <a:t>woku</a:t>
            </a:r>
            <a:r>
              <a:rPr lang="en-US" altLang="zh-CN" dirty="0"/>
              <a:t> </a:t>
            </a:r>
            <a:r>
              <a:rPr lang="en-US" altLang="zh-CN" dirty="0" err="1"/>
              <a:t>jemne</a:t>
            </a:r>
            <a:r>
              <a:rPr lang="en-US" altLang="zh-CN" dirty="0"/>
              <a:t> </a:t>
            </a:r>
            <a:r>
              <a:rPr lang="en-US" altLang="zh-CN" dirty="0" err="1"/>
              <a:t>pridajte</a:t>
            </a:r>
            <a:r>
              <a:rPr lang="en-US" altLang="zh-CN" dirty="0"/>
              <a:t> </a:t>
            </a:r>
            <a:r>
              <a:rPr lang="en-US" altLang="zh-CN" dirty="0" err="1"/>
              <a:t>uvarené</a:t>
            </a:r>
            <a:r>
              <a:rPr lang="en-US" altLang="zh-CN" dirty="0"/>
              <a:t> </a:t>
            </a:r>
            <a:r>
              <a:rPr lang="en-US" altLang="zh-CN" dirty="0" err="1"/>
              <a:t>kocky</a:t>
            </a:r>
            <a:r>
              <a:rPr lang="en-US" altLang="zh-CN" dirty="0"/>
              <a:t> tofu. </a:t>
            </a:r>
            <a:r>
              <a:rPr lang="en-US" altLang="zh-CN" dirty="0" err="1"/>
              <a:t>Dávajte</a:t>
            </a:r>
            <a:r>
              <a:rPr lang="en-US" altLang="zh-CN" dirty="0"/>
              <a:t> </a:t>
            </a:r>
            <a:r>
              <a:rPr lang="en-US" altLang="zh-CN" dirty="0" err="1"/>
              <a:t>pozor</a:t>
            </a:r>
            <a:r>
              <a:rPr lang="en-US" altLang="zh-CN" dirty="0"/>
              <a:t>, aby </a:t>
            </a:r>
            <a:r>
              <a:rPr lang="en-US" altLang="zh-CN" dirty="0" err="1"/>
              <a:t>ste</a:t>
            </a:r>
            <a:r>
              <a:rPr lang="en-US" altLang="zh-CN" dirty="0"/>
              <a:t> tofu </a:t>
            </a:r>
            <a:r>
              <a:rPr lang="en-US" altLang="zh-CN" dirty="0" err="1"/>
              <a:t>nerozbili</a:t>
            </a:r>
            <a:r>
              <a:rPr lang="en-US" altLang="zh-CN" dirty="0"/>
              <a:t>. </a:t>
            </a:r>
            <a:r>
              <a:rPr lang="en-US" altLang="zh-CN" dirty="0" err="1"/>
              <a:t>varte</a:t>
            </a:r>
            <a:r>
              <a:rPr lang="en-US" altLang="zh-CN" dirty="0"/>
              <a:t> </a:t>
            </a:r>
            <a:r>
              <a:rPr lang="en-US" altLang="zh-CN" dirty="0" err="1"/>
              <a:t>asi</a:t>
            </a:r>
            <a:r>
              <a:rPr lang="en-US" altLang="zh-CN" dirty="0"/>
              <a:t> </a:t>
            </a:r>
            <a:endParaRPr lang="sk-SK" altLang="zh-CN" dirty="0"/>
          </a:p>
          <a:p>
            <a:pPr lvl="1"/>
            <a:r>
              <a:rPr lang="en-US" altLang="zh-CN" dirty="0"/>
              <a:t>5-7 </a:t>
            </a:r>
            <a:r>
              <a:rPr lang="en-US" altLang="zh-CN" dirty="0" err="1"/>
              <a:t>minút</a:t>
            </a:r>
            <a:r>
              <a:rPr lang="en-US" altLang="zh-CN" dirty="0"/>
              <a:t>, aby tofu </a:t>
            </a:r>
            <a:r>
              <a:rPr lang="en-US" altLang="zh-CN" dirty="0" err="1"/>
              <a:t>absorbovalo</a:t>
            </a:r>
            <a:r>
              <a:rPr lang="en-US" altLang="zh-CN" dirty="0"/>
              <a:t> chute </a:t>
            </a:r>
            <a:r>
              <a:rPr lang="en-US" altLang="zh-CN" dirty="0" err="1"/>
              <a:t>omáčky</a:t>
            </a:r>
            <a:r>
              <a:rPr lang="en-US" altLang="zh-CN" dirty="0"/>
              <a:t>.</a:t>
            </a:r>
            <a:endParaRPr lang="sk-SK" altLang="zh-CN" dirty="0"/>
          </a:p>
          <a:p>
            <a:pPr lvl="1"/>
            <a:endParaRPr lang="en-US" altLang="zh-CN" dirty="0"/>
          </a:p>
          <a:p>
            <a:r>
              <a:rPr lang="en-US" altLang="zh-CN" sz="1400" b="1" dirty="0"/>
              <a:t>5. </a:t>
            </a:r>
            <a:r>
              <a:rPr lang="en-US" altLang="zh-CN" sz="1400" b="1" dirty="0" err="1"/>
              <a:t>Pridajte</a:t>
            </a:r>
            <a:r>
              <a:rPr lang="en-US" altLang="zh-CN" sz="1400" b="1" dirty="0"/>
              <a:t> </a:t>
            </a:r>
            <a:r>
              <a:rPr lang="en-US" altLang="zh-CN" sz="1400" b="1" dirty="0" err="1"/>
              <a:t>škrob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en-US" altLang="zh-CN" dirty="0" err="1"/>
              <a:t>Pridajte</a:t>
            </a:r>
            <a:r>
              <a:rPr lang="en-US" altLang="zh-CN" dirty="0"/>
              <a:t> </a:t>
            </a:r>
            <a:r>
              <a:rPr lang="en-US" altLang="zh-CN" dirty="0" err="1"/>
              <a:t>zmiešanú</a:t>
            </a:r>
            <a:r>
              <a:rPr lang="en-US" altLang="zh-CN" dirty="0"/>
              <a:t> </a:t>
            </a:r>
            <a:r>
              <a:rPr lang="en-US" altLang="zh-CN" dirty="0" err="1"/>
              <a:t>vodu</a:t>
            </a:r>
            <a:r>
              <a:rPr lang="en-US" altLang="zh-CN" dirty="0"/>
              <a:t> </a:t>
            </a:r>
            <a:r>
              <a:rPr lang="sk-SK" altLang="zh-CN" dirty="0"/>
              <a:t>a</a:t>
            </a:r>
            <a:r>
              <a:rPr lang="en-US" altLang="zh-CN" dirty="0"/>
              <a:t> </a:t>
            </a:r>
            <a:r>
              <a:rPr lang="en-US" altLang="zh-CN" dirty="0" err="1"/>
              <a:t>škrobu</a:t>
            </a:r>
            <a:r>
              <a:rPr lang="en-US" altLang="zh-CN" dirty="0"/>
              <a:t> </a:t>
            </a:r>
            <a:r>
              <a:rPr lang="en-US" altLang="zh-CN" dirty="0" err="1"/>
              <a:t>trikrát</a:t>
            </a:r>
            <a:r>
              <a:rPr lang="en-US" altLang="zh-CN" dirty="0"/>
              <a:t>. </a:t>
            </a:r>
            <a:r>
              <a:rPr lang="en-US" altLang="zh-CN" dirty="0" err="1"/>
              <a:t>Zakaždým</a:t>
            </a:r>
            <a:r>
              <a:rPr lang="en-US" altLang="zh-CN" dirty="0"/>
              <a:t> </a:t>
            </a:r>
            <a:r>
              <a:rPr lang="en-US" altLang="zh-CN" dirty="0" err="1"/>
              <a:t>opatrne</a:t>
            </a:r>
            <a:r>
              <a:rPr lang="en-US" altLang="zh-CN" dirty="0"/>
              <a:t> </a:t>
            </a:r>
            <a:r>
              <a:rPr lang="en-US" altLang="zh-CN" dirty="0" err="1"/>
              <a:t>premiešame</a:t>
            </a:r>
            <a:r>
              <a:rPr lang="en-US" altLang="zh-CN" dirty="0"/>
              <a:t>, aby </a:t>
            </a:r>
            <a:r>
              <a:rPr lang="en-US" altLang="zh-CN" dirty="0" err="1"/>
              <a:t>sa</a:t>
            </a:r>
            <a:r>
              <a:rPr lang="en-US" altLang="zh-CN" dirty="0"/>
              <a:t> tofu </a:t>
            </a:r>
            <a:r>
              <a:rPr lang="en-US" altLang="zh-CN" dirty="0" err="1"/>
              <a:t>obalilo</a:t>
            </a:r>
            <a:r>
              <a:rPr lang="en-US" altLang="zh-CN" dirty="0"/>
              <a:t> </a:t>
            </a:r>
            <a:r>
              <a:rPr lang="en-US" altLang="zh-CN" dirty="0" err="1"/>
              <a:t>omáčkou</a:t>
            </a:r>
            <a:r>
              <a:rPr lang="en-US" altLang="zh-CN" dirty="0"/>
              <a:t>.</a:t>
            </a:r>
            <a:endParaRPr lang="sk-SK" altLang="zh-CN" dirty="0"/>
          </a:p>
          <a:p>
            <a:pPr lvl="1"/>
            <a:r>
              <a:rPr lang="en-US" altLang="zh-CN" dirty="0"/>
              <a:t> </a:t>
            </a:r>
          </a:p>
          <a:p>
            <a:r>
              <a:rPr lang="en-US" altLang="zh-CN" sz="1400" b="1" dirty="0"/>
              <a:t>6. </a:t>
            </a:r>
            <a:r>
              <a:rPr lang="en-US" altLang="zh-CN" sz="1400" b="1" dirty="0" err="1"/>
              <a:t>Dokončite</a:t>
            </a:r>
            <a:r>
              <a:rPr lang="en-US" altLang="zh-CN" sz="1400" b="1" dirty="0"/>
              <a:t> a </a:t>
            </a:r>
            <a:r>
              <a:rPr lang="en-US" altLang="zh-CN" sz="1400" b="1" dirty="0" err="1"/>
              <a:t>ozdobte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en-US" altLang="zh-CN" dirty="0" err="1"/>
              <a:t>Ochutnajte</a:t>
            </a:r>
            <a:r>
              <a:rPr lang="en-US" altLang="zh-CN" dirty="0"/>
              <a:t> a </a:t>
            </a:r>
            <a:r>
              <a:rPr lang="en-US" altLang="zh-CN" dirty="0" err="1"/>
              <a:t>podľa</a:t>
            </a:r>
            <a:r>
              <a:rPr lang="en-US" altLang="zh-CN" dirty="0"/>
              <a:t> </a:t>
            </a:r>
            <a:r>
              <a:rPr lang="en-US" altLang="zh-CN" dirty="0" err="1"/>
              <a:t>potreby</a:t>
            </a:r>
            <a:r>
              <a:rPr lang="en-US" altLang="zh-CN" dirty="0"/>
              <a:t> </a:t>
            </a:r>
            <a:r>
              <a:rPr lang="en-US" altLang="zh-CN" dirty="0" err="1"/>
              <a:t>upravte</a:t>
            </a:r>
            <a:r>
              <a:rPr lang="en-US" altLang="zh-CN" dirty="0"/>
              <a:t> </a:t>
            </a:r>
            <a:r>
              <a:rPr lang="en-US" altLang="zh-CN" dirty="0" err="1"/>
              <a:t>korenie</a:t>
            </a:r>
            <a:r>
              <a:rPr lang="en-US" altLang="zh-CN" dirty="0"/>
              <a:t>. </a:t>
            </a:r>
            <a:r>
              <a:rPr lang="en-US" altLang="zh-CN" dirty="0" err="1"/>
              <a:t>Preneste</a:t>
            </a:r>
            <a:r>
              <a:rPr lang="en-US" altLang="zh-CN" dirty="0"/>
              <a:t> </a:t>
            </a:r>
            <a:r>
              <a:rPr lang="en-US" altLang="zh-CN" dirty="0" err="1"/>
              <a:t>jedlo</a:t>
            </a:r>
            <a:r>
              <a:rPr lang="en-US" altLang="zh-CN" dirty="0"/>
              <a:t> </a:t>
            </a:r>
            <a:r>
              <a:rPr lang="en-US" altLang="zh-CN" dirty="0" err="1"/>
              <a:t>na</a:t>
            </a:r>
            <a:r>
              <a:rPr lang="en-US" altLang="zh-CN" dirty="0"/>
              <a:t> </a:t>
            </a:r>
            <a:r>
              <a:rPr lang="en-US" altLang="zh-CN" dirty="0" err="1"/>
              <a:t>miesto</a:t>
            </a:r>
            <a:r>
              <a:rPr lang="en-US" altLang="zh-CN" dirty="0"/>
              <a:t> a </a:t>
            </a:r>
            <a:r>
              <a:rPr lang="en-US" altLang="zh-CN" dirty="0" err="1"/>
              <a:t>posypte</a:t>
            </a:r>
            <a:r>
              <a:rPr lang="en-US" altLang="zh-CN" dirty="0"/>
              <a:t> </a:t>
            </a:r>
            <a:r>
              <a:rPr lang="en-US" altLang="zh-CN" dirty="0" err="1"/>
              <a:t>mletým</a:t>
            </a:r>
            <a:r>
              <a:rPr lang="en-US" altLang="zh-CN" dirty="0"/>
              <a:t> </a:t>
            </a:r>
            <a:r>
              <a:rPr lang="en-US" altLang="zh-CN" dirty="0" err="1"/>
              <a:t>sečuanským</a:t>
            </a:r>
            <a:r>
              <a:rPr lang="en-US" altLang="zh-CN" dirty="0"/>
              <a:t> </a:t>
            </a:r>
            <a:r>
              <a:rPr lang="en-US" altLang="zh-CN" dirty="0" err="1"/>
              <a:t>korením</a:t>
            </a:r>
            <a:r>
              <a:rPr lang="en-US" altLang="zh-CN" dirty="0"/>
              <a:t>. </a:t>
            </a:r>
            <a:r>
              <a:rPr lang="en-US" altLang="zh-CN" dirty="0" err="1"/>
              <a:t>Prípadne</a:t>
            </a:r>
            <a:r>
              <a:rPr lang="en-US" altLang="zh-CN" dirty="0"/>
              <a:t> </a:t>
            </a:r>
            <a:r>
              <a:rPr lang="en-US" altLang="zh-CN" dirty="0" err="1"/>
              <a:t>pridajte</a:t>
            </a:r>
            <a:r>
              <a:rPr lang="en-US" altLang="zh-CN" dirty="0"/>
              <a:t> </a:t>
            </a:r>
            <a:r>
              <a:rPr lang="en-US" altLang="zh-CN" dirty="0" err="1"/>
              <a:t>lyžičku</a:t>
            </a:r>
            <a:r>
              <a:rPr lang="en-US" altLang="zh-CN" dirty="0"/>
              <a:t> </a:t>
            </a:r>
            <a:r>
              <a:rPr lang="en-US" altLang="zh-CN" dirty="0" err="1"/>
              <a:t>sezamového</a:t>
            </a:r>
            <a:r>
              <a:rPr lang="en-US" altLang="zh-CN" dirty="0"/>
              <a:t> </a:t>
            </a:r>
            <a:r>
              <a:rPr lang="en-US" altLang="zh-CN" dirty="0" err="1"/>
              <a:t>oleja</a:t>
            </a:r>
            <a:r>
              <a:rPr lang="en-US" altLang="zh-CN" dirty="0"/>
              <a:t> pre </a:t>
            </a:r>
            <a:r>
              <a:rPr lang="sk-SK" altLang="zh-CN" dirty="0"/>
              <a:t>lepšiu</a:t>
            </a:r>
            <a:r>
              <a:rPr lang="en-US" altLang="zh-CN" dirty="0"/>
              <a:t> </a:t>
            </a:r>
            <a:r>
              <a:rPr lang="en-US" altLang="zh-CN" dirty="0" err="1"/>
              <a:t>chuť</a:t>
            </a:r>
            <a:r>
              <a:rPr lang="en-US" altLang="zh-CN" dirty="0"/>
              <a:t>. </a:t>
            </a:r>
            <a:r>
              <a:rPr lang="en-US" altLang="zh-CN" dirty="0" err="1"/>
              <a:t>Ozdobte</a:t>
            </a:r>
            <a:r>
              <a:rPr lang="en-US" altLang="zh-CN" dirty="0"/>
              <a:t> </a:t>
            </a:r>
            <a:r>
              <a:rPr lang="en-US" altLang="zh-CN" dirty="0" err="1"/>
              <a:t>nakrájanou</a:t>
            </a:r>
            <a:r>
              <a:rPr lang="sk-SK" altLang="zh-CN" dirty="0"/>
              <a:t> vňaťou</a:t>
            </a:r>
            <a:r>
              <a:rPr lang="en-US" altLang="zh-CN" dirty="0"/>
              <a:t> </a:t>
            </a:r>
            <a:r>
              <a:rPr lang="sk-SK" altLang="zh-CN" dirty="0"/>
              <a:t>jarnej</a:t>
            </a:r>
            <a:r>
              <a:rPr lang="en-US" altLang="zh-CN" dirty="0"/>
              <a:t> </a:t>
            </a:r>
            <a:r>
              <a:rPr lang="en-US" altLang="zh-CN" dirty="0" err="1"/>
              <a:t>cibuľk</a:t>
            </a:r>
            <a:r>
              <a:rPr lang="sk-SK" altLang="zh-CN" dirty="0"/>
              <a:t>y</a:t>
            </a:r>
            <a:r>
              <a:rPr lang="en-US" altLang="zh-CN" dirty="0"/>
              <a:t>.</a:t>
            </a:r>
            <a:endParaRPr lang="en-US" altLang="zh-CN" b="1" dirty="0">
              <a:sym typeface="+mn-lt"/>
            </a:endParaRPr>
          </a:p>
        </p:txBody>
      </p:sp>
      <p:pic>
        <p:nvPicPr>
          <p:cNvPr id="3076" name="Picture 4" descr="麻婆豆腐| 美味食譜| 李錦記美國| USA">
            <a:extLst>
              <a:ext uri="{FF2B5EF4-FFF2-40B4-BE49-F238E27FC236}">
                <a16:creationId xmlns:a16="http://schemas.microsoft.com/office/drawing/2014/main" id="{6329ED0F-34AC-E4F2-7206-183D42EDD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363" y="593863"/>
            <a:ext cx="4009232" cy="310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4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E:\00专题PPT\餐饮招商PPT\美食图片\未标题-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50"/>
            <a:ext cx="9182670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E:\00专题PPT\餐饮招商PPT\美食图片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0951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hape 1607"/>
          <p:cNvSpPr/>
          <p:nvPr/>
        </p:nvSpPr>
        <p:spPr>
          <a:xfrm>
            <a:off x="3283179" y="2743384"/>
            <a:ext cx="2566309" cy="707886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defTabSz="647700">
              <a:lnSpc>
                <a:spcPct val="120000"/>
              </a:lnSpc>
              <a:spcBef>
                <a:spcPts val="1700"/>
              </a:spcBef>
              <a:defRPr sz="45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 algn="ctr">
              <a:lnSpc>
                <a:spcPct val="100000"/>
              </a:lnSpc>
              <a:defRPr sz="1800">
                <a:solidFill>
                  <a:srgbClr val="000000"/>
                </a:solidFill>
              </a:defRPr>
            </a:pPr>
            <a:r>
              <a:rPr lang="sk-SK" sz="4600" b="1" dirty="0">
                <a:solidFill>
                  <a:srgbClr val="290D0D"/>
                </a:solidFill>
                <a:latin typeface="+mn-lt"/>
                <a:ea typeface="+mn-ea"/>
                <a:cs typeface="+mn-ea"/>
                <a:sym typeface="+mn-lt"/>
              </a:rPr>
              <a:t>Ďakujeme</a:t>
            </a:r>
            <a:endParaRPr sz="4600" b="1" dirty="0">
              <a:solidFill>
                <a:srgbClr val="290D0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Picture 2" descr="E:\00专题PPT\餐饮招商PPT\舌尖上的味道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8902" y="531330"/>
            <a:ext cx="5311061" cy="198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5FE22A8-4ACB-BB5B-3FB3-0A385E055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>
                <a:sym typeface="+mn-lt"/>
              </a:rPr>
              <a:t>Komfuciov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8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5543"/>
            <a:ext cx="9145588" cy="28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372580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627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36657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192" y="3887466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" name="淘宝网Chenying0907出品 101"/>
          <p:cNvGrpSpPr/>
          <p:nvPr/>
        </p:nvGrpSpPr>
        <p:grpSpPr>
          <a:xfrm>
            <a:off x="5827908" y="1098342"/>
            <a:ext cx="2249335" cy="434756"/>
            <a:chOff x="5916808" y="1098342"/>
            <a:chExt cx="2249335" cy="434756"/>
          </a:xfrm>
        </p:grpSpPr>
        <p:sp>
          <p:nvSpPr>
            <p:cNvPr id="103" name="圆角淘宝网Chenying0907出品 102"/>
            <p:cNvSpPr/>
            <p:nvPr/>
          </p:nvSpPr>
          <p:spPr>
            <a:xfrm>
              <a:off x="5992666" y="1098342"/>
              <a:ext cx="2147240" cy="434756"/>
            </a:xfrm>
            <a:prstGeom prst="roundRect">
              <a:avLst>
                <a:gd name="adj" fmla="val 25303"/>
              </a:avLst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4" name="淘宝网Chenying0907出品 103"/>
            <p:cNvSpPr/>
            <p:nvPr/>
          </p:nvSpPr>
          <p:spPr>
            <a:xfrm>
              <a:off x="5916808" y="1128463"/>
              <a:ext cx="22493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219075"/>
              <a:r>
                <a:rPr lang="sk-SK" altLang="zh-CN" sz="2000" b="1" kern="0" dirty="0" err="1">
                  <a:solidFill>
                    <a:schemeClr val="bg1"/>
                  </a:solidFill>
                  <a:cs typeface="+mn-ea"/>
                  <a:sym typeface="+mn-lt"/>
                </a:rPr>
                <a:t>Sečuánska</a:t>
              </a:r>
              <a:r>
                <a:rPr lang="sk-SK" altLang="zh-CN" sz="2000" b="1" kern="0" dirty="0">
                  <a:solidFill>
                    <a:schemeClr val="bg1"/>
                  </a:solidFill>
                  <a:cs typeface="+mn-ea"/>
                  <a:sym typeface="+mn-lt"/>
                </a:rPr>
                <a:t> kuchyňa</a:t>
              </a:r>
              <a:endParaRPr lang="zh-CN" altLang="en-US" sz="20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05" name="淘宝网Chenying0907出品 104"/>
          <p:cNvSpPr/>
          <p:nvPr/>
        </p:nvSpPr>
        <p:spPr>
          <a:xfrm>
            <a:off x="2451101" y="2058795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2507456" y="2134022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07" name="淘宝网Chenying0907出品 106"/>
          <p:cNvGrpSpPr/>
          <p:nvPr/>
        </p:nvGrpSpPr>
        <p:grpSpPr>
          <a:xfrm>
            <a:off x="3215864" y="2058794"/>
            <a:ext cx="3824226" cy="547591"/>
            <a:chOff x="3369875" y="1633364"/>
            <a:chExt cx="3824226" cy="432048"/>
          </a:xfrm>
        </p:grpSpPr>
        <p:sp>
          <p:nvSpPr>
            <p:cNvPr id="108" name="淘宝网Chenying0907出品 107"/>
            <p:cNvSpPr/>
            <p:nvPr/>
          </p:nvSpPr>
          <p:spPr>
            <a:xfrm>
              <a:off x="3369875" y="1633364"/>
              <a:ext cx="3746256" cy="432048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497320" y="1680111"/>
              <a:ext cx="3696781" cy="3642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k-SK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Kuracie </a:t>
              </a:r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Kung Pao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 宫保鸡丁</a:t>
              </a:r>
            </a:p>
          </p:txBody>
        </p:sp>
      </p:grpSp>
      <p:sp>
        <p:nvSpPr>
          <p:cNvPr id="2" name="淘宝网Chenying0907出品 104">
            <a:extLst>
              <a:ext uri="{FF2B5EF4-FFF2-40B4-BE49-F238E27FC236}">
                <a16:creationId xmlns:a16="http://schemas.microsoft.com/office/drawing/2014/main" id="{81C93719-8F6B-1D1F-63DD-CECCDF327FE4}"/>
              </a:ext>
            </a:extLst>
          </p:cNvPr>
          <p:cNvSpPr/>
          <p:nvPr/>
        </p:nvSpPr>
        <p:spPr>
          <a:xfrm>
            <a:off x="2451100" y="3107732"/>
            <a:ext cx="605921" cy="536892"/>
          </a:xfrm>
          <a:prstGeom prst="rect">
            <a:avLst/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105">
            <a:extLst>
              <a:ext uri="{FF2B5EF4-FFF2-40B4-BE49-F238E27FC236}">
                <a16:creationId xmlns:a16="http://schemas.microsoft.com/office/drawing/2014/main" id="{7904227E-4D57-F31B-755D-B24CCBF84DE8}"/>
              </a:ext>
            </a:extLst>
          </p:cNvPr>
          <p:cNvSpPr txBox="1"/>
          <p:nvPr/>
        </p:nvSpPr>
        <p:spPr>
          <a:xfrm>
            <a:off x="2507455" y="3182959"/>
            <a:ext cx="60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淘宝网Chenying0907出品 106">
            <a:extLst>
              <a:ext uri="{FF2B5EF4-FFF2-40B4-BE49-F238E27FC236}">
                <a16:creationId xmlns:a16="http://schemas.microsoft.com/office/drawing/2014/main" id="{7BF2E73C-D359-D1E6-F3B2-F89C89803F79}"/>
              </a:ext>
            </a:extLst>
          </p:cNvPr>
          <p:cNvGrpSpPr/>
          <p:nvPr/>
        </p:nvGrpSpPr>
        <p:grpSpPr>
          <a:xfrm>
            <a:off x="3215863" y="3107731"/>
            <a:ext cx="3746257" cy="547591"/>
            <a:chOff x="3369875" y="1633364"/>
            <a:chExt cx="3362365" cy="432048"/>
          </a:xfrm>
        </p:grpSpPr>
        <p:sp>
          <p:nvSpPr>
            <p:cNvPr id="5" name="淘宝网Chenying0907出品 107">
              <a:extLst>
                <a:ext uri="{FF2B5EF4-FFF2-40B4-BE49-F238E27FC236}">
                  <a16:creationId xmlns:a16="http://schemas.microsoft.com/office/drawing/2014/main" id="{3E79FC9A-2D0A-2F1E-FD49-AEA53CAF571F}"/>
                </a:ext>
              </a:extLst>
            </p:cNvPr>
            <p:cNvSpPr/>
            <p:nvPr/>
          </p:nvSpPr>
          <p:spPr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4F2E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TextBox 108">
              <a:extLst>
                <a:ext uri="{FF2B5EF4-FFF2-40B4-BE49-F238E27FC236}">
                  <a16:creationId xmlns:a16="http://schemas.microsoft.com/office/drawing/2014/main" id="{77809033-9478-A190-5969-E458E0DDED57}"/>
                </a:ext>
              </a:extLst>
            </p:cNvPr>
            <p:cNvSpPr txBox="1"/>
            <p:nvPr/>
          </p:nvSpPr>
          <p:spPr>
            <a:xfrm>
              <a:off x="3497319" y="1680111"/>
              <a:ext cx="3150361" cy="364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Mapo Tofu </a:t>
              </a: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麻婆豆腐</a:t>
              </a:r>
            </a:p>
          </p:txBody>
        </p:sp>
      </p:grp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939B89A-FEB7-919C-060B-3DD29A06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87262" y="4877054"/>
            <a:ext cx="3241916" cy="273050"/>
          </a:xfrm>
        </p:spPr>
        <p:txBody>
          <a:bodyPr/>
          <a:lstStyle/>
          <a:p>
            <a:r>
              <a:rPr lang="sk-SK" altLang="zh-CN" dirty="0">
                <a:sym typeface="+mn-lt"/>
              </a:rPr>
              <a:t>Komfuciov Inštitút Univerzity Komenského</a:t>
            </a:r>
            <a:endParaRPr lang="en-US" altLang="zh-CN" dirty="0">
              <a:sym typeface="+mn-lt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14:prism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/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88387"/>
            <a:ext cx="9145588" cy="255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淘宝网Chenying0907出品 9"/>
          <p:cNvSpPr/>
          <p:nvPr/>
        </p:nvSpPr>
        <p:spPr>
          <a:xfrm>
            <a:off x="939502" y="2182223"/>
            <a:ext cx="7345887" cy="1783822"/>
          </a:xfrm>
          <a:prstGeom prst="rect">
            <a:avLst/>
          </a:prstGeom>
        </p:spPr>
        <p:txBody>
          <a:bodyPr wrap="square" lIns="91442" tIns="45720" rIns="91442" bIns="45720">
            <a:spAutoFit/>
          </a:bodyPr>
          <a:lstStyle/>
          <a:p>
            <a:pPr indent="457200">
              <a:lnSpc>
                <a:spcPct val="140000"/>
              </a:lnSpc>
            </a:pPr>
            <a:r>
              <a:rPr lang="sk-SK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Sečuánska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 kuchyňa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( </a:t>
            </a:r>
            <a:r>
              <a:rPr lang="zh-CN" altLang="en-US" sz="1600" b="1" dirty="0">
                <a:solidFill>
                  <a:srgbClr val="4F2E15"/>
                </a:solidFill>
                <a:cs typeface="+mn-ea"/>
                <a:sym typeface="+mn-lt"/>
              </a:rPr>
              <a:t>川菜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Chuān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en-US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Cài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), 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je jednou z ôsmich veľkých kuchýň Číny.</a:t>
            </a:r>
            <a:r>
              <a:rPr lang="en-US" altLang="zh-CN" sz="1600" b="1" dirty="0">
                <a:solidFill>
                  <a:srgbClr val="4F2E15"/>
                </a:solidFill>
                <a:cs typeface="+mn-ea"/>
                <a:sym typeface="+mn-lt"/>
              </a:rPr>
              <a:t> 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Ide o štýl kuchyne, ktorej pôvod pochádza z provincie </a:t>
            </a:r>
            <a:r>
              <a:rPr lang="sk-SK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Sečuan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 nachádzajúcej sa na juhozápade Číny. Je známa svojou odvážnou a </a:t>
            </a:r>
            <a:r>
              <a:rPr lang="sk-SK" altLang="zh-CN" sz="1600" b="1" dirty="0" err="1">
                <a:solidFill>
                  <a:srgbClr val="4F2E15"/>
                </a:solidFill>
                <a:cs typeface="+mn-ea"/>
                <a:sym typeface="+mn-lt"/>
              </a:rPr>
              <a:t>pálivou</a:t>
            </a:r>
            <a:r>
              <a:rPr lang="sk-SK" altLang="zh-CN" sz="1600" b="1" dirty="0">
                <a:solidFill>
                  <a:srgbClr val="4F2E15"/>
                </a:solidFill>
                <a:cs typeface="+mn-ea"/>
                <a:sym typeface="+mn-lt"/>
              </a:rPr>
              <a:t> chuťou, tak ako aj použitím rozmanitých korení, ktoré spôsobujú tŕpnutie jazyka.</a:t>
            </a:r>
            <a:endParaRPr lang="en-US" altLang="zh-CN" sz="1600" b="1" dirty="0">
              <a:solidFill>
                <a:srgbClr val="4F2E15"/>
              </a:solidFill>
              <a:cs typeface="+mn-ea"/>
              <a:sym typeface="+mn-lt"/>
            </a:endParaRPr>
          </a:p>
          <a:p>
            <a:pPr indent="457200">
              <a:lnSpc>
                <a:spcPct val="140000"/>
              </a:lnSpc>
            </a:pPr>
            <a:endParaRPr lang="zh-CN" altLang="en-US" sz="16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pic>
        <p:nvPicPr>
          <p:cNvPr id="11" name="淘宝网Chenying0907出品 2" descr="E:\00专题PPT\餐饮招商PPT\舌尖上的味道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1100" y="372580"/>
            <a:ext cx="3579586" cy="134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36272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淘宝网Chenying0907出品 2" descr="E:\00专题PPT\餐饮招商PPT\美食淘宝网chenying0907出品\未标题-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48944"/>
            <a:ext cx="9145588" cy="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淘宝网Chenying0907出品 5" descr="E:\0000000我图PPT\00001PNG素材\中国风\454545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0192" y="3614691"/>
            <a:ext cx="3200402" cy="134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圆角淘宝网Chenying0907出品 2"/>
          <p:cNvSpPr/>
          <p:nvPr/>
        </p:nvSpPr>
        <p:spPr>
          <a:xfrm>
            <a:off x="5903765" y="1098342"/>
            <a:ext cx="2082947" cy="434756"/>
          </a:xfrm>
          <a:prstGeom prst="roundRect">
            <a:avLst>
              <a:gd name="adj" fmla="val 25303"/>
            </a:avLst>
          </a:prstGeom>
          <a:solidFill>
            <a:srgbClr val="4F2E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http://www.1ppt.com/hangye/</a:t>
            </a:r>
          </a:p>
        </p:txBody>
      </p:sp>
      <p:sp>
        <p:nvSpPr>
          <p:cNvPr id="2" name="淘宝网Chenying0907出品 103">
            <a:extLst>
              <a:ext uri="{FF2B5EF4-FFF2-40B4-BE49-F238E27FC236}">
                <a16:creationId xmlns:a16="http://schemas.microsoft.com/office/drawing/2014/main" id="{BADA114C-714C-1210-A370-FAE9B4F0C499}"/>
              </a:ext>
            </a:extLst>
          </p:cNvPr>
          <p:cNvSpPr/>
          <p:nvPr/>
        </p:nvSpPr>
        <p:spPr>
          <a:xfrm>
            <a:off x="5827910" y="1128463"/>
            <a:ext cx="2249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19075"/>
            <a:r>
              <a:rPr lang="en-US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S</a:t>
            </a:r>
            <a:r>
              <a:rPr lang="sk-SK" altLang="zh-CN" sz="2000" b="1" kern="0" dirty="0" err="1">
                <a:solidFill>
                  <a:schemeClr val="bg1"/>
                </a:solidFill>
                <a:cs typeface="+mn-ea"/>
                <a:sym typeface="+mn-lt"/>
              </a:rPr>
              <a:t>ečuánska</a:t>
            </a:r>
            <a:r>
              <a:rPr lang="sk-SK" altLang="zh-CN" sz="2000" b="1" kern="0" dirty="0">
                <a:solidFill>
                  <a:schemeClr val="bg1"/>
                </a:solidFill>
                <a:cs typeface="+mn-ea"/>
                <a:sym typeface="+mn-lt"/>
              </a:rPr>
              <a:t> kuchyňa</a:t>
            </a:r>
            <a:endParaRPr lang="zh-CN" altLang="en-US" sz="2000" b="1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934A9B-5C91-AFCA-FEB8-44DAE5DB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3200402" cy="273050"/>
          </a:xfrm>
        </p:spPr>
        <p:txBody>
          <a:bodyPr/>
          <a:lstStyle/>
          <a:p>
            <a:r>
              <a:rPr lang="sk-SK" altLang="zh-CN" dirty="0">
                <a:sym typeface="+mn-lt"/>
              </a:rPr>
              <a:t>Komfuciov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3"/>
          <p:cNvGrpSpPr/>
          <p:nvPr/>
        </p:nvGrpSpPr>
        <p:grpSpPr bwMode="auto">
          <a:xfrm>
            <a:off x="1" y="3393499"/>
            <a:ext cx="2235282" cy="1761348"/>
            <a:chOff x="251473" y="3378248"/>
            <a:chExt cx="2007972" cy="1765251"/>
          </a:xfrm>
          <a:solidFill>
            <a:schemeClr val="accent6">
              <a:lumMod val="50000"/>
            </a:schemeClr>
          </a:solidFill>
        </p:grpSpPr>
        <p:sp>
          <p:nvSpPr>
            <p:cNvPr id="12" name="淘宝网Chenying0907出品 18"/>
            <p:cNvSpPr/>
            <p:nvPr/>
          </p:nvSpPr>
          <p:spPr>
            <a:xfrm>
              <a:off x="25147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7"/>
            <p:cNvSpPr txBox="1">
              <a:spLocks noChangeArrowheads="1"/>
            </p:cNvSpPr>
            <p:nvPr/>
          </p:nvSpPr>
          <p:spPr bwMode="auto">
            <a:xfrm>
              <a:off x="460799" y="3905607"/>
              <a:ext cx="1674710" cy="5552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/>
              <a:r>
                <a:rPr lang="en-US" altLang="zh-CN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Má</a:t>
              </a:r>
              <a:r>
                <a:rPr lang="en-US" altLang="zh-CN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  <a:r>
                <a:rPr lang="en-US" altLang="zh-CN" sz="180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L</a:t>
              </a:r>
              <a:r>
                <a:rPr lang="en-US" altLang="zh-CN" sz="1800" dirty="0" err="1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à</a:t>
              </a:r>
              <a:r>
                <a:rPr lang="en-US" altLang="zh-CN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 </a:t>
              </a:r>
            </a:p>
            <a:p>
              <a:pPr algn="ctr" defTabSz="219075"/>
              <a:r>
                <a:rPr lang="en-US" altLang="zh-CN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(</a:t>
              </a:r>
              <a:r>
                <a:rPr lang="sk-SK" altLang="zh-CN" sz="180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</a:rPr>
                <a:t>Tŕpnuci a štipľavý</a:t>
              </a:r>
              <a:r>
                <a:rPr lang="en-US" altLang="zh-CN" sz="1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)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16" name="Group 24"/>
          <p:cNvGrpSpPr/>
          <p:nvPr/>
        </p:nvGrpSpPr>
        <p:grpSpPr bwMode="auto">
          <a:xfrm>
            <a:off x="2235282" y="3393499"/>
            <a:ext cx="2260090" cy="1761348"/>
            <a:chOff x="2443299" y="3378248"/>
            <a:chExt cx="2007972" cy="1765251"/>
          </a:xfrm>
          <a:solidFill>
            <a:srgbClr val="4F2E15"/>
          </a:solidFill>
        </p:grpSpPr>
        <p:sp>
          <p:nvSpPr>
            <p:cNvPr id="17" name="淘宝网Chenying0907出品 20"/>
            <p:cNvSpPr/>
            <p:nvPr/>
          </p:nvSpPr>
          <p:spPr>
            <a:xfrm>
              <a:off x="2443299" y="3378248"/>
              <a:ext cx="2007972" cy="1765251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852" tIns="121926" rIns="243852" bIns="121926" anchor="ctr"/>
            <a:lstStyle/>
            <a:p>
              <a:pPr algn="ctr" defTabSz="219075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10"/>
            <p:cNvSpPr txBox="1">
              <a:spLocks noChangeArrowheads="1"/>
            </p:cNvSpPr>
            <p:nvPr/>
          </p:nvSpPr>
          <p:spPr bwMode="auto">
            <a:xfrm>
              <a:off x="2745537" y="3855559"/>
              <a:ext cx="1435579" cy="2776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1030605" fontAlgn="base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defTabSz="219075"/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Cesnak a zázvor</a:t>
              </a:r>
              <a:endParaRPr lang="en-US" altLang="zh-CN" sz="1300" b="1" kern="0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21" name="Group 25"/>
          <p:cNvGrpSpPr/>
          <p:nvPr/>
        </p:nvGrpSpPr>
        <p:grpSpPr bwMode="auto">
          <a:xfrm>
            <a:off x="4495372" y="3393499"/>
            <a:ext cx="2262949" cy="1761348"/>
            <a:chOff x="4635123" y="3378248"/>
            <a:chExt cx="2007972" cy="1765251"/>
          </a:xfrm>
          <a:solidFill>
            <a:schemeClr val="accent6">
              <a:lumMod val="50000"/>
            </a:schemeClr>
          </a:solidFill>
        </p:grpSpPr>
        <p:sp>
          <p:nvSpPr>
            <p:cNvPr id="22" name="淘宝网Chenying0907出品 21"/>
            <p:cNvSpPr/>
            <p:nvPr/>
          </p:nvSpPr>
          <p:spPr>
            <a:xfrm>
              <a:off x="4635123" y="3378248"/>
              <a:ext cx="2007972" cy="176525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8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 bwMode="auto">
            <a:xfrm>
              <a:off x="4969995" y="3855447"/>
              <a:ext cx="1354111" cy="555226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defTabSz="1023620">
                <a:defRPr/>
              </a:pP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Fermentovaná</a:t>
              </a:r>
            </a:p>
            <a:p>
              <a:pPr algn="ctr" defTabSz="1023620">
                <a:defRPr/>
              </a:pPr>
              <a:r>
                <a:rPr lang="sk-SK" sz="18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+mn-ea"/>
                  <a:sym typeface="+mn-lt"/>
                </a:rPr>
                <a:t>Fazuľová pasta</a:t>
              </a:r>
              <a:endParaRPr lang="en-US" sz="13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6"/>
          <p:cNvGrpSpPr/>
          <p:nvPr/>
        </p:nvGrpSpPr>
        <p:grpSpPr bwMode="auto">
          <a:xfrm>
            <a:off x="6754540" y="3393499"/>
            <a:ext cx="2391049" cy="1761348"/>
            <a:chOff x="6826946" y="3378248"/>
            <a:chExt cx="2007972" cy="1765251"/>
          </a:xfrm>
          <a:solidFill>
            <a:srgbClr val="4F2E15"/>
          </a:solidFill>
        </p:grpSpPr>
        <p:sp>
          <p:nvSpPr>
            <p:cNvPr id="27" name="淘宝网Chenying0907出品 22"/>
            <p:cNvSpPr/>
            <p:nvPr/>
          </p:nvSpPr>
          <p:spPr>
            <a:xfrm>
              <a:off x="6826946" y="3378248"/>
              <a:ext cx="2007972" cy="1765251"/>
            </a:xfrm>
            <a:prstGeom prst="rect">
              <a:avLst/>
            </a:prstGeom>
            <a:grpFill/>
            <a:ln w="12700">
              <a:miter lim="400000"/>
            </a:ln>
          </p:spPr>
          <p:txBody>
            <a:bodyPr lIns="0" tIns="0" rIns="0" bIns="0" anchor="ctr"/>
            <a:lstStyle/>
            <a:p>
              <a:pPr algn="ctr" defTabSz="219075"/>
              <a:endParaRPr lang="en-US" sz="11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6920916" y="3855442"/>
              <a:ext cx="1820037" cy="277613"/>
            </a:xfrm>
            <a:prstGeom prst="rect">
              <a:avLst/>
            </a:prstGeom>
            <a:grpFill/>
          </p:spPr>
          <p:txBody>
            <a:bodyPr wrap="none" lIns="0" tIns="0" rIns="0" bIns="0">
              <a:spAutoFit/>
            </a:bodyPr>
            <a:lstStyle/>
            <a:p>
              <a:pPr algn="ctr" defTabSz="1023620">
                <a:defRPr/>
              </a:pPr>
              <a:r>
                <a:rPr lang="sk-SK" altLang="zh-CN" sz="18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等线" panose="02010600030101010101" pitchFamily="2" charset="-122"/>
                </a:rPr>
                <a:t>Restovanie a miešanie</a:t>
              </a:r>
              <a:endParaRPr lang="en-US" sz="1300" b="1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054" name="Picture 6">
            <a:extLst>
              <a:ext uri="{FF2B5EF4-FFF2-40B4-BE49-F238E27FC236}">
                <a16:creationId xmlns:a16="http://schemas.microsoft.com/office/drawing/2014/main" id="{63F57BF1-2E2A-1D54-315B-FD745CA1CD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5" t="15956" r="3317" b="18088"/>
          <a:stretch/>
        </p:blipFill>
        <p:spPr bwMode="auto">
          <a:xfrm>
            <a:off x="1" y="0"/>
            <a:ext cx="2247684" cy="3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BAFF0A8-B874-B0D5-2E3E-1987D881A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38" r="21165"/>
          <a:stretch/>
        </p:blipFill>
        <p:spPr>
          <a:xfrm>
            <a:off x="2247686" y="0"/>
            <a:ext cx="2235281" cy="3402142"/>
          </a:xfrm>
          <a:prstGeom prst="rect">
            <a:avLst/>
          </a:prstGeom>
        </p:spPr>
      </p:pic>
      <p:pic>
        <p:nvPicPr>
          <p:cNvPr id="2056" name="Picture 8" descr="黄豆酱vs豆瓣酱- 知乎">
            <a:extLst>
              <a:ext uri="{FF2B5EF4-FFF2-40B4-BE49-F238E27FC236}">
                <a16:creationId xmlns:a16="http://schemas.microsoft.com/office/drawing/2014/main" id="{04E97F45-0727-DED3-68FD-A57533355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r="17053"/>
          <a:stretch/>
        </p:blipFill>
        <p:spPr bwMode="auto">
          <a:xfrm>
            <a:off x="4482967" y="0"/>
            <a:ext cx="2271574" cy="34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翻炒图片_翻炒素材_翻炒高清图片_摄图网图片下载">
            <a:extLst>
              <a:ext uri="{FF2B5EF4-FFF2-40B4-BE49-F238E27FC236}">
                <a16:creationId xmlns:a16="http://schemas.microsoft.com/office/drawing/2014/main" id="{2E0FD578-ED4E-1654-3A4C-06E72514A8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4" r="28987"/>
          <a:stretch/>
        </p:blipFill>
        <p:spPr bwMode="auto">
          <a:xfrm>
            <a:off x="6754539" y="-1"/>
            <a:ext cx="2391048" cy="339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B02A7A7-F8BF-0D86-5978-DFC8C27E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8850"/>
            <a:ext cx="3081108" cy="273050"/>
          </a:xfrm>
        </p:spPr>
        <p:txBody>
          <a:bodyPr/>
          <a:lstStyle/>
          <a:p>
            <a:r>
              <a:rPr lang="sk-SK" altLang="zh-CN" dirty="0">
                <a:sym typeface="+mn-lt"/>
              </a:rPr>
              <a:t>Komfuciov Inštitút Univerzity Komenského</a:t>
            </a:r>
            <a:endParaRPr lang="en-US" altLang="zh-CN" dirty="0">
              <a:sym typeface="+mn-lt"/>
            </a:endParaRPr>
          </a:p>
        </p:txBody>
      </p:sp>
    </p:spTree>
  </p:cSld>
  <p:clrMapOvr>
    <a:masterClrMapping/>
  </p:clrMapOvr>
  <p:transition spd="slow" advTm="0">
    <p:pull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2324868689"/>
              </p:ext>
            </p:extLst>
          </p:nvPr>
        </p:nvGraphicFramePr>
        <p:xfrm>
          <a:off x="0" y="500217"/>
          <a:ext cx="6565043" cy="343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Parallelogram 1"/>
          <p:cNvSpPr/>
          <p:nvPr/>
        </p:nvSpPr>
        <p:spPr>
          <a:xfrm>
            <a:off x="-914559" y="235817"/>
            <a:ext cx="1829118" cy="1093331"/>
          </a:xfrm>
          <a:prstGeom prst="parallelogram">
            <a:avLst>
              <a:gd name="adj" fmla="val 91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1009101" y="3623000"/>
            <a:ext cx="7002091" cy="3137074"/>
          </a:xfrm>
          <a:prstGeom prst="parallelogram">
            <a:avLst>
              <a:gd name="adj" fmla="val 9045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Parallelogram 25"/>
          <p:cNvSpPr/>
          <p:nvPr/>
        </p:nvSpPr>
        <p:spPr>
          <a:xfrm>
            <a:off x="5648962" y="-1582829"/>
            <a:ext cx="5248253" cy="3137074"/>
          </a:xfrm>
          <a:prstGeom prst="parallelogram">
            <a:avLst>
              <a:gd name="adj" fmla="val 865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7" name="Parallelogram 26"/>
          <p:cNvSpPr/>
          <p:nvPr/>
        </p:nvSpPr>
        <p:spPr>
          <a:xfrm>
            <a:off x="3103592" y="1329148"/>
            <a:ext cx="8196276" cy="3137074"/>
          </a:xfrm>
          <a:prstGeom prst="parallelogram">
            <a:avLst>
              <a:gd name="adj" fmla="val 87447"/>
            </a:avLst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3160080" y="171503"/>
            <a:ext cx="3691967" cy="4227372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240392" y="1554133"/>
            <a:ext cx="5248253" cy="3137074"/>
          </a:xfrm>
          <a:prstGeom prst="parallelogram">
            <a:avLst>
              <a:gd name="adj" fmla="val 451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9" tIns="34295" rIns="68589" bIns="34295"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4799714" y="4722418"/>
            <a:ext cx="2170274" cy="248500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809759" y="1983143"/>
            <a:ext cx="2907289" cy="561702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sk-SK" sz="3200" dirty="0">
                <a:solidFill>
                  <a:srgbClr val="4F2E15"/>
                </a:solidFill>
                <a:cs typeface="+mn-ea"/>
                <a:sym typeface="+mn-lt"/>
              </a:rPr>
              <a:t>Kuracie </a:t>
            </a:r>
            <a:r>
              <a:rPr lang="en-US" sz="3200" dirty="0" err="1">
                <a:solidFill>
                  <a:srgbClr val="4F2E15"/>
                </a:solidFill>
                <a:cs typeface="+mn-ea"/>
                <a:sym typeface="+mn-lt"/>
              </a:rPr>
              <a:t>KungPao</a:t>
            </a:r>
            <a:endParaRPr lang="en-US" sz="3200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99539" y="1077498"/>
            <a:ext cx="935210" cy="1146478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r"/>
            <a:r>
              <a:rPr lang="en-US" altLang="zh-CN" sz="7000" b="1" dirty="0">
                <a:solidFill>
                  <a:srgbClr val="4F2E15"/>
                </a:solidFill>
                <a:cs typeface="+mn-ea"/>
                <a:sym typeface="+mn-lt"/>
              </a:rPr>
              <a:t>01</a:t>
            </a:r>
            <a:endParaRPr lang="en-US" sz="7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40" name="淘宝网Chenying0907出品 39"/>
          <p:cNvSpPr/>
          <p:nvPr/>
        </p:nvSpPr>
        <p:spPr>
          <a:xfrm>
            <a:off x="60476" y="3897680"/>
            <a:ext cx="2181449" cy="469369"/>
          </a:xfrm>
          <a:prstGeom prst="rect">
            <a:avLst/>
          </a:prstGeom>
        </p:spPr>
        <p:txBody>
          <a:bodyPr wrap="none" lIns="68589" tIns="34295" rIns="68589" bIns="34295">
            <a:spAutoFit/>
          </a:bodyPr>
          <a:lstStyle/>
          <a:p>
            <a:r>
              <a:rPr lang="sk-SK" sz="26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CHUTNÉ JEDLO</a:t>
            </a:r>
            <a:endParaRPr lang="en-US" sz="26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972B6F8-3969-7A2A-F5AF-C978B578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altLang="zh-CN" dirty="0">
                <a:sym typeface="+mn-lt"/>
              </a:rPr>
              <a:t>Komfuciov Inštitút Univerzity Komenského</a:t>
            </a:r>
            <a:endParaRPr lang="en-US" altLang="zh-CN" dirty="0"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3DF95B-0D6F-0B15-0149-48739EC74D5D}"/>
              </a:ext>
            </a:extLst>
          </p:cNvPr>
          <p:cNvSpPr txBox="1"/>
          <p:nvPr/>
        </p:nvSpPr>
        <p:spPr>
          <a:xfrm>
            <a:off x="4986002" y="2689123"/>
            <a:ext cx="367353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Kuracie 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Kung Pao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Gōng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bǎo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jī</a:t>
            </a:r>
            <a:r>
              <a:rPr lang="en-US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ding), 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je klasikou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Sečuánskej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kuchyne ktorého história siaha do neskoršej dynastie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Qing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v Číne. Toto jedlo je pomenované po úradníkovi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Ding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Baozhenovi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ktorý mal počas svojho pôsobenia v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Dinastií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Qing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titul „Gong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Bao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 alebo „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Kung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sk-SK" altLang="zh-CN" sz="140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Pao</a:t>
            </a:r>
            <a:r>
              <a:rPr lang="sk-SK" altLang="zh-CN" sz="140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“</a:t>
            </a:r>
            <a:endParaRPr lang="zh-CN" altLang="zh-CN" sz="11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11000">
        <p14:switch dir="r"/>
      </p:transition>
    </mc:Choice>
    <mc:Fallback xmlns="">
      <p:transition spd="slow" advTm="1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4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2" grpId="0" animBg="1"/>
      <p:bldP spid="18" grpId="0" animBg="1"/>
      <p:bldP spid="26" grpId="0" animBg="1"/>
      <p:bldP spid="27" grpId="0" animBg="1"/>
      <p:bldP spid="28" grpId="0" animBg="1"/>
      <p:bldP spid="31" grpId="0"/>
      <p:bldP spid="15" grpId="0"/>
      <p:bldP spid="40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1412"/>
          <p:cNvSpPr/>
          <p:nvPr/>
        </p:nvSpPr>
        <p:spPr>
          <a:xfrm>
            <a:off x="594932" y="120275"/>
            <a:ext cx="4641437" cy="5586145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defTabSz="242570">
              <a:spcBef>
                <a:spcPts val="640"/>
              </a:spcBef>
              <a:defRPr sz="1800"/>
            </a:pPr>
            <a:r>
              <a:rPr lang="sk-SK" altLang="zh-CN" sz="1600" b="1" kern="0" dirty="0">
                <a:cs typeface="+mn-ea"/>
                <a:sym typeface="+mn-lt"/>
              </a:rPr>
              <a:t>Suroviny</a:t>
            </a:r>
            <a:r>
              <a:rPr lang="en-US" altLang="zh-CN" sz="1600" b="1" kern="0" dirty="0">
                <a:cs typeface="+mn-ea"/>
                <a:sym typeface="+mn-lt"/>
              </a:rPr>
              <a:t>: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dirty="0"/>
              <a:t>500g </a:t>
            </a:r>
            <a:r>
              <a:rPr lang="sk-SK" altLang="zh-CN" sz="1600" dirty="0"/>
              <a:t>vykostené kuracie prsia/stehná bez kože,</a:t>
            </a:r>
            <a:r>
              <a:rPr lang="en-US" altLang="zh-CN" sz="1600" dirty="0"/>
              <a:t> </a:t>
            </a:r>
            <a:r>
              <a:rPr lang="sk-SK" altLang="zh-CN" sz="1600" dirty="0"/>
              <a:t>nakrájame na </a:t>
            </a:r>
            <a:r>
              <a:rPr lang="en-US" altLang="zh-CN" sz="1600" dirty="0"/>
              <a:t>1.5cm </a:t>
            </a:r>
            <a:r>
              <a:rPr lang="sk-SK" altLang="zh-CN" sz="1600" dirty="0"/>
              <a:t>kocky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dirty="0"/>
              <a:t>100g </a:t>
            </a:r>
            <a:r>
              <a:rPr lang="sk-SK" altLang="zh-CN" sz="1600" dirty="0"/>
              <a:t>olúpaných a nesolených arašidov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15g </a:t>
            </a:r>
            <a:r>
              <a:rPr lang="sk-SK" altLang="zh-CN" sz="1600" kern="0" dirty="0">
                <a:cs typeface="+mn-ea"/>
                <a:sym typeface="+mn-lt"/>
              </a:rPr>
              <a:t>jarnej cibuľku</a:t>
            </a:r>
            <a:r>
              <a:rPr lang="en-US" altLang="zh-CN" sz="1600" kern="0" dirty="0">
                <a:cs typeface="+mn-ea"/>
                <a:sym typeface="+mn-lt"/>
              </a:rPr>
              <a:t>, </a:t>
            </a:r>
            <a:r>
              <a:rPr lang="sk-SK" altLang="zh-CN" sz="1600" kern="0" dirty="0">
                <a:cs typeface="+mn-ea"/>
                <a:sym typeface="+mn-lt"/>
              </a:rPr>
              <a:t>nakrájanej na </a:t>
            </a:r>
            <a:r>
              <a:rPr lang="en-US" altLang="zh-CN" sz="1600" kern="0" dirty="0">
                <a:cs typeface="+mn-ea"/>
                <a:sym typeface="+mn-lt"/>
              </a:rPr>
              <a:t>1.5 cm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15g </a:t>
            </a:r>
            <a:r>
              <a:rPr lang="sk-SK" altLang="zh-CN" sz="1600" kern="0" dirty="0">
                <a:cs typeface="+mn-ea"/>
                <a:sym typeface="+mn-lt"/>
              </a:rPr>
              <a:t>zázvoru, nakrájané na plátky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15g </a:t>
            </a:r>
            <a:r>
              <a:rPr lang="sk-SK" altLang="zh-CN" sz="1600" kern="0" dirty="0">
                <a:cs typeface="+mn-ea"/>
                <a:sym typeface="+mn-lt"/>
              </a:rPr>
              <a:t>cesnak nakrájaný na plátky,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15 </a:t>
            </a:r>
            <a:r>
              <a:rPr lang="sk-SK" altLang="zh-CN" sz="1600" kern="0" dirty="0">
                <a:cs typeface="+mn-ea"/>
                <a:sym typeface="+mn-lt"/>
              </a:rPr>
              <a:t>sušených červených čili papričiek</a:t>
            </a:r>
            <a:r>
              <a:rPr lang="en-US" altLang="zh-CN" sz="1600" dirty="0"/>
              <a:t>, </a:t>
            </a:r>
            <a:r>
              <a:rPr lang="sk-SK" altLang="zh-CN" sz="1600" dirty="0"/>
              <a:t>nasekaných</a:t>
            </a:r>
            <a:r>
              <a:rPr lang="en-US" altLang="zh-CN" sz="1600" dirty="0"/>
              <a:t> (</a:t>
            </a:r>
            <a:r>
              <a:rPr lang="sk-SK" altLang="zh-CN" sz="1600" dirty="0"/>
              <a:t>upraviť podľa chuťových preferencií</a:t>
            </a:r>
            <a:r>
              <a:rPr lang="en-US" altLang="zh-CN" sz="1600" dirty="0"/>
              <a:t>)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20 </a:t>
            </a:r>
            <a:r>
              <a:rPr lang="sk-SK" altLang="zh-CN" sz="1600" kern="0" dirty="0" err="1">
                <a:cs typeface="+mn-ea"/>
                <a:sym typeface="+mn-lt"/>
              </a:rPr>
              <a:t>sečuánskych</a:t>
            </a:r>
            <a:r>
              <a:rPr lang="sk-SK" altLang="zh-CN" sz="1600" kern="0" dirty="0">
                <a:cs typeface="+mn-ea"/>
                <a:sym typeface="+mn-lt"/>
              </a:rPr>
              <a:t> korení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18-20g s</a:t>
            </a:r>
            <a:r>
              <a:rPr lang="sk-SK" altLang="zh-CN" sz="1600" kern="0" dirty="0" err="1">
                <a:cs typeface="+mn-ea"/>
                <a:sym typeface="+mn-lt"/>
              </a:rPr>
              <a:t>ójovej</a:t>
            </a:r>
            <a:r>
              <a:rPr lang="sk-SK" altLang="zh-CN" sz="1600" kern="0" dirty="0">
                <a:cs typeface="+mn-ea"/>
                <a:sym typeface="+mn-lt"/>
              </a:rPr>
              <a:t> omáčky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10g </a:t>
            </a:r>
            <a:r>
              <a:rPr lang="sk-SK" altLang="zh-CN" sz="1600" kern="0" dirty="0">
                <a:cs typeface="+mn-ea"/>
                <a:sym typeface="+mn-lt"/>
              </a:rPr>
              <a:t>octu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25g </a:t>
            </a:r>
            <a:r>
              <a:rPr lang="sk-SK" altLang="zh-CN" sz="1600" kern="0" dirty="0">
                <a:cs typeface="+mn-ea"/>
                <a:sym typeface="+mn-lt"/>
              </a:rPr>
              <a:t>škrobu zo zelených fazuliek zmiešaných s vodou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Trochu soli</a:t>
            </a:r>
            <a:r>
              <a:rPr lang="en-US" altLang="zh-CN" sz="1600" kern="0" dirty="0">
                <a:cs typeface="+mn-ea"/>
                <a:sym typeface="+mn-lt"/>
              </a:rPr>
              <a:t>, 5-6g </a:t>
            </a:r>
            <a:r>
              <a:rPr lang="sk-SK" altLang="zh-CN" sz="1600" kern="0" dirty="0">
                <a:cs typeface="+mn-ea"/>
                <a:sym typeface="+mn-lt"/>
              </a:rPr>
              <a:t>cukru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sk-SK" altLang="zh-CN" sz="1600" kern="0" dirty="0">
                <a:cs typeface="+mn-ea"/>
                <a:sym typeface="+mn-lt"/>
              </a:rPr>
              <a:t>Rastlinný olej </a:t>
            </a: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10g Shaoxing</a:t>
            </a:r>
            <a:r>
              <a:rPr lang="sk-SK" altLang="zh-CN" sz="1600" kern="0" dirty="0">
                <a:cs typeface="+mn-ea"/>
                <a:sym typeface="+mn-lt"/>
              </a:rPr>
              <a:t>/ryžové víno</a:t>
            </a:r>
            <a:endParaRPr lang="en-US" altLang="zh-CN" sz="1600" kern="0" dirty="0">
              <a:cs typeface="+mn-ea"/>
              <a:sym typeface="+mn-lt"/>
            </a:endParaRPr>
          </a:p>
          <a:p>
            <a:pPr marL="285750" indent="-285750" defTabSz="242570">
              <a:spcBef>
                <a:spcPts val="640"/>
              </a:spcBef>
              <a:buFont typeface="Arial" panose="020B0604020202020204" pitchFamily="34" charset="0"/>
              <a:buChar char="•"/>
              <a:defRPr sz="1800"/>
            </a:pPr>
            <a:endParaRPr lang="en-US" altLang="zh-CN" sz="1600" kern="0" dirty="0">
              <a:cs typeface="+mn-ea"/>
              <a:sym typeface="+mn-lt"/>
            </a:endParaRPr>
          </a:p>
          <a:p>
            <a:pPr defTabSz="242570">
              <a:spcBef>
                <a:spcPts val="640"/>
              </a:spcBef>
              <a:defRPr sz="1800"/>
            </a:pPr>
            <a:r>
              <a:rPr lang="en-US" altLang="zh-CN" sz="1600" kern="0" dirty="0">
                <a:cs typeface="+mn-ea"/>
                <a:sym typeface="+mn-lt"/>
              </a:rPr>
              <a:t> </a:t>
            </a:r>
            <a:endParaRPr sz="1600" kern="0" dirty="0">
              <a:cs typeface="+mn-ea"/>
              <a:sym typeface="+mn-lt"/>
            </a:endParaRPr>
          </a:p>
        </p:txBody>
      </p:sp>
      <p:pic>
        <p:nvPicPr>
          <p:cNvPr id="5122" name="Picture 2" descr="去皮花生5磅">
            <a:extLst>
              <a:ext uri="{FF2B5EF4-FFF2-40B4-BE49-F238E27FC236}">
                <a16:creationId xmlns:a16="http://schemas.microsoft.com/office/drawing/2014/main" id="{5FF829E8-0E2D-3699-6928-6830F3EB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749" y="255631"/>
            <a:ext cx="984886" cy="9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无骨鸡腿肉新鲜带皮去骨鸡腿肉2.5kg 生鲜鸡肉汉堡肉烤肉带皮鸡腿肉【价格图片品牌报价】-苏宁易购">
            <a:extLst>
              <a:ext uri="{FF2B5EF4-FFF2-40B4-BE49-F238E27FC236}">
                <a16:creationId xmlns:a16="http://schemas.microsoft.com/office/drawing/2014/main" id="{0B8A63F8-A490-FF58-20B5-8565B93D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4" y="255631"/>
            <a:ext cx="1001713" cy="100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澳洲進口大蔥Leek Leeks 西餐燉煮高湯料理必備">
            <a:extLst>
              <a:ext uri="{FF2B5EF4-FFF2-40B4-BE49-F238E27FC236}">
                <a16:creationId xmlns:a16="http://schemas.microsoft.com/office/drawing/2014/main" id="{753717C4-8FC2-C06D-4FCA-94F8C37DC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369" y="1505210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俗话说：姜还是老的辣！为啥？关于吃姜的8个问题都说清楚_手机搜狐网">
            <a:extLst>
              <a:ext uri="{FF2B5EF4-FFF2-40B4-BE49-F238E27FC236}">
                <a16:creationId xmlns:a16="http://schemas.microsoft.com/office/drawing/2014/main" id="{68F66EC0-D599-21BF-989E-667549AA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06" y="1505210"/>
            <a:ext cx="1371743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GARLIC 400G+/- 蒜米- Frozen Food Best Priced Quality Delivery Ipoh, Perak,  Malaysia">
            <a:extLst>
              <a:ext uri="{FF2B5EF4-FFF2-40B4-BE49-F238E27FC236}">
                <a16:creationId xmlns:a16="http://schemas.microsoft.com/office/drawing/2014/main" id="{2B7DB703-DF82-C8D1-A730-0D2202B1C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87" y="1505209"/>
            <a:ext cx="914401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新鲜辣椒VS干辣椒，两者区别何在？|匡老五辣业">
            <a:extLst>
              <a:ext uri="{FF2B5EF4-FFF2-40B4-BE49-F238E27FC236}">
                <a16:creationId xmlns:a16="http://schemas.microsoft.com/office/drawing/2014/main" id="{49F08399-03FC-9DED-E987-172432282E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605" y="2725478"/>
            <a:ext cx="1290638" cy="81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xlseafood－旭龙行：花椒– 美国旭龙行XLSEAFOOD">
            <a:extLst>
              <a:ext uri="{FF2B5EF4-FFF2-40B4-BE49-F238E27FC236}">
                <a16:creationId xmlns:a16="http://schemas.microsoft.com/office/drawing/2014/main" id="{A0195F3A-B65E-6677-814A-A4FD33F58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799" y="2667476"/>
            <a:ext cx="1063235" cy="107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9"/>
          <p:cNvGrpSpPr/>
          <p:nvPr/>
        </p:nvGrpSpPr>
        <p:grpSpPr bwMode="auto">
          <a:xfrm>
            <a:off x="1" y="426772"/>
            <a:ext cx="2315391" cy="2125656"/>
            <a:chOff x="-165139" y="901147"/>
            <a:chExt cx="2339870" cy="2131459"/>
          </a:xfrm>
        </p:grpSpPr>
        <p:grpSp>
          <p:nvGrpSpPr>
            <p:cNvPr id="23" name="Group 41"/>
            <p:cNvGrpSpPr/>
            <p:nvPr/>
          </p:nvGrpSpPr>
          <p:grpSpPr>
            <a:xfrm>
              <a:off x="-165139" y="901147"/>
              <a:ext cx="2169802" cy="2131459"/>
              <a:chOff x="2973520" y="1419609"/>
              <a:chExt cx="2981049" cy="213145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5" name="淘宝网Chenying0907出品 12"/>
              <p:cNvSpPr/>
              <p:nvPr/>
            </p:nvSpPr>
            <p:spPr>
              <a:xfrm>
                <a:off x="2973520" y="1419609"/>
                <a:ext cx="2981049" cy="213145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blurRad="317500" sx="1000" sy="1000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23620">
                  <a:defRPr/>
                </a:pPr>
                <a:endParaRPr lang="en-US" sz="19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477464" y="2255039"/>
                <a:ext cx="2189068" cy="61723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1023620">
                  <a:defRPr/>
                </a:pPr>
                <a:r>
                  <a:rPr lang="sk-SK" altLang="zh-CN" sz="1700" b="1" kern="0" dirty="0">
                    <a:solidFill>
                      <a:prstClr val="white"/>
                    </a:solidFill>
                    <a:cs typeface="+mn-ea"/>
                    <a:sym typeface="+mn-lt"/>
                  </a:rPr>
                  <a:t>Kuracie</a:t>
                </a:r>
              </a:p>
              <a:p>
                <a:pPr algn="ctr" defTabSz="1023620">
                  <a:defRPr/>
                </a:pPr>
                <a:r>
                  <a:rPr lang="en-US" altLang="zh-CN" sz="1700" b="1" kern="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KungPao</a:t>
                </a:r>
                <a:endParaRPr lang="en-US" b="1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55162" y="1476082"/>
                <a:ext cx="633675" cy="833266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defTabSz="1023620">
                  <a:defRPr/>
                </a:pPr>
                <a:endParaRPr lang="en-US" sz="4800" kern="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Isosceles Triangle 11"/>
            <p:cNvSpPr/>
            <p:nvPr/>
          </p:nvSpPr>
          <p:spPr>
            <a:xfrm rot="5400000">
              <a:off x="1846806" y="1869250"/>
              <a:ext cx="460598" cy="195253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9075"/>
              <a:endParaRPr lang="en-US" sz="1900" kern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26013" y="3220458"/>
            <a:ext cx="3227261" cy="1355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3g </a:t>
            </a:r>
            <a:r>
              <a:rPr lang="sk-SK" altLang="zh-CN" sz="1200" dirty="0"/>
              <a:t>sójovej omáčky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3-5g </a:t>
            </a:r>
            <a:r>
              <a:rPr lang="sk-SK" altLang="zh-CN" sz="1200" dirty="0"/>
              <a:t>vína </a:t>
            </a:r>
            <a:r>
              <a:rPr lang="en-US" altLang="zh-CN" sz="1200" dirty="0"/>
              <a:t>Shaoxing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1-2g s</a:t>
            </a:r>
            <a:r>
              <a:rPr lang="sk-SK" altLang="zh-CN" sz="1200" dirty="0" err="1"/>
              <a:t>oli</a:t>
            </a:r>
            <a:endParaRPr lang="en-US" altLang="zh-CN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/>
              <a:t>Trochu škrobu zo zelenej fazuľky</a:t>
            </a:r>
            <a:endParaRPr lang="en-US" altLang="zh-CN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>
                <a:sym typeface="+mn-lt"/>
              </a:rPr>
              <a:t>Pár kvapiek oleja</a:t>
            </a: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587" y="2786958"/>
            <a:ext cx="24929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000" b="1" dirty="0">
                <a:solidFill>
                  <a:srgbClr val="4F2E15"/>
                </a:solidFill>
                <a:cs typeface="+mn-ea"/>
                <a:sym typeface="+mn-lt"/>
              </a:rPr>
              <a:t>Marináda</a:t>
            </a:r>
            <a:r>
              <a:rPr lang="en-US" altLang="zh-CN" sz="2000" b="1" dirty="0">
                <a:solidFill>
                  <a:srgbClr val="4F2E15"/>
                </a:solidFill>
                <a:cs typeface="+mn-ea"/>
                <a:sym typeface="+mn-lt"/>
              </a:rPr>
              <a:t>:</a:t>
            </a:r>
            <a:endParaRPr lang="zh-CN" altLang="en-US" sz="2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2" name="TextBox 18">
            <a:extLst>
              <a:ext uri="{FF2B5EF4-FFF2-40B4-BE49-F238E27FC236}">
                <a16:creationId xmlns:a16="http://schemas.microsoft.com/office/drawing/2014/main" id="{DEE55A7B-D4E1-7381-4447-205DEA5B880E}"/>
              </a:ext>
            </a:extLst>
          </p:cNvPr>
          <p:cNvSpPr txBox="1"/>
          <p:nvPr/>
        </p:nvSpPr>
        <p:spPr>
          <a:xfrm>
            <a:off x="4754412" y="2786958"/>
            <a:ext cx="249295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2000" b="1" dirty="0">
                <a:solidFill>
                  <a:srgbClr val="4F2E15"/>
                </a:solidFill>
                <a:cs typeface="+mn-ea"/>
                <a:sym typeface="+mn-lt"/>
              </a:rPr>
              <a:t>Omáčka</a:t>
            </a:r>
            <a:r>
              <a:rPr lang="en-US" altLang="zh-CN" sz="2000" b="1" dirty="0">
                <a:solidFill>
                  <a:srgbClr val="4F2E15"/>
                </a:solidFill>
                <a:cs typeface="+mn-ea"/>
                <a:sym typeface="+mn-lt"/>
              </a:rPr>
              <a:t>:</a:t>
            </a:r>
            <a:endParaRPr lang="zh-CN" altLang="en-US" sz="2000" b="1" dirty="0">
              <a:solidFill>
                <a:srgbClr val="4F2E15"/>
              </a:solidFill>
              <a:cs typeface="+mn-ea"/>
              <a:sym typeface="+mn-lt"/>
            </a:endParaRPr>
          </a:p>
        </p:txBody>
      </p:sp>
      <p:sp>
        <p:nvSpPr>
          <p:cNvPr id="3" name="TextBox 17">
            <a:extLst>
              <a:ext uri="{FF2B5EF4-FFF2-40B4-BE49-F238E27FC236}">
                <a16:creationId xmlns:a16="http://schemas.microsoft.com/office/drawing/2014/main" id="{BA2BD9A6-5EAA-2E11-9784-BA0A8AB5EF67}"/>
              </a:ext>
            </a:extLst>
          </p:cNvPr>
          <p:cNvSpPr txBox="1"/>
          <p:nvPr/>
        </p:nvSpPr>
        <p:spPr>
          <a:xfrm>
            <a:off x="4754412" y="3151402"/>
            <a:ext cx="3227261" cy="19103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/>
              <a:t>Jarná cibuľka</a:t>
            </a:r>
            <a:r>
              <a:rPr lang="en-US" altLang="zh-CN" sz="1200" dirty="0"/>
              <a:t>, </a:t>
            </a:r>
            <a:r>
              <a:rPr lang="sk-SK" altLang="zh-CN" sz="1200" dirty="0"/>
              <a:t>cesnak</a:t>
            </a:r>
            <a:r>
              <a:rPr lang="en-US" altLang="zh-CN" sz="1200" dirty="0"/>
              <a:t>, </a:t>
            </a:r>
            <a:r>
              <a:rPr lang="sk-SK" altLang="zh-CN" sz="1200" dirty="0"/>
              <a:t>zázvor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15g </a:t>
            </a:r>
            <a:r>
              <a:rPr lang="sk-SK" altLang="zh-CN" sz="1200" dirty="0"/>
              <a:t>sójová omáčka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5g </a:t>
            </a:r>
            <a:r>
              <a:rPr lang="sk-SK" altLang="zh-CN" sz="1200" dirty="0"/>
              <a:t>vína </a:t>
            </a:r>
            <a:r>
              <a:rPr lang="en-US" altLang="zh-CN" sz="1200" dirty="0"/>
              <a:t>Shaoxing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10-15g </a:t>
            </a:r>
            <a:r>
              <a:rPr lang="sk-SK" altLang="zh-CN" sz="1200" dirty="0"/>
              <a:t>octu</a:t>
            </a:r>
            <a:endParaRPr lang="en-US" altLang="zh-CN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200" dirty="0"/>
              <a:t>5-6g </a:t>
            </a:r>
            <a:r>
              <a:rPr lang="sk-SK" altLang="zh-CN" sz="1200" dirty="0"/>
              <a:t>cukru</a:t>
            </a:r>
            <a:endParaRPr lang="en-US" altLang="zh-CN" sz="1200" dirty="0"/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altLang="zh-CN" sz="1200" dirty="0"/>
              <a:t>Trošku škrobu zo zelenej fazuľky s vodou</a:t>
            </a:r>
            <a:endParaRPr lang="en-US" altLang="zh-CN" sz="1200" dirty="0">
              <a:sym typeface="+mn-lt"/>
            </a:endParaRPr>
          </a:p>
          <a:p>
            <a:pPr algn="l">
              <a:lnSpc>
                <a:spcPct val="150000"/>
              </a:lnSpc>
            </a:pPr>
            <a:endParaRPr lang="en-US" altLang="zh-CN" sz="1200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26" name="Picture 2" descr="宫保鸡丁- Cookidoo® – the official Thermomix® recipe platform">
            <a:extLst>
              <a:ext uri="{FF2B5EF4-FFF2-40B4-BE49-F238E27FC236}">
                <a16:creationId xmlns:a16="http://schemas.microsoft.com/office/drawing/2014/main" id="{F90A1A92-104A-3BBD-D65E-7A0C917E9A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33" b="28953"/>
          <a:stretch/>
        </p:blipFill>
        <p:spPr bwMode="auto">
          <a:xfrm>
            <a:off x="2329641" y="426772"/>
            <a:ext cx="6815946" cy="214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8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8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9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20" y="63196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35" y="1442287"/>
            <a:ext cx="3816990" cy="3303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1.</a:t>
            </a:r>
            <a:r>
              <a:rPr lang="sk-SK" altLang="zh-CN" sz="1400" b="1" dirty="0"/>
              <a:t>Marinovanie mäsa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sk-SK" altLang="zh-CN" dirty="0"/>
              <a:t>V miske zmiešame kuracie kúsky</a:t>
            </a:r>
          </a:p>
          <a:p>
            <a:pPr lvl="1"/>
            <a:r>
              <a:rPr lang="sk-SK" altLang="zh-CN" dirty="0"/>
              <a:t>s ingredienciami marinády. Necháme marinovať približne </a:t>
            </a:r>
            <a:r>
              <a:rPr lang="en-US" altLang="zh-CN" dirty="0"/>
              <a:t>15-20 min</a:t>
            </a:r>
            <a:r>
              <a:rPr lang="sk-SK" altLang="zh-CN" dirty="0" err="1"/>
              <a:t>út</a:t>
            </a:r>
            <a:r>
              <a:rPr lang="en-US" altLang="zh-CN" dirty="0"/>
              <a:t>.</a:t>
            </a:r>
          </a:p>
          <a:p>
            <a:endParaRPr lang="en-US" altLang="zh-CN" sz="1400" b="1" dirty="0"/>
          </a:p>
          <a:p>
            <a:r>
              <a:rPr lang="en-US" altLang="zh-CN" sz="1400" b="1" dirty="0"/>
              <a:t>2.</a:t>
            </a:r>
            <a:r>
              <a:rPr lang="sk-SK" altLang="zh-CN" sz="1400" b="1" dirty="0"/>
              <a:t>Príprava omáčky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sk-SK" altLang="zh-CN" dirty="0"/>
              <a:t>V druhej miske zmiešame sójovú omáčku, ryžový ocot, cukor a kaša zo škrob</a:t>
            </a:r>
            <a:r>
              <a:rPr lang="en-US" altLang="zh-CN" dirty="0"/>
              <a:t>u. </a:t>
            </a:r>
            <a:r>
              <a:rPr lang="sk-SK" altLang="zh-CN" dirty="0"/>
              <a:t>Necháme stranou</a:t>
            </a:r>
          </a:p>
          <a:p>
            <a:pPr lvl="1"/>
            <a:endParaRPr lang="en-US" altLang="zh-CN" sz="1400" b="1" dirty="0">
              <a:sym typeface="+mn-lt"/>
            </a:endParaRPr>
          </a:p>
          <a:p>
            <a:r>
              <a:rPr lang="en-US" altLang="zh-CN" sz="1400" b="1" dirty="0">
                <a:sym typeface="+mn-lt"/>
              </a:rPr>
              <a:t>3. </a:t>
            </a:r>
            <a:r>
              <a:rPr lang="sk-SK" altLang="zh-CN" sz="1400" b="1" dirty="0">
                <a:sym typeface="+mn-lt"/>
              </a:rPr>
              <a:t>Opražíme arašidy</a:t>
            </a:r>
            <a:endParaRPr lang="en-US" altLang="zh-CN" sz="1400" b="1" dirty="0">
              <a:sym typeface="+mn-lt"/>
            </a:endParaRPr>
          </a:p>
          <a:p>
            <a:pPr lvl="1"/>
            <a:r>
              <a:rPr lang="sk-SK" altLang="zh-CN" dirty="0"/>
              <a:t>Dáme trochu oleja na </a:t>
            </a:r>
            <a:r>
              <a:rPr lang="sk-SK" altLang="zh-CN" dirty="0" err="1"/>
              <a:t>wok</a:t>
            </a:r>
            <a:r>
              <a:rPr lang="sk-SK" altLang="zh-CN" dirty="0"/>
              <a:t> a na nízkej teplote pražíme arašidy do zlatista. Vyberieme a odložíme bokom. </a:t>
            </a:r>
            <a:r>
              <a:rPr lang="en-US" altLang="zh-CN" dirty="0"/>
              <a:t>(</a:t>
            </a:r>
            <a:r>
              <a:rPr lang="sk-SK" altLang="zh-CN" dirty="0"/>
              <a:t> alebo ich miešame a pražíme v menšom množstve oleja, ale strednej teplote</a:t>
            </a:r>
            <a:r>
              <a:rPr lang="en-US" altLang="zh-CN" dirty="0"/>
              <a:t>)</a:t>
            </a:r>
          </a:p>
          <a:p>
            <a:pPr lvl="1"/>
            <a:endParaRPr lang="en-US" altLang="zh-CN" sz="1400" b="1" dirty="0">
              <a:sym typeface="+mn-lt"/>
            </a:endParaRPr>
          </a:p>
        </p:txBody>
      </p:sp>
      <p:sp>
        <p:nvSpPr>
          <p:cNvPr id="4" name="心形 3">
            <a:extLst>
              <a:ext uri="{FF2B5EF4-FFF2-40B4-BE49-F238E27FC236}">
                <a16:creationId xmlns:a16="http://schemas.microsoft.com/office/drawing/2014/main" id="{66B7BF5C-8876-509E-588C-1B0A38631618}"/>
              </a:ext>
            </a:extLst>
          </p:cNvPr>
          <p:cNvSpPr/>
          <p:nvPr/>
        </p:nvSpPr>
        <p:spPr>
          <a:xfrm>
            <a:off x="4899657" y="970413"/>
            <a:ext cx="4010187" cy="3437205"/>
          </a:xfrm>
          <a:prstGeom prst="hear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淘宝网Chenying0907出品 5"/>
          <p:cNvSpPr/>
          <p:nvPr/>
        </p:nvSpPr>
        <p:spPr>
          <a:xfrm>
            <a:off x="0" y="593863"/>
            <a:ext cx="3285439" cy="37655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420" y="631963"/>
            <a:ext cx="249295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altLang="zh-CN" sz="1700" b="1" dirty="0">
                <a:solidFill>
                  <a:schemeClr val="bg1"/>
                </a:solidFill>
                <a:cs typeface="+mn-ea"/>
                <a:sym typeface="+mn-lt"/>
              </a:rPr>
              <a:t>Inštrukcie</a:t>
            </a:r>
            <a:endParaRPr lang="zh-CN" altLang="en-US" sz="17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235" y="1170825"/>
            <a:ext cx="3960978" cy="37702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4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1400" b="1" dirty="0"/>
              <a:t>4.</a:t>
            </a:r>
            <a:r>
              <a:rPr lang="sk-SK" altLang="zh-CN" sz="1400" b="1" dirty="0"/>
              <a:t>Miešame a pečieme kura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sk-SK" altLang="zh-CN" dirty="0"/>
              <a:t>Vo woku zohrejeme nový olej na vysokú teplotu. Vložíme </a:t>
            </a:r>
            <a:r>
              <a:rPr lang="sk-SK" altLang="zh-CN" dirty="0" err="1"/>
              <a:t>Sečuánske</a:t>
            </a:r>
            <a:r>
              <a:rPr lang="sk-SK" altLang="zh-CN" dirty="0"/>
              <a:t> korenie a sušené čili papričky</a:t>
            </a:r>
            <a:r>
              <a:rPr lang="en-US" altLang="zh-CN" dirty="0"/>
              <a:t>, </a:t>
            </a:r>
            <a:r>
              <a:rPr lang="sk-SK" altLang="zh-CN" dirty="0"/>
              <a:t>miešame a pražíme </a:t>
            </a:r>
            <a:r>
              <a:rPr lang="en-US" altLang="zh-CN" dirty="0"/>
              <a:t>5 se</a:t>
            </a:r>
            <a:r>
              <a:rPr lang="sk-SK" altLang="zh-CN" dirty="0" err="1"/>
              <a:t>kúnd</a:t>
            </a:r>
            <a:r>
              <a:rPr lang="en-US" altLang="zh-CN" dirty="0"/>
              <a:t>. </a:t>
            </a:r>
            <a:r>
              <a:rPr lang="sk-SK" altLang="zh-CN" dirty="0"/>
              <a:t>Pridáme marinované kura a miešame ho a restujeme</a:t>
            </a:r>
          </a:p>
          <a:p>
            <a:pPr lvl="1"/>
            <a:r>
              <a:rPr lang="sk-SK" altLang="zh-CN" dirty="0"/>
              <a:t>až kým nie je uvarené a jemne hnedé</a:t>
            </a:r>
            <a:endParaRPr lang="en-US" altLang="zh-CN" dirty="0"/>
          </a:p>
          <a:p>
            <a:pPr lvl="1"/>
            <a:endParaRPr lang="en-US" altLang="zh-CN" sz="1400" b="1" dirty="0"/>
          </a:p>
          <a:p>
            <a:r>
              <a:rPr lang="en-US" altLang="zh-CN" sz="1400" b="1" dirty="0"/>
              <a:t>5.</a:t>
            </a:r>
            <a:r>
              <a:rPr lang="sk-SK" altLang="zh-CN" sz="1400" b="1" dirty="0"/>
              <a:t>Pridáme omáčku</a:t>
            </a:r>
            <a:r>
              <a:rPr lang="en-US" altLang="zh-CN" sz="1400" b="1" dirty="0"/>
              <a:t>:</a:t>
            </a:r>
            <a:endParaRPr lang="en-US" altLang="zh-CN" sz="1400" dirty="0"/>
          </a:p>
          <a:p>
            <a:pPr lvl="1"/>
            <a:r>
              <a:rPr lang="sk-SK" altLang="zh-CN" dirty="0">
                <a:sym typeface="+mn-lt"/>
              </a:rPr>
              <a:t>Pridáme omáčku tri krát</a:t>
            </a:r>
            <a:r>
              <a:rPr lang="en-US" altLang="zh-CN" dirty="0">
                <a:sym typeface="+mn-lt"/>
              </a:rPr>
              <a:t>. </a:t>
            </a:r>
            <a:r>
              <a:rPr lang="sk-SK" altLang="zh-CN" dirty="0">
                <a:sym typeface="+mn-lt"/>
              </a:rPr>
              <a:t>Prvý krát pridáme polovicu omáčky so zázvorom, cesnakom a jarnou cibuľkou. Miešame a restujeme 1minútu</a:t>
            </a:r>
            <a:r>
              <a:rPr lang="en-US" altLang="zh-CN" dirty="0">
                <a:sym typeface="+mn-lt"/>
              </a:rPr>
              <a:t>, </a:t>
            </a:r>
            <a:r>
              <a:rPr lang="sk-SK" altLang="zh-CN" dirty="0">
                <a:sym typeface="+mn-lt"/>
              </a:rPr>
              <a:t>pridáme druhý krát a opäť miešame a restujeme 1 minútu. Pridáme zvyšok omáčky a miešame a restujeme.</a:t>
            </a:r>
            <a:endParaRPr lang="en-US" altLang="zh-CN" dirty="0">
              <a:sym typeface="+mn-lt"/>
            </a:endParaRPr>
          </a:p>
          <a:p>
            <a:pPr lvl="1"/>
            <a:endParaRPr lang="en-US" altLang="zh-CN" sz="1400" b="1" dirty="0">
              <a:sym typeface="+mn-lt"/>
            </a:endParaRPr>
          </a:p>
          <a:p>
            <a:r>
              <a:rPr lang="en-US" altLang="zh-CN" sz="1400" b="1" dirty="0">
                <a:sym typeface="+mn-lt"/>
              </a:rPr>
              <a:t>6.</a:t>
            </a:r>
            <a:r>
              <a:rPr lang="sk-SK" altLang="zh-CN" sz="1400" b="1" dirty="0">
                <a:sym typeface="+mn-lt"/>
              </a:rPr>
              <a:t>Kombinovanie a záver</a:t>
            </a:r>
            <a:endParaRPr lang="en-US" altLang="zh-CN" sz="1400" b="1" dirty="0">
              <a:sym typeface="+mn-lt"/>
            </a:endParaRPr>
          </a:p>
          <a:p>
            <a:pPr lvl="1"/>
            <a:r>
              <a:rPr lang="sk-SK" altLang="zh-CN" dirty="0">
                <a:sym typeface="+mn-lt"/>
              </a:rPr>
              <a:t>Pridáme pripravené arašidy päť všetko spolu miešame-restujeme kým sa všetko spojí a prehreje a pár kvapiek octu a podávame</a:t>
            </a:r>
            <a:endParaRPr lang="en-US" altLang="zh-CN" sz="1400" b="1" dirty="0">
              <a:sym typeface="+mn-lt"/>
            </a:endParaRPr>
          </a:p>
        </p:txBody>
      </p:sp>
      <p:sp>
        <p:nvSpPr>
          <p:cNvPr id="4" name="心形 3">
            <a:extLst>
              <a:ext uri="{FF2B5EF4-FFF2-40B4-BE49-F238E27FC236}">
                <a16:creationId xmlns:a16="http://schemas.microsoft.com/office/drawing/2014/main" id="{66B7BF5C-8876-509E-588C-1B0A38631618}"/>
              </a:ext>
            </a:extLst>
          </p:cNvPr>
          <p:cNvSpPr/>
          <p:nvPr/>
        </p:nvSpPr>
        <p:spPr>
          <a:xfrm>
            <a:off x="4899657" y="970413"/>
            <a:ext cx="4010187" cy="3437205"/>
          </a:xfrm>
          <a:prstGeom prst="hear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71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810owerPoint Presentation-2"/>
  <p:tag name="ISPRING_RESOURCE_PATHS_HASH_PRESENTER" val="cbf19018b11488c695171ad8859c3984d1c33f4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jezr0id">
      <a:majorFont>
        <a:latin typeface="印品黑体"/>
        <a:ea typeface="印品黑体"/>
        <a:cs typeface=""/>
      </a:majorFont>
      <a:minorFont>
        <a:latin typeface="印品黑体"/>
        <a:ea typeface="印品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900</Words>
  <Application>Microsoft Office PowerPoint</Application>
  <PresentationFormat>Vlastná</PresentationFormat>
  <Paragraphs>116</Paragraphs>
  <Slides>14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3</vt:i4>
      </vt:variant>
      <vt:variant>
        <vt:lpstr>Nadpisy snímok</vt:lpstr>
      </vt:variant>
      <vt:variant>
        <vt:i4>14</vt:i4>
      </vt:variant>
    </vt:vector>
  </HeadingPairs>
  <TitlesOfParts>
    <vt:vector size="23" baseType="lpstr">
      <vt:lpstr>等线</vt:lpstr>
      <vt:lpstr>微软雅黑</vt:lpstr>
      <vt:lpstr>Arial</vt:lpstr>
      <vt:lpstr>Calibri</vt:lpstr>
      <vt:lpstr>Times New Roman</vt:lpstr>
      <vt:lpstr>印品黑体</vt:lpstr>
      <vt:lpstr>第一PPT，www.1ppt.com</vt:lpstr>
      <vt:lpstr>第一PPT，www.1ppt.com </vt:lpstr>
      <vt:lpstr>自定义设计方案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美食</dc:title>
  <dc:creator>第一PPT</dc:creator>
  <cp:keywords>www.1ppt.com</cp:keywords>
  <dc:description>www.1ppt.com</dc:description>
  <cp:lastModifiedBy>Martin Brezovsky</cp:lastModifiedBy>
  <cp:revision>141</cp:revision>
  <dcterms:created xsi:type="dcterms:W3CDTF">2013-06-01T10:48:00Z</dcterms:created>
  <dcterms:modified xsi:type="dcterms:W3CDTF">2024-03-16T10:43:25Z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5BE7EFC503EB4D63B3B911EE004D0438_12</vt:lpwstr>
  </property>
  <property fmtid="{D5CDD505-2E9C-101B-9397-08002B2CF9AE}" pid="3" name="KSOProductBuildVer">
    <vt:lpwstr>2052-12.1.0.15712</vt:lpwstr>
  </property>
</Properties>
</file>