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2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  <p:sldMasterId id="2147483729" r:id="rId3"/>
  </p:sldMasterIdLst>
  <p:notesMasterIdLst>
    <p:notesMasterId r:id="rId15"/>
  </p:notesMasterIdLst>
  <p:handoutMasterIdLst>
    <p:handoutMasterId r:id="rId16"/>
  </p:handoutMasterIdLst>
  <p:sldIdLst>
    <p:sldId id="256" r:id="rId4"/>
    <p:sldId id="337" r:id="rId5"/>
    <p:sldId id="338" r:id="rId6"/>
    <p:sldId id="349" r:id="rId7"/>
    <p:sldId id="313" r:id="rId8"/>
    <p:sldId id="348" r:id="rId9"/>
    <p:sldId id="367" r:id="rId10"/>
    <p:sldId id="363" r:id="rId11"/>
    <p:sldId id="369" r:id="rId12"/>
    <p:sldId id="370" r:id="rId13"/>
    <p:sldId id="366" r:id="rId14"/>
  </p:sldIdLst>
  <p:sldSz cx="9145588" cy="5145088"/>
  <p:notesSz cx="6858000" cy="9144000"/>
  <p:custDataLst>
    <p:tags r:id="rId17"/>
  </p:custDataLst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935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835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8" userDrawn="1">
          <p15:clr>
            <a:srgbClr val="A4A3A4"/>
          </p15:clr>
        </p15:guide>
        <p15:guide id="2" pos="3802" userDrawn="1">
          <p15:clr>
            <a:srgbClr val="A4A3A4"/>
          </p15:clr>
        </p15:guide>
        <p15:guide id="3" orient="horz" pos="1600" userDrawn="1">
          <p15:clr>
            <a:srgbClr val="A4A3A4"/>
          </p15:clr>
        </p15:guide>
        <p15:guide id="4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2E15"/>
    <a:srgbClr val="92D050"/>
    <a:srgbClr val="F4F4F4"/>
    <a:srgbClr val="FFFFFF"/>
    <a:srgbClr val="0070C0"/>
    <a:srgbClr val="7030A0"/>
    <a:srgbClr val="CC00CC"/>
    <a:srgbClr val="FF33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951" autoAdjust="0"/>
    <p:restoredTop sz="93826" autoAdjust="0"/>
  </p:normalViewPr>
  <p:slideViewPr>
    <p:cSldViewPr snapToGrid="0" showGuides="1">
      <p:cViewPr varScale="1">
        <p:scale>
          <a:sx n="116" d="100"/>
          <a:sy n="116" d="100"/>
        </p:scale>
        <p:origin x="402" y="102"/>
      </p:cViewPr>
      <p:guideLst>
        <p:guide orient="horz" pos="2138"/>
        <p:guide pos="3802"/>
        <p:guide orient="horz" pos="16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6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FE841E-6FA6-49F7-A395-BC1FD6B4EF35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2A492-FC83-4E37-9600-AA040E422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E919B9-FCB4-4BF6-BF66-9BFB52FA27DE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949C9-BCC5-4E68-A275-21E7D2B8CD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935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835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RKE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ALLERY SL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ALLERY for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SL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759" y="273929"/>
            <a:ext cx="7888070" cy="99447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759" y="1369642"/>
            <a:ext cx="7888070" cy="32645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759" y="4768735"/>
            <a:ext cx="2457877" cy="273928"/>
          </a:xfrm>
          <a:prstGeom prst="rect">
            <a:avLst/>
          </a:prstGeom>
        </p:spPr>
        <p:txBody>
          <a:bodyPr/>
          <a:lstStyle/>
          <a:p>
            <a:fld id="{FD15BE4B-21CE-433A-AE04-B4144043CF3C}" type="datetime1">
              <a:rPr lang="zh-CN" altLang="en-US" smtClean="0"/>
              <a:t>2024/4/23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86756" y="4768735"/>
            <a:ext cx="2172077" cy="27392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Confucius Institue of Comenius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8952" y="4768735"/>
            <a:ext cx="2457877" cy="273928"/>
          </a:xfrm>
          <a:prstGeom prst="rect">
            <a:avLst/>
          </a:prstGeom>
        </p:spPr>
        <p:txBody>
          <a:bodyPr/>
          <a:lstStyle/>
          <a:p>
            <a:fld id="{2A335206-2AB7-4D3B-85AC-F38F7AE210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4000"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3988" cy="110331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6238"/>
            <a:ext cx="6402388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41C4D-DDBE-4637-8278-7A762A54265E}" type="datetime1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2A822-5271-4C58-B0B0-9FBFED94A37C}" type="datetime1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OUT SL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763"/>
            <a:ext cx="7773987" cy="10207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1225"/>
            <a:ext cx="7773987" cy="1125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AC33-BBEA-469C-8A3B-0C5781B0F077}" type="datetime1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5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40188" cy="3395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8612F-67DB-4536-ABD1-34157762DFD2}" type="datetime1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4E9AF-D249-4C3A-B765-0FD4795D408C}" type="datetime1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F28C-514B-470E-A993-EDDF23C6A2EF}" type="datetime1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C7BBF-C649-4313-928C-6F4CEF57A059}" type="datetime1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91ECC-C6AF-44E9-BEE8-A550D515C33A}" type="datetime1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444A5-98C5-4B8B-81A1-E771547D9A43}" type="datetime1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56BEC-D2E7-4434-8D24-478E125F9424}" type="datetime1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DEF74-33CC-4B03-A55D-6E2A7D7B350D}" type="datetime1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FA5D-C711-4B81-BEEA-0E4402510AF4}" type="datetime1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push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A494D-AB89-4C76-9351-66F920EB243B}" type="datetime1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07071-2760-4E56-9063-EC9562417F48}" type="datetime1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1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E6220-B306-49F9-93AD-DFF42499C593}" type="datetime1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1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FD647-6150-4C70-94BB-E593402892B1}" type="datetime1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1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84EE0-64AE-48C8-A27A-28757CDDDF13}" type="datetime1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1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29DD2-EBE2-41C7-9238-15983B0370CB}" type="datetime1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1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0CC6F-1F81-4ABC-B29A-567619A5B06F}" type="datetime1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1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99607-2821-463C-A880-2F5A5A09DA2A}" type="datetime1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1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2B03A-1780-4576-8FEB-F7B168FEACE0}" type="datetime1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1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0A16-0F41-4DEE-92A4-58D6F8C0E011}" type="datetime1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OUT YEAR FOU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push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1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A38CD-74CD-4B97-B2A7-E53CD756F1D8}" type="datetime1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1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514C2-16C1-4EC7-AAB1-61A3EE3CFF8A}" type="datetime1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2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F060-047E-49DD-8D0A-48270EEB2B18}" type="datetime1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2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9949-2E34-4759-815C-A6C4BF3612B7}" type="datetime1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2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FB2CB-826F-4686-829F-19A1B7008E45}" type="datetime1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2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F8ED5-B908-4981-B6B1-D37A63969BF5}" type="datetime1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2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16E96-606B-4BE9-81F7-8DD3D8AB2A00}" type="datetime1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2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DE12-B850-43C8-AB31-7055BEB76B87}" type="datetime1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2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41AE9-5700-48A7-9E19-6897F5ACE6BF}" type="datetime1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2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51422-1F77-4D92-BF26-C227C918D719}" type="datetime1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S SL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push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2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28E2B-56C0-40EC-BFFB-B5F5500AA28F}" type="datetime1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2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5B811-B8C9-4E36-BCF4-72E9397B5260}" type="datetime1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01BA7-65AC-441F-901F-47957C9734F2}" type="datetime1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F4604-6F2D-4022-8131-12F5AC1E57C3}" type="datetime1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9C0F-4C7E-4B03-A015-876EE3E6902B}" type="datetime1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D9682-5A85-441A-A06F-0F5B0E647740}" type="datetime1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0AFD7-E827-4415-AB72-41D4D3ED2C94}" type="datetime1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4386C-9352-4C62-8D11-5ABA6C4CA025}" type="datetime1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A872F-C8E1-45BF-B2EA-E1A89CFCFCBE}" type="datetime1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329C2-7AD4-444E-9155-60AF8AA7BDF7}" type="datetime1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push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80F2A-A7D1-4591-8696-193AC97CF10E}" type="datetime1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EC9CA-9BC7-4A38-B855-0AC3F417A784}" type="datetime1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4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45884-C7CC-4630-A02E-0A0B62D040BC}" type="datetime1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4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9745A-7072-4465-94B3-1D3B57EE1BDA}" type="datetime1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4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DCE37-84C9-4F09-A30C-23C3963E7CB9}" type="datetime1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4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C454-9666-4C04-9565-1B02C37487B4}" type="datetime1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4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5C70-A5C6-4A56-9EA7-1667B164F2D9}" type="datetime1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4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7596-8E3B-46F5-A578-425DFA54C64D}" type="datetime1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4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73875-E216-4B1A-9C4D-8D58B2EEA48E}" type="datetime1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4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40F01-7F09-4571-B41C-D565A187A271}" type="datetime1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SL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push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4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0F47F-A281-4A9C-BB5F-CF6E481C9041}" type="datetime1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4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8CE6F-9AD2-4718-BE24-5E1C743B3A31}" type="datetime1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453650" y="0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5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090E-6412-45B9-8DE1-B780F822AD2B}" type="datetime1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5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E07EB-0326-438C-BA2F-6F739D804B25}" type="datetime1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FAB8B-2B0F-4F9A-A06A-2BC22658E2C0}" type="datetime1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5351B-88E7-43B6-B3D6-C1AA472A5A09}" type="datetime1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3338" cy="439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94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2013-7127-40BC-B89B-5B3B75A0B106}" type="datetime1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2038"/>
            <a:ext cx="5487987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7987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7488"/>
            <a:ext cx="5487987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A8B51-F916-4CD8-9264-3377D8773393}" type="datetime1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429D3-8A73-4685-A912-170F7512BBEE}" type="datetime1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0988" y="206375"/>
            <a:ext cx="2057400" cy="43894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21388" cy="43894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8DF5B-F271-4684-898E-F049E7B35E66}" type="datetime1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push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80" y="206042"/>
            <a:ext cx="8231029" cy="85751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80" y="1200521"/>
            <a:ext cx="8231029" cy="339552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79" y="4768735"/>
            <a:ext cx="2133971" cy="273928"/>
          </a:xfrm>
          <a:prstGeom prst="rect">
            <a:avLst/>
          </a:prstGeom>
        </p:spPr>
        <p:txBody>
          <a:bodyPr/>
          <a:lstStyle/>
          <a:p>
            <a:pPr defTabSz="914400"/>
            <a:fld id="{EF319D58-5802-4E05-82A7-4A9260741722}" type="datetime1">
              <a:rPr lang="zh-CN" altLang="en-US" sz="1800" smtClean="0">
                <a:solidFill>
                  <a:prstClr val="black"/>
                </a:solidFill>
              </a:rPr>
              <a:t>2024/4/23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743" y="4768735"/>
            <a:ext cx="2896103" cy="273928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altLang="zh-CN" sz="1800">
                <a:solidFill>
                  <a:prstClr val="black"/>
                </a:solidFill>
              </a:rPr>
              <a:t>Confucius Institue of Comenius University</a:t>
            </a: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4338" y="4768735"/>
            <a:ext cx="2133971" cy="273928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z="1800" smtClean="0">
                <a:solidFill>
                  <a:prstClr val="black"/>
                </a:solidFill>
              </a:rPr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0551" y="206042"/>
            <a:ext cx="2057757" cy="438999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80" y="206042"/>
            <a:ext cx="6020845" cy="438999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79" y="4768735"/>
            <a:ext cx="2133971" cy="273928"/>
          </a:xfrm>
          <a:prstGeom prst="rect">
            <a:avLst/>
          </a:prstGeom>
        </p:spPr>
        <p:txBody>
          <a:bodyPr/>
          <a:lstStyle/>
          <a:p>
            <a:pPr defTabSz="914400"/>
            <a:fld id="{75235BF2-9182-4F39-80C0-8BB1057B56C0}" type="datetime1">
              <a:rPr lang="zh-CN" altLang="en-US" sz="1800" smtClean="0">
                <a:solidFill>
                  <a:prstClr val="black"/>
                </a:solidFill>
              </a:rPr>
              <a:t>2024/4/23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743" y="4768735"/>
            <a:ext cx="2896103" cy="273928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altLang="zh-CN" sz="1800">
                <a:solidFill>
                  <a:prstClr val="black"/>
                </a:solidFill>
              </a:rPr>
              <a:t>Confucius Institue of Comenius University</a:t>
            </a: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4338" y="4768735"/>
            <a:ext cx="2133971" cy="273928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z="1800" smtClean="0">
                <a:solidFill>
                  <a:prstClr val="black"/>
                </a:solidFill>
              </a:rPr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RKETING SL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26" Type="http://schemas.openxmlformats.org/officeDocument/2006/relationships/slideLayout" Target="../slideLayouts/slideLayout43.xml"/><Relationship Id="rId39" Type="http://schemas.openxmlformats.org/officeDocument/2006/relationships/slideLayout" Target="../slideLayouts/slideLayout56.xml"/><Relationship Id="rId21" Type="http://schemas.openxmlformats.org/officeDocument/2006/relationships/slideLayout" Target="../slideLayouts/slideLayout38.xml"/><Relationship Id="rId34" Type="http://schemas.openxmlformats.org/officeDocument/2006/relationships/slideLayout" Target="../slideLayouts/slideLayout51.xml"/><Relationship Id="rId42" Type="http://schemas.openxmlformats.org/officeDocument/2006/relationships/slideLayout" Target="../slideLayouts/slideLayout59.xml"/><Relationship Id="rId47" Type="http://schemas.openxmlformats.org/officeDocument/2006/relationships/slideLayout" Target="../slideLayouts/slideLayout64.xml"/><Relationship Id="rId50" Type="http://schemas.openxmlformats.org/officeDocument/2006/relationships/slideLayout" Target="../slideLayouts/slideLayout67.xml"/><Relationship Id="rId55" Type="http://schemas.openxmlformats.org/officeDocument/2006/relationships/slideLayout" Target="../slideLayouts/slideLayout72.xml"/><Relationship Id="rId63" Type="http://schemas.openxmlformats.org/officeDocument/2006/relationships/theme" Target="../theme/theme2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9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28.xml"/><Relationship Id="rId24" Type="http://schemas.openxmlformats.org/officeDocument/2006/relationships/slideLayout" Target="../slideLayouts/slideLayout41.xml"/><Relationship Id="rId32" Type="http://schemas.openxmlformats.org/officeDocument/2006/relationships/slideLayout" Target="../slideLayouts/slideLayout49.xml"/><Relationship Id="rId37" Type="http://schemas.openxmlformats.org/officeDocument/2006/relationships/slideLayout" Target="../slideLayouts/slideLayout54.xml"/><Relationship Id="rId40" Type="http://schemas.openxmlformats.org/officeDocument/2006/relationships/slideLayout" Target="../slideLayouts/slideLayout57.xml"/><Relationship Id="rId45" Type="http://schemas.openxmlformats.org/officeDocument/2006/relationships/slideLayout" Target="../slideLayouts/slideLayout62.xml"/><Relationship Id="rId53" Type="http://schemas.openxmlformats.org/officeDocument/2006/relationships/slideLayout" Target="../slideLayouts/slideLayout70.xml"/><Relationship Id="rId58" Type="http://schemas.openxmlformats.org/officeDocument/2006/relationships/slideLayout" Target="../slideLayouts/slideLayout75.xml"/><Relationship Id="rId5" Type="http://schemas.openxmlformats.org/officeDocument/2006/relationships/slideLayout" Target="../slideLayouts/slideLayout22.xml"/><Relationship Id="rId61" Type="http://schemas.openxmlformats.org/officeDocument/2006/relationships/slideLayout" Target="../slideLayouts/slideLayout78.xml"/><Relationship Id="rId1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44.xml"/><Relationship Id="rId30" Type="http://schemas.openxmlformats.org/officeDocument/2006/relationships/slideLayout" Target="../slideLayouts/slideLayout47.xml"/><Relationship Id="rId35" Type="http://schemas.openxmlformats.org/officeDocument/2006/relationships/slideLayout" Target="../slideLayouts/slideLayout52.xml"/><Relationship Id="rId43" Type="http://schemas.openxmlformats.org/officeDocument/2006/relationships/slideLayout" Target="../slideLayouts/slideLayout60.xml"/><Relationship Id="rId48" Type="http://schemas.openxmlformats.org/officeDocument/2006/relationships/slideLayout" Target="../slideLayouts/slideLayout65.xml"/><Relationship Id="rId56" Type="http://schemas.openxmlformats.org/officeDocument/2006/relationships/slideLayout" Target="../slideLayouts/slideLayout73.xml"/><Relationship Id="rId64" Type="http://schemas.openxmlformats.org/officeDocument/2006/relationships/image" Target="../media/image1.jpeg"/><Relationship Id="rId8" Type="http://schemas.openxmlformats.org/officeDocument/2006/relationships/slideLayout" Target="../slideLayouts/slideLayout25.xml"/><Relationship Id="rId51" Type="http://schemas.openxmlformats.org/officeDocument/2006/relationships/slideLayout" Target="../slideLayouts/slideLayout68.xml"/><Relationship Id="rId3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5" Type="http://schemas.openxmlformats.org/officeDocument/2006/relationships/slideLayout" Target="../slideLayouts/slideLayout42.xml"/><Relationship Id="rId33" Type="http://schemas.openxmlformats.org/officeDocument/2006/relationships/slideLayout" Target="../slideLayouts/slideLayout50.xml"/><Relationship Id="rId38" Type="http://schemas.openxmlformats.org/officeDocument/2006/relationships/slideLayout" Target="../slideLayouts/slideLayout55.xml"/><Relationship Id="rId46" Type="http://schemas.openxmlformats.org/officeDocument/2006/relationships/slideLayout" Target="../slideLayouts/slideLayout63.xml"/><Relationship Id="rId59" Type="http://schemas.openxmlformats.org/officeDocument/2006/relationships/slideLayout" Target="../slideLayouts/slideLayout76.xml"/><Relationship Id="rId20" Type="http://schemas.openxmlformats.org/officeDocument/2006/relationships/slideLayout" Target="../slideLayouts/slideLayout37.xml"/><Relationship Id="rId41" Type="http://schemas.openxmlformats.org/officeDocument/2006/relationships/slideLayout" Target="../slideLayouts/slideLayout58.xml"/><Relationship Id="rId54" Type="http://schemas.openxmlformats.org/officeDocument/2006/relationships/slideLayout" Target="../slideLayouts/slideLayout71.xml"/><Relationship Id="rId6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40.xml"/><Relationship Id="rId28" Type="http://schemas.openxmlformats.org/officeDocument/2006/relationships/slideLayout" Target="../slideLayouts/slideLayout45.xml"/><Relationship Id="rId36" Type="http://schemas.openxmlformats.org/officeDocument/2006/relationships/slideLayout" Target="../slideLayouts/slideLayout53.xml"/><Relationship Id="rId49" Type="http://schemas.openxmlformats.org/officeDocument/2006/relationships/slideLayout" Target="../slideLayouts/slideLayout66.xml"/><Relationship Id="rId57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27.xml"/><Relationship Id="rId31" Type="http://schemas.openxmlformats.org/officeDocument/2006/relationships/slideLayout" Target="../slideLayouts/slideLayout48.xml"/><Relationship Id="rId44" Type="http://schemas.openxmlformats.org/officeDocument/2006/relationships/slideLayout" Target="../slideLayouts/slideLayout61.xml"/><Relationship Id="rId52" Type="http://schemas.openxmlformats.org/officeDocument/2006/relationships/slideLayout" Target="../slideLayouts/slideLayout69.xml"/><Relationship Id="rId6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2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 cstate="screen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60622" cy="7715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098" name="Picture 2" descr="E:\00专题PPT\餐饮招商PPT\美食图片\21695767_230716569000_2.jpg"/>
          <p:cNvPicPr>
            <a:picLocks noChangeAspect="1" noChangeArrowheads="1"/>
          </p:cNvPicPr>
          <p:nvPr userDrawn="1"/>
        </p:nvPicPr>
        <p:blipFill rotWithShape="1">
          <a:blip r:embed="rId20" cstate="screen"/>
          <a:srcRect/>
          <a:stretch>
            <a:fillRect/>
          </a:stretch>
        </p:blipFill>
        <p:spPr bwMode="auto">
          <a:xfrm>
            <a:off x="8439158" y="0"/>
            <a:ext cx="721464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:\00专题PPT\餐饮招商PPT\舌尖上的味道.png"/>
          <p:cNvPicPr>
            <a:picLocks noChangeAspect="1" noChangeArrowheads="1"/>
          </p:cNvPicPr>
          <p:nvPr userDrawn="1"/>
        </p:nvPicPr>
        <p:blipFill rotWithShape="1">
          <a:blip r:embed="rId21" cstate="screen"/>
          <a:srcRect/>
          <a:stretch>
            <a:fillRect/>
          </a:stretch>
        </p:blipFill>
        <p:spPr bwMode="auto">
          <a:xfrm>
            <a:off x="137635" y="95481"/>
            <a:ext cx="1088710" cy="57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直接连接符 3"/>
          <p:cNvCxnSpPr/>
          <p:nvPr userDrawn="1"/>
        </p:nvCxnSpPr>
        <p:spPr>
          <a:xfrm>
            <a:off x="1165807" y="159544"/>
            <a:ext cx="0" cy="452437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hape 1547"/>
          <p:cNvSpPr/>
          <p:nvPr userDrawn="1"/>
        </p:nvSpPr>
        <p:spPr>
          <a:xfrm flipV="1">
            <a:off x="1240578" y="596967"/>
            <a:ext cx="7198580" cy="0"/>
          </a:xfrm>
          <a:prstGeom prst="line">
            <a:avLst/>
          </a:prstGeom>
          <a:ln w="12700">
            <a:solidFill>
              <a:srgbClr val="9A9A9A"/>
            </a:solidFill>
            <a:prstDash val="sysDot"/>
            <a:miter lim="400000"/>
            <a:headEnd type="triangle" len="sm"/>
            <a:tailEnd type="triangle" len="sm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Shape 1545"/>
          <p:cNvSpPr/>
          <p:nvPr userDrawn="1"/>
        </p:nvSpPr>
        <p:spPr>
          <a:xfrm>
            <a:off x="1228222" y="244825"/>
            <a:ext cx="2522054" cy="307777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 algn="l" defTabSz="647700">
              <a:lnSpc>
                <a:spcPct val="120000"/>
              </a:lnSpc>
              <a:spcBef>
                <a:spcPts val="1700"/>
              </a:spcBef>
              <a:defRPr sz="4000">
                <a:solidFill>
                  <a:srgbClr val="656565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2000" b="1" dirty="0">
                <a:solidFill>
                  <a:srgbClr val="4F2E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添加标题文字内容</a:t>
            </a:r>
            <a:endParaRPr sz="2000" b="1" dirty="0">
              <a:solidFill>
                <a:srgbClr val="4F2E1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Oval 69"/>
          <p:cNvSpPr/>
          <p:nvPr userDrawn="1"/>
        </p:nvSpPr>
        <p:spPr>
          <a:xfrm>
            <a:off x="7731602" y="548449"/>
            <a:ext cx="97023" cy="97036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88" tIns="17144" rIns="34288" bIns="17144"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Oval 70"/>
          <p:cNvSpPr/>
          <p:nvPr userDrawn="1"/>
        </p:nvSpPr>
        <p:spPr>
          <a:xfrm>
            <a:off x="7845955" y="548449"/>
            <a:ext cx="97023" cy="97036"/>
          </a:xfrm>
          <a:prstGeom prst="ellipse">
            <a:avLst/>
          </a:prstGeom>
          <a:solidFill>
            <a:srgbClr val="4F2E1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88" tIns="17144" rIns="34288" bIns="17144"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Oval 71"/>
          <p:cNvSpPr/>
          <p:nvPr userDrawn="1"/>
        </p:nvSpPr>
        <p:spPr>
          <a:xfrm>
            <a:off x="7960308" y="548449"/>
            <a:ext cx="97023" cy="97036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88" tIns="17144" rIns="34288" bIns="17144"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Oval 72"/>
          <p:cNvSpPr/>
          <p:nvPr userDrawn="1"/>
        </p:nvSpPr>
        <p:spPr>
          <a:xfrm>
            <a:off x="8074660" y="548449"/>
            <a:ext cx="97023" cy="97036"/>
          </a:xfrm>
          <a:prstGeom prst="ellipse">
            <a:avLst/>
          </a:prstGeom>
          <a:solidFill>
            <a:srgbClr val="4F2E1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88" tIns="17144" rIns="34288" bIns="17144"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Oval 73"/>
          <p:cNvSpPr/>
          <p:nvPr userDrawn="1"/>
        </p:nvSpPr>
        <p:spPr>
          <a:xfrm>
            <a:off x="8189012" y="548449"/>
            <a:ext cx="97023" cy="97036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88" tIns="17144" rIns="34288" bIns="17144"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slow" advTm="4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  <p:hf sldNum="0" dt="0"/>
  <p:txStyles>
    <p:titleStyle>
      <a:lvl1pPr algn="l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4" cstate="screen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31188" cy="3395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8850"/>
            <a:ext cx="2133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2500D-E29B-4F30-A772-DE757C5D122E}" type="datetime1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8850"/>
            <a:ext cx="2897188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4788" y="4768850"/>
            <a:ext cx="2133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88" r:id="rId22"/>
    <p:sldLayoutId id="2147483689" r:id="rId23"/>
    <p:sldLayoutId id="2147483690" r:id="rId24"/>
    <p:sldLayoutId id="2147483691" r:id="rId25"/>
    <p:sldLayoutId id="2147483692" r:id="rId26"/>
    <p:sldLayoutId id="2147483693" r:id="rId27"/>
    <p:sldLayoutId id="2147483694" r:id="rId28"/>
    <p:sldLayoutId id="2147483695" r:id="rId29"/>
    <p:sldLayoutId id="2147483696" r:id="rId30"/>
    <p:sldLayoutId id="2147483697" r:id="rId31"/>
    <p:sldLayoutId id="2147483698" r:id="rId32"/>
    <p:sldLayoutId id="2147483699" r:id="rId33"/>
    <p:sldLayoutId id="2147483700" r:id="rId34"/>
    <p:sldLayoutId id="2147483701" r:id="rId35"/>
    <p:sldLayoutId id="2147483702" r:id="rId36"/>
    <p:sldLayoutId id="2147483703" r:id="rId37"/>
    <p:sldLayoutId id="2147483704" r:id="rId38"/>
    <p:sldLayoutId id="2147483705" r:id="rId39"/>
    <p:sldLayoutId id="2147483706" r:id="rId40"/>
    <p:sldLayoutId id="2147483707" r:id="rId41"/>
    <p:sldLayoutId id="2147483708" r:id="rId42"/>
    <p:sldLayoutId id="2147483709" r:id="rId43"/>
    <p:sldLayoutId id="2147483710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  <p:sldLayoutId id="2147483722" r:id="rId56"/>
    <p:sldLayoutId id="2147483723" r:id="rId57"/>
    <p:sldLayoutId id="2147483724" r:id="rId58"/>
    <p:sldLayoutId id="2147483725" r:id="rId59"/>
    <p:sldLayoutId id="2147483726" r:id="rId60"/>
    <p:sldLayoutId id="2147483727" r:id="rId61"/>
    <p:sldLayoutId id="2147483728" r:id="rId6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30.pn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1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0.jpeg"/><Relationship Id="rId5" Type="http://schemas.openxmlformats.org/officeDocument/2006/relationships/image" Target="../media/image24.pn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淘宝网Chenying0907出品 6"/>
          <p:cNvSpPr/>
          <p:nvPr/>
        </p:nvSpPr>
        <p:spPr>
          <a:xfrm>
            <a:off x="0" y="850896"/>
            <a:ext cx="2120440" cy="1498600"/>
          </a:xfrm>
          <a:prstGeom prst="rect">
            <a:avLst/>
          </a:prstGeom>
          <a:solidFill>
            <a:srgbClr val="4F2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淘宝网Chenying0907出品 10"/>
          <p:cNvSpPr/>
          <p:nvPr/>
        </p:nvSpPr>
        <p:spPr>
          <a:xfrm>
            <a:off x="1" y="2427286"/>
            <a:ext cx="91567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淘宝网Chenying0907出品 2" descr="E:\00专题PPT\餐饮招商PPT\中国味道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88042" y="2851944"/>
            <a:ext cx="5348892" cy="162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淘宝网Chenying0907出品 22"/>
          <p:cNvSpPr/>
          <p:nvPr/>
        </p:nvSpPr>
        <p:spPr>
          <a:xfrm>
            <a:off x="7014819" y="850896"/>
            <a:ext cx="2120440" cy="1498600"/>
          </a:xfrm>
          <a:prstGeom prst="rect">
            <a:avLst/>
          </a:prstGeom>
          <a:solidFill>
            <a:srgbClr val="4F2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Shape 1605"/>
          <p:cNvSpPr/>
          <p:nvPr/>
        </p:nvSpPr>
        <p:spPr>
          <a:xfrm>
            <a:off x="5648171" y="2536438"/>
            <a:ext cx="3610821" cy="254762"/>
          </a:xfrm>
          <a:prstGeom prst="rect">
            <a:avLst/>
          </a:prstGeom>
          <a:ln w="12700">
            <a:miter lim="400000"/>
          </a:ln>
        </p:spPr>
        <p:txBody>
          <a:bodyPr wrap="square" lIns="49949" tIns="49949" rIns="49949" bIns="49949" anchor="ctr">
            <a:spAutoFit/>
          </a:bodyPr>
          <a:lstStyle>
            <a:lvl1pPr>
              <a:lnSpc>
                <a:spcPct val="150000"/>
              </a:lnSpc>
              <a:defRPr sz="20000">
                <a:solidFill>
                  <a:srgbClr val="FB8734"/>
                </a:solidFill>
                <a:latin typeface="FontAwesome"/>
                <a:ea typeface="FontAwesome"/>
                <a:cs typeface="FontAwesome"/>
                <a:sym typeface="FontAwesome"/>
              </a:defRPr>
            </a:lvl1pPr>
          </a:lstStyle>
          <a:p>
            <a:pPr lvl="0" algn="ctr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en-US" altLang="zh-CN" sz="1000" dirty="0">
                <a:solidFill>
                  <a:srgbClr val="290D0D"/>
                </a:solidFill>
                <a:latin typeface="+mn-lt"/>
                <a:ea typeface="+mn-ea"/>
                <a:cs typeface="+mn-ea"/>
                <a:sym typeface="+mn-lt"/>
              </a:rPr>
              <a:t>Confucius Institute at Comenius University</a:t>
            </a:r>
          </a:p>
        </p:txBody>
      </p:sp>
      <p:sp>
        <p:nvSpPr>
          <p:cNvPr id="25" name="Oval 69"/>
          <p:cNvSpPr/>
          <p:nvPr/>
        </p:nvSpPr>
        <p:spPr>
          <a:xfrm>
            <a:off x="5400222" y="2615301"/>
            <a:ext cx="97023" cy="9703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88" tIns="17144" rIns="34288" bIns="17144"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Oval 70"/>
          <p:cNvSpPr/>
          <p:nvPr/>
        </p:nvSpPr>
        <p:spPr>
          <a:xfrm>
            <a:off x="5514575" y="2615301"/>
            <a:ext cx="97023" cy="97036"/>
          </a:xfrm>
          <a:prstGeom prst="ellipse">
            <a:avLst/>
          </a:prstGeom>
          <a:solidFill>
            <a:srgbClr val="4F2E1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88" tIns="17144" rIns="34288" bIns="17144"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Oval 71"/>
          <p:cNvSpPr/>
          <p:nvPr/>
        </p:nvSpPr>
        <p:spPr>
          <a:xfrm>
            <a:off x="5628928" y="2615301"/>
            <a:ext cx="97023" cy="9703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88" tIns="17144" rIns="34288" bIns="17144"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Oval 72"/>
          <p:cNvSpPr/>
          <p:nvPr/>
        </p:nvSpPr>
        <p:spPr>
          <a:xfrm>
            <a:off x="5743280" y="2615301"/>
            <a:ext cx="97023" cy="97036"/>
          </a:xfrm>
          <a:prstGeom prst="ellipse">
            <a:avLst/>
          </a:prstGeom>
          <a:solidFill>
            <a:srgbClr val="4F2E1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88" tIns="17144" rIns="34288" bIns="17144"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Oval 73"/>
          <p:cNvSpPr/>
          <p:nvPr/>
        </p:nvSpPr>
        <p:spPr>
          <a:xfrm>
            <a:off x="5857632" y="2615301"/>
            <a:ext cx="97023" cy="9703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88" tIns="17144" rIns="34288" bIns="17144"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Shape 1605"/>
          <p:cNvSpPr/>
          <p:nvPr/>
        </p:nvSpPr>
        <p:spPr>
          <a:xfrm>
            <a:off x="2453145" y="4305614"/>
            <a:ext cx="4390110" cy="375920"/>
          </a:xfrm>
          <a:prstGeom prst="rect">
            <a:avLst/>
          </a:prstGeom>
          <a:ln w="12700">
            <a:miter lim="400000"/>
          </a:ln>
        </p:spPr>
        <p:txBody>
          <a:bodyPr wrap="square" lIns="49949" tIns="49949" rIns="49949" bIns="49949" anchor="ctr">
            <a:spAutoFit/>
          </a:bodyPr>
          <a:lstStyle>
            <a:lvl1pPr>
              <a:lnSpc>
                <a:spcPct val="150000"/>
              </a:lnSpc>
              <a:defRPr sz="20000">
                <a:solidFill>
                  <a:srgbClr val="FB8734"/>
                </a:solidFill>
                <a:latin typeface="FontAwesome"/>
                <a:ea typeface="FontAwesome"/>
                <a:cs typeface="FontAwesome"/>
                <a:sym typeface="FontAwesome"/>
              </a:defRPr>
            </a:lvl1pPr>
          </a:lstStyle>
          <a:p>
            <a:pPr lvl="0" algn="ctr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sk-SK" altLang="zh-CN" sz="1800" dirty="0">
                <a:solidFill>
                  <a:srgbClr val="290D0D"/>
                </a:solidFill>
                <a:latin typeface="+mn-lt"/>
                <a:ea typeface="+mn-ea"/>
                <a:cs typeface="+mn-ea"/>
                <a:sym typeface="+mn-lt"/>
              </a:rPr>
              <a:t>Z</a:t>
            </a:r>
            <a:r>
              <a:rPr lang="en-US" altLang="zh-CN" sz="1800" dirty="0" err="1">
                <a:solidFill>
                  <a:srgbClr val="290D0D"/>
                </a:solidFill>
                <a:latin typeface="+mn-lt"/>
                <a:ea typeface="+mn-ea"/>
                <a:cs typeface="+mn-ea"/>
                <a:sym typeface="+mn-lt"/>
              </a:rPr>
              <a:t>hou</a:t>
            </a:r>
            <a:r>
              <a:rPr lang="en-US" altLang="zh-CN" sz="1800" dirty="0">
                <a:solidFill>
                  <a:srgbClr val="290D0D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sk-SK" altLang="zh-CN" sz="1800" dirty="0">
                <a:solidFill>
                  <a:srgbClr val="290D0D"/>
                </a:solidFill>
                <a:latin typeface="+mn-lt"/>
                <a:ea typeface="+mn-ea"/>
                <a:cs typeface="+mn-ea"/>
                <a:sym typeface="+mn-lt"/>
              </a:rPr>
              <a:t>T</a:t>
            </a:r>
            <a:r>
              <a:rPr lang="en-US" altLang="zh-CN" sz="1800" dirty="0" err="1">
                <a:solidFill>
                  <a:srgbClr val="290D0D"/>
                </a:solidFill>
                <a:latin typeface="+mn-lt"/>
                <a:ea typeface="+mn-ea"/>
                <a:cs typeface="+mn-ea"/>
                <a:sym typeface="+mn-lt"/>
              </a:rPr>
              <a:t>ao</a:t>
            </a:r>
            <a:endParaRPr lang="en-US" altLang="zh-CN" sz="1800" dirty="0">
              <a:solidFill>
                <a:srgbClr val="290D0D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026" name="Picture 2" descr="C:/Users/86221/Desktop/苏浙菜/6609c93d70cf3bc750931f44db00baa1cc112a83.webp.jpg6609c93d70cf3bc750931f44db00baa1cc112a83.webp"/>
          <p:cNvPicPr>
            <a:picLocks noChangeAspect="1" noChangeArrowheads="1"/>
          </p:cNvPicPr>
          <p:nvPr/>
        </p:nvPicPr>
        <p:blipFill>
          <a:blip r:embed="rId4"/>
          <a:srcRect l="15657" r="15657"/>
          <a:stretch>
            <a:fillRect/>
          </a:stretch>
        </p:blipFill>
        <p:spPr bwMode="auto">
          <a:xfrm>
            <a:off x="2184734" y="837916"/>
            <a:ext cx="1559041" cy="149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 descr="C:/Users/86221/Desktop/苏浙菜/c5cdc09d74ee56d413d9e7be42e4e12f55UlLb.jpgc5cdc09d74ee56d413d9e7be42e4e12f55UlLb"/>
          <p:cNvPicPr>
            <a:picLocks noChangeAspect="1"/>
          </p:cNvPicPr>
          <p:nvPr/>
        </p:nvPicPr>
        <p:blipFill>
          <a:blip r:embed="rId5"/>
          <a:srcRect t="10" b="10"/>
          <a:stretch>
            <a:fillRect/>
          </a:stretch>
        </p:blipFill>
        <p:spPr>
          <a:xfrm>
            <a:off x="3834144" y="850896"/>
            <a:ext cx="1477299" cy="1477299"/>
          </a:xfrm>
          <a:prstGeom prst="rect">
            <a:avLst/>
          </a:prstGeom>
        </p:spPr>
      </p:pic>
      <p:pic>
        <p:nvPicPr>
          <p:cNvPr id="1030" name="Picture 6" descr="C:/Users/86221/Desktop/苏浙菜/u=370389211,2474664293&amp;fm=253&amp;fmt=auto&amp;app=120&amp;f=JPEG.webp.jpgu=370389211,2474664293&amp;fm=253&amp;fmt=auto&amp;app=120&amp;f=JPEG.webp"/>
          <p:cNvPicPr>
            <a:picLocks noChangeAspect="1" noChangeArrowheads="1"/>
          </p:cNvPicPr>
          <p:nvPr/>
        </p:nvPicPr>
        <p:blipFill rotWithShape="1">
          <a:blip r:embed="rId6"/>
          <a:srcRect t="2631" b="2631"/>
          <a:stretch>
            <a:fillRect/>
          </a:stretch>
        </p:blipFill>
        <p:spPr bwMode="auto">
          <a:xfrm>
            <a:off x="5391483" y="836790"/>
            <a:ext cx="1559041" cy="147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>
          <a:xfrm>
            <a:off x="2120440" y="4768850"/>
            <a:ext cx="5090486" cy="273050"/>
          </a:xfrm>
        </p:spPr>
        <p:txBody>
          <a:bodyPr/>
          <a:lstStyle/>
          <a:p>
            <a:r>
              <a:rPr lang="sk-SK" altLang="zh-CN" b="1" dirty="0" err="1">
                <a:sym typeface="+mn-lt"/>
              </a:rPr>
              <a:t>Konfuciov</a:t>
            </a:r>
            <a:r>
              <a:rPr lang="sk-SK" altLang="zh-CN" b="1" dirty="0">
                <a:sym typeface="+mn-lt"/>
              </a:rPr>
              <a:t> Inštitút pri Univerzite Komenského v Bratislave</a:t>
            </a:r>
            <a:endParaRPr lang="en-US" altLang="zh-CN" b="1" dirty="0"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grpId="0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2" fill="hold" grpId="0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8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42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10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42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42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10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8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265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61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63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64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65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66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1" grpId="0" animBg="1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28" grpId="0" animBg="1"/>
          <p:bldP spid="29" grpId="0" animBg="1"/>
          <p:bldP spid="30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8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42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10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42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42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10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8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265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61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63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64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65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66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1" grpId="0" animBg="1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28" grpId="0" animBg="1"/>
          <p:bldP spid="29" grpId="0" animBg="1"/>
          <p:bldP spid="30" grpId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淘宝网Chenying0907出品 5"/>
          <p:cNvSpPr/>
          <p:nvPr/>
        </p:nvSpPr>
        <p:spPr>
          <a:xfrm>
            <a:off x="0" y="593863"/>
            <a:ext cx="3285439" cy="37655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963" y="593863"/>
            <a:ext cx="2492959" cy="2616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k-SK" altLang="zh-CN" sz="1700" b="1" dirty="0">
                <a:solidFill>
                  <a:schemeClr val="bg1"/>
                </a:solidFill>
                <a:cs typeface="+mn-ea"/>
                <a:sym typeface="+mn-lt"/>
              </a:rPr>
              <a:t>Postup:</a:t>
            </a:r>
            <a:endParaRPr lang="zh-CN" altLang="en-US" sz="17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950" y="970280"/>
            <a:ext cx="4464685" cy="38093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 algn="just">
              <a:lnSpc>
                <a:spcPts val="14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Nakrájajte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cibuľu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zázvor</a:t>
            </a:r>
            <a:endParaRPr lang="en-US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sk-SK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Osoľte krevety</a:t>
            </a:r>
            <a:endParaRPr lang="en-US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sk-SK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Pridajte víno na varenie a bielko</a:t>
            </a:r>
            <a:endParaRPr lang="en-US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sk-SK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Dobre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premiešajte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nechajte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minút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odstáť</a:t>
            </a:r>
            <a:endParaRPr lang="en-US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sk-SK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sk-SK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80°</a:t>
            </a:r>
            <a:r>
              <a:rPr lang="sk-SK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vody pridajte čaj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Longjing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sk-SK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sk-SK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Čaj sceďte po rozvinutí čajových lístkov a      	primiešajte škrob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sk-SK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7.Na oleji </a:t>
            </a:r>
            <a:r>
              <a:rPr lang="sk-SK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orestujte</a:t>
            </a:r>
            <a:r>
              <a:rPr lang="sk-SK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 cesnak, cibuľku a zázvor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sk-SK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sk-SK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Pridajte krevety a </a:t>
            </a:r>
            <a:r>
              <a:rPr lang="sk-SK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orestujte</a:t>
            </a:r>
            <a:r>
              <a:rPr lang="sk-SK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 ich</a:t>
            </a:r>
            <a:endParaRPr lang="en-US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sk-SK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sk-SK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Nakoniec pridajte zahustený čaj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sk-SK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10. Keď sa šťava zjednotí a zhustne, môžete 	podávať</a:t>
            </a:r>
            <a:endParaRPr lang="en-US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C:/Users/86221/Desktop/苏浙菜/6609c93d70cf3bc750931f44db00baa1cc112a83.webp.jpg6609c93d70cf3bc750931f44db00baa1cc112a83.webp"/>
          <p:cNvPicPr>
            <a:picLocks noChangeAspect="1" noChangeArrowheads="1"/>
          </p:cNvPicPr>
          <p:nvPr/>
        </p:nvPicPr>
        <p:blipFill>
          <a:blip r:embed="rId2"/>
          <a:srcRect l="7399" r="7399"/>
          <a:stretch>
            <a:fillRect/>
          </a:stretch>
        </p:blipFill>
        <p:spPr bwMode="auto">
          <a:xfrm>
            <a:off x="4835363" y="593863"/>
            <a:ext cx="4009232" cy="3107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ĺžnik 1">
            <a:extLst>
              <a:ext uri="{FF2B5EF4-FFF2-40B4-BE49-F238E27FC236}">
                <a16:creationId xmlns:a16="http://schemas.microsoft.com/office/drawing/2014/main" id="{B2968B21-B73E-487D-82A0-0D3052633B4A}"/>
              </a:ext>
            </a:extLst>
          </p:cNvPr>
          <p:cNvSpPr/>
          <p:nvPr/>
        </p:nvSpPr>
        <p:spPr>
          <a:xfrm>
            <a:off x="2242919" y="4529165"/>
            <a:ext cx="44496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altLang="zh-CN" b="1" dirty="0" err="1">
                <a:sym typeface="+mn-lt"/>
              </a:rPr>
              <a:t>Konfuciov</a:t>
            </a:r>
            <a:r>
              <a:rPr lang="sk-SK" altLang="zh-CN" b="1" dirty="0">
                <a:sym typeface="+mn-lt"/>
              </a:rPr>
              <a:t> Inštitút pri Univerzite Komenského v Bratislave</a:t>
            </a:r>
            <a:endParaRPr lang="en-US" altLang="zh-CN" b="1" dirty="0"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E:\00专题PPT\餐饮招商PPT\美食图片\未标题-1.jpg"/>
          <p:cNvPicPr>
            <a:picLocks noChangeAspect="1" noChangeArrowheads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 bwMode="auto">
          <a:xfrm>
            <a:off x="0" y="2571750"/>
            <a:ext cx="9182670" cy="283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E:\00专题PPT\餐饮招商PPT\美食图片\未标题-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2540951"/>
            <a:ext cx="9145588" cy="7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hape 1607"/>
          <p:cNvSpPr/>
          <p:nvPr/>
        </p:nvSpPr>
        <p:spPr>
          <a:xfrm>
            <a:off x="3283179" y="2743384"/>
            <a:ext cx="2566309" cy="707886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 defTabSz="647700">
              <a:lnSpc>
                <a:spcPct val="120000"/>
              </a:lnSpc>
              <a:spcBef>
                <a:spcPts val="1700"/>
              </a:spcBef>
              <a:defRPr sz="45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 algn="ctr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sk-SK" sz="4600" b="1" dirty="0">
                <a:solidFill>
                  <a:srgbClr val="290D0D"/>
                </a:solidFill>
                <a:latin typeface="+mn-lt"/>
                <a:ea typeface="+mn-ea"/>
                <a:cs typeface="+mn-ea"/>
                <a:sym typeface="+mn-lt"/>
              </a:rPr>
              <a:t>Ďakujem</a:t>
            </a:r>
            <a:endParaRPr sz="4600" b="1" dirty="0">
              <a:solidFill>
                <a:srgbClr val="290D0D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6" name="Picture 2" descr="E:\00专题PPT\餐饮招商PPT\舌尖上的味道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48902" y="531330"/>
            <a:ext cx="5311061" cy="198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>
          <a:xfrm>
            <a:off x="2253916" y="4768850"/>
            <a:ext cx="4539916" cy="273050"/>
          </a:xfrm>
        </p:spPr>
        <p:txBody>
          <a:bodyPr/>
          <a:lstStyle/>
          <a:p>
            <a:r>
              <a:rPr lang="sk-SK" altLang="zh-CN" b="1" dirty="0" err="1">
                <a:solidFill>
                  <a:schemeClr val="tx1"/>
                </a:solidFill>
                <a:sym typeface="+mn-lt"/>
              </a:rPr>
              <a:t>Konfuciov</a:t>
            </a:r>
            <a:r>
              <a:rPr lang="sk-SK" altLang="zh-CN" b="1" dirty="0">
                <a:solidFill>
                  <a:schemeClr val="tx1"/>
                </a:solidFill>
                <a:sym typeface="+mn-lt"/>
              </a:rPr>
              <a:t> Inštitút pri Univerzite Komenského v Bratislave</a:t>
            </a:r>
            <a:endParaRPr lang="en-US" altLang="zh-CN" b="1" dirty="0">
              <a:solidFill>
                <a:schemeClr val="tx1"/>
              </a:solidFill>
              <a:sym typeface="+mn-lt"/>
            </a:endParaRPr>
          </a:p>
          <a:p>
            <a:endParaRPr lang="en-US" altLang="zh-CN" b="1" dirty="0"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flip dir="r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8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8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淘宝网Chenying0907出品 2" descr="E:\00专题PPT\餐饮招商PPT\美食淘宝网chenying0907出品\未标题-1.jpg"/>
          <p:cNvPicPr>
            <a:picLocks noChangeAspect="1" noChangeArrowheads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 bwMode="auto">
          <a:xfrm>
            <a:off x="0" y="4615543"/>
            <a:ext cx="9145588" cy="283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淘宝网Chenying0907出品 2" descr="E:\00专题PPT\餐饮招商PPT\舌尖上的味道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51100" y="372580"/>
            <a:ext cx="3579586" cy="134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淘宝网Chenying0907出品 2" descr="E:\00专题PPT\餐饮招商PPT\美食淘宝网chenying0907出品\未标题-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1736272"/>
            <a:ext cx="9145588" cy="7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淘宝网Chenying0907出品 2" descr="E:\00专题PPT\餐饮招商PPT\美食淘宝网chenying0907出品\未标题-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4536657"/>
            <a:ext cx="9145588" cy="7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淘宝网Chenying0907出品 5" descr="E:\0000000我图PPT\00001PNG素材\中国风\454545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820192" y="3887466"/>
            <a:ext cx="3200402" cy="134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2" name="淘宝网Chenying0907出品 101"/>
          <p:cNvGrpSpPr/>
          <p:nvPr/>
        </p:nvGrpSpPr>
        <p:grpSpPr>
          <a:xfrm>
            <a:off x="5877600" y="1098342"/>
            <a:ext cx="2173406" cy="434756"/>
            <a:chOff x="5966500" y="1098342"/>
            <a:chExt cx="2173406" cy="434756"/>
          </a:xfrm>
        </p:grpSpPr>
        <p:sp>
          <p:nvSpPr>
            <p:cNvPr id="103" name="圆角淘宝网Chenying0907出品 102"/>
            <p:cNvSpPr/>
            <p:nvPr/>
          </p:nvSpPr>
          <p:spPr>
            <a:xfrm>
              <a:off x="5992666" y="1098342"/>
              <a:ext cx="2147240" cy="434756"/>
            </a:xfrm>
            <a:prstGeom prst="roundRect">
              <a:avLst>
                <a:gd name="adj" fmla="val 25303"/>
              </a:avLst>
            </a:prstGeom>
            <a:solidFill>
              <a:srgbClr val="4F2E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4" name="淘宝网Chenying0907出品 103"/>
            <p:cNvSpPr/>
            <p:nvPr/>
          </p:nvSpPr>
          <p:spPr>
            <a:xfrm>
              <a:off x="5966500" y="1128463"/>
              <a:ext cx="214994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219075"/>
              <a:r>
                <a:rPr lang="sk-SK" altLang="zh-CN" sz="2000" b="1" kern="0" dirty="0">
                  <a:solidFill>
                    <a:schemeClr val="bg1"/>
                  </a:solidFill>
                  <a:cs typeface="+mn-ea"/>
                  <a:sym typeface="+mn-lt"/>
                </a:rPr>
                <a:t>Kuchyňa </a:t>
              </a:r>
              <a:r>
                <a:rPr lang="en-US" altLang="zh-CN" sz="2000" b="1" kern="0" dirty="0" err="1">
                  <a:solidFill>
                    <a:schemeClr val="bg1"/>
                  </a:solidFill>
                  <a:cs typeface="+mn-ea"/>
                  <a:sym typeface="+mn-lt"/>
                </a:rPr>
                <a:t>Huaiyang</a:t>
              </a:r>
              <a:endParaRPr lang="zh-CN" altLang="en-US" sz="2000" b="1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05" name="淘宝网Chenying0907出品 104"/>
          <p:cNvSpPr/>
          <p:nvPr/>
        </p:nvSpPr>
        <p:spPr>
          <a:xfrm>
            <a:off x="2451101" y="2058795"/>
            <a:ext cx="605921" cy="536892"/>
          </a:xfrm>
          <a:prstGeom prst="rect">
            <a:avLst/>
          </a:prstGeom>
          <a:solidFill>
            <a:srgbClr val="4F2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2507456" y="2134022"/>
            <a:ext cx="605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07" name="淘宝网Chenying0907出品 106"/>
          <p:cNvGrpSpPr/>
          <p:nvPr/>
        </p:nvGrpSpPr>
        <p:grpSpPr>
          <a:xfrm>
            <a:off x="3215864" y="2058794"/>
            <a:ext cx="3746256" cy="547591"/>
            <a:chOff x="3369875" y="1633364"/>
            <a:chExt cx="3746256" cy="432048"/>
          </a:xfrm>
        </p:grpSpPr>
        <p:sp>
          <p:nvSpPr>
            <p:cNvPr id="108" name="淘宝网Chenying0907出品 107"/>
            <p:cNvSpPr/>
            <p:nvPr/>
          </p:nvSpPr>
          <p:spPr>
            <a:xfrm>
              <a:off x="3369875" y="1633364"/>
              <a:ext cx="3746256" cy="432048"/>
            </a:xfrm>
            <a:prstGeom prst="rect">
              <a:avLst/>
            </a:prstGeom>
            <a:solidFill>
              <a:srgbClr val="4F2E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3497320" y="1680111"/>
              <a:ext cx="3345083" cy="2914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800" dirty="0" err="1">
                  <a:solidFill>
                    <a:schemeClr val="bg1"/>
                  </a:solidFill>
                  <a:cs typeface="+mn-ea"/>
                  <a:sym typeface="+mn-lt"/>
                </a:rPr>
                <a:t>Huaiiyang</a:t>
              </a:r>
              <a:r>
                <a:rPr lang="en-US" altLang="zh-CN" sz="180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sk-SK" altLang="zh-CN" sz="1800" dirty="0">
                  <a:solidFill>
                    <a:schemeClr val="bg1"/>
                  </a:solidFill>
                  <a:cs typeface="+mn-ea"/>
                  <a:sym typeface="+mn-lt"/>
                </a:rPr>
                <a:t>Levie hlavy</a:t>
              </a:r>
              <a:r>
                <a:rPr lang="zh-CN" altLang="en-US" sz="1800" dirty="0">
                  <a:solidFill>
                    <a:schemeClr val="bg1"/>
                  </a:solidFill>
                  <a:cs typeface="+mn-ea"/>
                  <a:sym typeface="+mn-lt"/>
                </a:rPr>
                <a:t>淮阳狮子头</a:t>
              </a:r>
            </a:p>
          </p:txBody>
        </p:sp>
      </p:grpSp>
      <p:sp>
        <p:nvSpPr>
          <p:cNvPr id="2" name="淘宝网Chenying0907出品 104"/>
          <p:cNvSpPr/>
          <p:nvPr/>
        </p:nvSpPr>
        <p:spPr>
          <a:xfrm>
            <a:off x="2451100" y="3107732"/>
            <a:ext cx="605921" cy="536892"/>
          </a:xfrm>
          <a:prstGeom prst="rect">
            <a:avLst/>
          </a:prstGeom>
          <a:solidFill>
            <a:srgbClr val="4F2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TextBox 105"/>
          <p:cNvSpPr txBox="1"/>
          <p:nvPr/>
        </p:nvSpPr>
        <p:spPr>
          <a:xfrm>
            <a:off x="2507455" y="3182959"/>
            <a:ext cx="605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4" name="淘宝网Chenying0907出品 106"/>
          <p:cNvGrpSpPr/>
          <p:nvPr/>
        </p:nvGrpSpPr>
        <p:grpSpPr>
          <a:xfrm>
            <a:off x="3069382" y="3107731"/>
            <a:ext cx="3908003" cy="554839"/>
            <a:chOff x="3238405" y="1633364"/>
            <a:chExt cx="3507537" cy="437767"/>
          </a:xfrm>
        </p:grpSpPr>
        <p:sp>
          <p:nvSpPr>
            <p:cNvPr id="5" name="淘宝网Chenying0907出品 107"/>
            <p:cNvSpPr/>
            <p:nvPr/>
          </p:nvSpPr>
          <p:spPr>
            <a:xfrm>
              <a:off x="3369875" y="1633364"/>
              <a:ext cx="3362365" cy="432048"/>
            </a:xfrm>
            <a:prstGeom prst="rect">
              <a:avLst/>
            </a:prstGeom>
            <a:solidFill>
              <a:srgbClr val="4F2E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TextBox 108"/>
            <p:cNvSpPr txBox="1"/>
            <p:nvPr/>
          </p:nvSpPr>
          <p:spPr>
            <a:xfrm>
              <a:off x="3238405" y="1658311"/>
              <a:ext cx="3507537" cy="412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Dusené krevetie mäso s čajom </a:t>
              </a:r>
              <a:r>
                <a:rPr dirty="0">
                  <a:solidFill>
                    <a:schemeClr val="bg1"/>
                  </a:solidFill>
                  <a:cs typeface="+mn-ea"/>
                  <a:sym typeface="+mn-lt"/>
                </a:rPr>
                <a:t>Longjing</a:t>
              </a:r>
            </a:p>
            <a:p>
              <a:pPr algn="ctr"/>
              <a:r>
                <a:rPr lang="zh-CN" dirty="0">
                  <a:solidFill>
                    <a:schemeClr val="bg1"/>
                  </a:solidFill>
                  <a:cs typeface="+mn-ea"/>
                  <a:sym typeface="+mn-lt"/>
                </a:rPr>
                <a:t>龙井虾仁</a:t>
              </a:r>
            </a:p>
          </p:txBody>
        </p:sp>
      </p:grp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1633078" y="4858385"/>
            <a:ext cx="5879431" cy="273050"/>
          </a:xfrm>
        </p:spPr>
        <p:txBody>
          <a:bodyPr/>
          <a:lstStyle/>
          <a:p>
            <a:r>
              <a:rPr lang="sk-SK" altLang="zh-CN" b="1" dirty="0" err="1">
                <a:solidFill>
                  <a:schemeClr val="tx1"/>
                </a:solidFill>
                <a:sym typeface="+mn-lt"/>
              </a:rPr>
              <a:t>Konfuciov</a:t>
            </a:r>
            <a:r>
              <a:rPr lang="sk-SK" altLang="zh-CN" b="1" dirty="0">
                <a:solidFill>
                  <a:schemeClr val="tx1"/>
                </a:solidFill>
                <a:sym typeface="+mn-lt"/>
              </a:rPr>
              <a:t> Inštitút pri Univerzite Komenského v Bratislave</a:t>
            </a:r>
            <a:endParaRPr lang="en-US" altLang="zh-CN" b="1" dirty="0">
              <a:solidFill>
                <a:schemeClr val="tx1"/>
              </a:solidFill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>
        <p14:prism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06" grpId="0"/>
      <p:bldP spid="2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淘宝网Chenying0907出品 2" descr="E:\00专题PPT\餐饮招商PPT\美食淘宝网chenying0907出品\未标题-1.jpg"/>
          <p:cNvPicPr>
            <a:picLocks noChangeAspect="1" noChangeArrowheads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 bwMode="auto">
          <a:xfrm>
            <a:off x="0" y="4399915"/>
            <a:ext cx="9145905" cy="240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淘宝网Chenying0907出品 9"/>
          <p:cNvSpPr/>
          <p:nvPr/>
        </p:nvSpPr>
        <p:spPr>
          <a:xfrm>
            <a:off x="453390" y="1713865"/>
            <a:ext cx="8691245" cy="2246630"/>
          </a:xfrm>
          <a:prstGeom prst="rect">
            <a:avLst/>
          </a:prstGeom>
        </p:spPr>
        <p:txBody>
          <a:bodyPr wrap="square" lIns="91442" tIns="45720" rIns="91442" bIns="45720">
            <a:noAutofit/>
          </a:bodyPr>
          <a:lstStyle/>
          <a:p>
            <a:pPr indent="457200">
              <a:lnSpc>
                <a:spcPct val="140000"/>
              </a:lnSpc>
            </a:pPr>
            <a:r>
              <a:rPr lang="sk-SK" sz="1600" b="1" dirty="0">
                <a:solidFill>
                  <a:srgbClr val="4F2E15"/>
                </a:solidFill>
                <a:cs typeface="+mn-ea"/>
                <a:sym typeface="+mn-lt"/>
              </a:rPr>
              <a:t>Kuchyňa </a:t>
            </a:r>
            <a:r>
              <a:rPr lang="sk-SK" sz="1600" b="1" dirty="0" err="1">
                <a:solidFill>
                  <a:srgbClr val="4F2E15"/>
                </a:solidFill>
                <a:cs typeface="+mn-ea"/>
                <a:sym typeface="+mn-lt"/>
              </a:rPr>
              <a:t>Huaiyang</a:t>
            </a:r>
            <a:r>
              <a:rPr lang="sk-SK" sz="1600" b="1" dirty="0">
                <a:solidFill>
                  <a:srgbClr val="4F2E15"/>
                </a:solidFill>
                <a:cs typeface="+mn-ea"/>
                <a:sym typeface="+mn-lt"/>
              </a:rPr>
              <a:t> je jednou zo štyroch tradičných čínskych kuchýň s pôvodom v </a:t>
            </a:r>
            <a:r>
              <a:rPr lang="sk-SK" sz="1600" b="1" dirty="0" err="1">
                <a:solidFill>
                  <a:srgbClr val="4F2E15"/>
                </a:solidFill>
                <a:cs typeface="+mn-ea"/>
                <a:sym typeface="+mn-lt"/>
              </a:rPr>
              <a:t>Yangzhou</a:t>
            </a:r>
            <a:r>
              <a:rPr lang="sk-SK" sz="1600" b="1" dirty="0">
                <a:solidFill>
                  <a:srgbClr val="4F2E15"/>
                </a:solidFill>
                <a:cs typeface="+mn-ea"/>
                <a:sym typeface="+mn-lt"/>
              </a:rPr>
              <a:t> a </a:t>
            </a:r>
            <a:r>
              <a:rPr lang="sk-SK" sz="1600" b="1" dirty="0" err="1">
                <a:solidFill>
                  <a:srgbClr val="4F2E15"/>
                </a:solidFill>
                <a:cs typeface="+mn-ea"/>
                <a:sym typeface="+mn-lt"/>
              </a:rPr>
              <a:t>Huaian</a:t>
            </a:r>
            <a:r>
              <a:rPr lang="sk-SK" sz="1600" b="1" dirty="0">
                <a:solidFill>
                  <a:srgbClr val="4F2E15"/>
                </a:solidFill>
                <a:cs typeface="+mn-ea"/>
                <a:sym typeface="+mn-lt"/>
              </a:rPr>
              <a:t>. Je plná charakteristík </a:t>
            </a:r>
            <a:r>
              <a:rPr lang="sk-SK" sz="1600" b="1" dirty="0" err="1">
                <a:solidFill>
                  <a:srgbClr val="4F2E15"/>
                </a:solidFill>
                <a:cs typeface="+mn-ea"/>
                <a:sym typeface="+mn-lt"/>
              </a:rPr>
              <a:t>Huai</a:t>
            </a:r>
            <a:r>
              <a:rPr lang="sk-SK" sz="1600" b="1" dirty="0">
                <a:solidFill>
                  <a:srgbClr val="4F2E15"/>
                </a:solidFill>
                <a:cs typeface="+mn-ea"/>
                <a:sym typeface="+mn-lt"/>
              </a:rPr>
              <a:t> a </a:t>
            </a:r>
            <a:r>
              <a:rPr lang="sk-SK" sz="1600" b="1" dirty="0" err="1">
                <a:solidFill>
                  <a:srgbClr val="4F2E15"/>
                </a:solidFill>
                <a:cs typeface="+mn-ea"/>
                <a:sym typeface="+mn-lt"/>
              </a:rPr>
              <a:t>Yang</a:t>
            </a:r>
            <a:r>
              <a:rPr lang="sk-SK" sz="1600" b="1" dirty="0">
                <a:solidFill>
                  <a:srgbClr val="4F2E15"/>
                </a:solidFill>
                <a:cs typeface="+mn-ea"/>
                <a:sym typeface="+mn-lt"/>
              </a:rPr>
              <a:t>. Väčšina surovín pochádza z produktov pochádzajúcich z vody – riek a jazier. Táto kuchyňa je špičkovým kulinárskym umením, s originálnou chuťou ako nadradenou a snahou o jemnú a obyčajnú chuť bez straty elegancie. Ide o jedinečný koncept „harmónie, zjemnenia, jasnosti a nového“</a:t>
            </a:r>
            <a:endParaRPr sz="1600" b="1" dirty="0">
              <a:solidFill>
                <a:srgbClr val="4F2E15"/>
              </a:solidFill>
              <a:cs typeface="+mn-ea"/>
              <a:sym typeface="+mn-lt"/>
            </a:endParaRPr>
          </a:p>
        </p:txBody>
      </p:sp>
      <p:pic>
        <p:nvPicPr>
          <p:cNvPr id="11" name="淘宝网Chenying0907出品 2" descr="E:\00专题PPT\餐饮招商PPT\舌尖上的味道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51100" y="372580"/>
            <a:ext cx="3579586" cy="134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淘宝网Chenying0907出品 2" descr="E:\00专题PPT\餐饮招商PPT\美食淘宝网chenying0907出品\未标题-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1736272"/>
            <a:ext cx="9145588" cy="7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淘宝网Chenying0907出品 2" descr="E:\00专题PPT\餐饮招商PPT\美食淘宝网chenying0907出品\未标题-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4248944"/>
            <a:ext cx="9145588" cy="7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淘宝网Chenying0907出品 5" descr="E:\0000000我图PPT\00001PNG素材\中国风\454545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820192" y="3614691"/>
            <a:ext cx="3200402" cy="134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圆角淘宝网Chenying0907出品 2"/>
          <p:cNvSpPr/>
          <p:nvPr/>
        </p:nvSpPr>
        <p:spPr>
          <a:xfrm>
            <a:off x="5834973" y="1117049"/>
            <a:ext cx="2082947" cy="434756"/>
          </a:xfrm>
          <a:prstGeom prst="roundRect">
            <a:avLst>
              <a:gd name="adj" fmla="val 25303"/>
            </a:avLst>
          </a:prstGeom>
          <a:solidFill>
            <a:srgbClr val="4F2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TextBox 4"/>
          <p:cNvSpPr txBox="1"/>
          <p:nvPr/>
        </p:nvSpPr>
        <p:spPr>
          <a:xfrm>
            <a:off x="0" y="0"/>
            <a:ext cx="45365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http://www.1ppt.com/hangye/</a:t>
            </a:r>
          </a:p>
        </p:txBody>
      </p:sp>
      <p:sp>
        <p:nvSpPr>
          <p:cNvPr id="2" name="淘宝网Chenying0907出品 103"/>
          <p:cNvSpPr/>
          <p:nvPr/>
        </p:nvSpPr>
        <p:spPr>
          <a:xfrm>
            <a:off x="5877601" y="1128463"/>
            <a:ext cx="21499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219075"/>
            <a:r>
              <a:rPr lang="sk-SK" altLang="zh-CN" sz="2000" b="1" kern="0" dirty="0">
                <a:solidFill>
                  <a:schemeClr val="bg1"/>
                </a:solidFill>
                <a:cs typeface="+mn-ea"/>
                <a:sym typeface="+mn-lt"/>
              </a:rPr>
              <a:t>Kuchyňa </a:t>
            </a:r>
            <a:r>
              <a:rPr lang="en-US" altLang="zh-CN" sz="2000" b="1" kern="0" dirty="0" err="1">
                <a:solidFill>
                  <a:schemeClr val="bg1"/>
                </a:solidFill>
                <a:cs typeface="+mn-ea"/>
                <a:sym typeface="+mn-lt"/>
              </a:rPr>
              <a:t>Huaiyang</a:t>
            </a:r>
            <a:endParaRPr lang="zh-CN" altLang="en-US" sz="2000" b="1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149641" y="4768850"/>
            <a:ext cx="4499811" cy="273050"/>
          </a:xfrm>
        </p:spPr>
        <p:txBody>
          <a:bodyPr/>
          <a:lstStyle/>
          <a:p>
            <a:r>
              <a:rPr lang="sk-SK" altLang="zh-CN" b="1" dirty="0" err="1">
                <a:solidFill>
                  <a:schemeClr val="tx1"/>
                </a:solidFill>
                <a:sym typeface="+mn-lt"/>
              </a:rPr>
              <a:t>Konfuciov</a:t>
            </a:r>
            <a:r>
              <a:rPr lang="sk-SK" altLang="zh-CN" b="1" dirty="0">
                <a:solidFill>
                  <a:schemeClr val="tx1"/>
                </a:solidFill>
                <a:sym typeface="+mn-lt"/>
              </a:rPr>
              <a:t> Inštitút pri Univerzite Komenského v Bratislave</a:t>
            </a:r>
            <a:endParaRPr lang="en-US" altLang="zh-CN" b="1" dirty="0">
              <a:solidFill>
                <a:schemeClr val="tx1"/>
              </a:solidFill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23"/>
          <p:cNvGrpSpPr/>
          <p:nvPr/>
        </p:nvGrpSpPr>
        <p:grpSpPr bwMode="auto">
          <a:xfrm>
            <a:off x="5" y="3393499"/>
            <a:ext cx="2235281" cy="1761348"/>
            <a:chOff x="251473" y="3378248"/>
            <a:chExt cx="2007972" cy="1765251"/>
          </a:xfrm>
          <a:solidFill>
            <a:schemeClr val="accent6">
              <a:lumMod val="50000"/>
            </a:schemeClr>
          </a:solidFill>
        </p:grpSpPr>
        <p:sp>
          <p:nvSpPr>
            <p:cNvPr id="12" name="淘宝网Chenying0907出品 18"/>
            <p:cNvSpPr/>
            <p:nvPr/>
          </p:nvSpPr>
          <p:spPr>
            <a:xfrm>
              <a:off x="251473" y="3378248"/>
              <a:ext cx="2007972" cy="17652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9075"/>
              <a:endParaRPr lang="en-US" sz="1800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4" name="TextBox 7"/>
            <p:cNvSpPr txBox="1">
              <a:spLocks noChangeArrowheads="1"/>
            </p:cNvSpPr>
            <p:nvPr/>
          </p:nvSpPr>
          <p:spPr bwMode="auto">
            <a:xfrm>
              <a:off x="376553" y="3905607"/>
              <a:ext cx="1843189" cy="2776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30605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30605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30605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30605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219075"/>
              <a:r>
                <a:rPr lang="sk-SK" altLang="zh-CN" sz="1800" dirty="0">
                  <a:solidFill>
                    <a:schemeClr val="bg1"/>
                  </a:solidFill>
                  <a:latin typeface="Times New Roman" panose="02020603050405020304" pitchFamily="18" charset="0"/>
                  <a:ea typeface="等线" panose="02010600030101010101" pitchFamily="2" charset="-122"/>
                </a:rPr>
                <a:t>Hlavne z riek a jazier</a:t>
              </a:r>
              <a:endParaRPr lang="en-US" altLang="zh-CN" sz="1300" b="1" kern="0" dirty="0">
                <a:solidFill>
                  <a:schemeClr val="bg1"/>
                </a:solidFill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16" name="Group 24"/>
          <p:cNvGrpSpPr/>
          <p:nvPr/>
        </p:nvGrpSpPr>
        <p:grpSpPr bwMode="auto">
          <a:xfrm>
            <a:off x="2235282" y="3393499"/>
            <a:ext cx="2260090" cy="1761348"/>
            <a:chOff x="2443299" y="3378248"/>
            <a:chExt cx="2007972" cy="1765251"/>
          </a:xfrm>
          <a:solidFill>
            <a:srgbClr val="4F2E15"/>
          </a:solidFill>
        </p:grpSpPr>
        <p:sp>
          <p:nvSpPr>
            <p:cNvPr id="17" name="淘宝网Chenying0907出品 20"/>
            <p:cNvSpPr/>
            <p:nvPr/>
          </p:nvSpPr>
          <p:spPr>
            <a:xfrm>
              <a:off x="2443299" y="3378248"/>
              <a:ext cx="2007972" cy="176525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852" tIns="121926" rIns="243852" bIns="121926" anchor="ctr"/>
            <a:lstStyle/>
            <a:p>
              <a:pPr algn="ctr" defTabSz="219075"/>
              <a:endParaRPr lang="en-US" sz="1900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9" name="TextBox 10"/>
            <p:cNvSpPr txBox="1">
              <a:spLocks noChangeArrowheads="1"/>
            </p:cNvSpPr>
            <p:nvPr/>
          </p:nvSpPr>
          <p:spPr bwMode="auto">
            <a:xfrm>
              <a:off x="2716055" y="3855559"/>
              <a:ext cx="1494540" cy="2776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30605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30605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30605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30605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219075"/>
              <a:r>
                <a:rPr lang="en-US" altLang="zh-CN" sz="18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等线" panose="02010600030101010101" pitchFamily="2" charset="-122"/>
                </a:rPr>
                <a:t> </a:t>
              </a:r>
              <a:r>
                <a:rPr lang="sk-SK" altLang="zh-CN" sz="1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等线" panose="02010600030101010101" pitchFamily="2" charset="-122"/>
                </a:rPr>
                <a:t>P</a:t>
              </a:r>
              <a:r>
                <a:rPr lang="sk-SK" altLang="zh-CN" sz="18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等线" panose="02010600030101010101" pitchFamily="2" charset="-122"/>
                </a:rPr>
                <a:t>ekný tvar jedla</a:t>
              </a:r>
              <a:endParaRPr lang="en-US" altLang="zh-CN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</a:endParaRPr>
            </a:p>
          </p:txBody>
        </p:sp>
      </p:grpSp>
      <p:grpSp>
        <p:nvGrpSpPr>
          <p:cNvPr id="21" name="Group 25"/>
          <p:cNvGrpSpPr/>
          <p:nvPr/>
        </p:nvGrpSpPr>
        <p:grpSpPr bwMode="auto">
          <a:xfrm>
            <a:off x="4482000" y="3393499"/>
            <a:ext cx="2451735" cy="1761348"/>
            <a:chOff x="4623258" y="3378248"/>
            <a:chExt cx="2175487" cy="1765251"/>
          </a:xfrm>
          <a:solidFill>
            <a:schemeClr val="accent6">
              <a:lumMod val="50000"/>
            </a:schemeClr>
          </a:solidFill>
        </p:grpSpPr>
        <p:sp>
          <p:nvSpPr>
            <p:cNvPr id="22" name="淘宝网Chenying0907出品 21"/>
            <p:cNvSpPr/>
            <p:nvPr/>
          </p:nvSpPr>
          <p:spPr>
            <a:xfrm>
              <a:off x="4635123" y="3378248"/>
              <a:ext cx="2007972" cy="17652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9075"/>
              <a:endParaRPr lang="en-US" sz="1800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4" name="TextBox 23"/>
            <p:cNvSpPr txBox="1"/>
            <p:nvPr/>
          </p:nvSpPr>
          <p:spPr bwMode="auto">
            <a:xfrm>
              <a:off x="4623258" y="3484528"/>
              <a:ext cx="2175487" cy="740301"/>
            </a:xfrm>
            <a:prstGeom prst="rect">
              <a:avLst/>
            </a:prstGeom>
            <a:grpFill/>
          </p:spPr>
          <p:txBody>
            <a:bodyPr wrap="square" lIns="0" tIns="0" rIns="0" bIns="0">
              <a:spAutoFit/>
            </a:bodyPr>
            <a:lstStyle/>
            <a:p>
              <a:pPr algn="ctr" defTabSz="1023620">
                <a:defRPr/>
              </a:pPr>
              <a:r>
                <a:rPr lang="en-US" altLang="zh-CN" sz="16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等线" panose="02010600030101010101" pitchFamily="2" charset="-122"/>
                </a:rPr>
                <a:t>Zamera</a:t>
              </a:r>
              <a:r>
                <a:rPr lang="sk-SK" altLang="zh-CN" sz="16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等线" panose="02010600030101010101" pitchFamily="2" charset="-122"/>
                </a:rPr>
                <a:t>nie </a:t>
              </a:r>
              <a:r>
                <a:rPr lang="en-US" altLang="zh-CN" sz="16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等线" panose="02010600030101010101" pitchFamily="2" charset="-122"/>
                </a:rPr>
                <a:t>sa</a:t>
              </a:r>
              <a:r>
                <a:rPr lang="en-US" altLang="zh-CN" sz="16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等线" panose="02010600030101010101" pitchFamily="2" charset="-122"/>
                </a:rPr>
                <a:t> </a:t>
              </a:r>
              <a:r>
                <a:rPr lang="en-US" altLang="zh-CN" sz="16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等线" panose="02010600030101010101" pitchFamily="2" charset="-122"/>
                </a:rPr>
                <a:t>na</a:t>
              </a:r>
              <a:r>
                <a:rPr lang="en-US" altLang="zh-CN" sz="16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等线" panose="02010600030101010101" pitchFamily="2" charset="-122"/>
                </a:rPr>
                <a:t> </a:t>
              </a:r>
              <a:br>
                <a:rPr lang="sk-SK" altLang="zh-CN" sz="16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等线" panose="02010600030101010101" pitchFamily="2" charset="-122"/>
                </a:rPr>
              </a:br>
              <a:r>
                <a:rPr lang="en-US" altLang="zh-CN" sz="16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等线" panose="02010600030101010101" pitchFamily="2" charset="-122"/>
                </a:rPr>
                <a:t>originál</a:t>
              </a:r>
              <a:r>
                <a:rPr lang="sk-SK" altLang="zh-CN" sz="16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等线" panose="02010600030101010101" pitchFamily="2" charset="-122"/>
                </a:rPr>
                <a:t>nu</a:t>
              </a:r>
              <a:r>
                <a:rPr lang="sk-SK" altLang="zh-CN" sz="16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等线" panose="02010600030101010101" pitchFamily="2" charset="-122"/>
                </a:rPr>
                <a:t> </a:t>
              </a:r>
              <a:r>
                <a:rPr lang="en-US" altLang="zh-CN" sz="16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等线" panose="02010600030101010101" pitchFamily="2" charset="-122"/>
                </a:rPr>
                <a:t>chuť</a:t>
              </a:r>
              <a:r>
                <a:rPr lang="en-US" altLang="zh-CN" sz="16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等线" panose="02010600030101010101" pitchFamily="2" charset="-122"/>
                </a:rPr>
                <a:t>,</a:t>
              </a:r>
              <a:endParaRPr lang="sk-SK" altLang="zh-CN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</a:endParaRPr>
            </a:p>
            <a:p>
              <a:pPr algn="ctr" defTabSz="1023620">
                <a:defRPr/>
              </a:pPr>
              <a:r>
                <a:rPr lang="en-US" altLang="zh-CN" sz="16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等线" panose="02010600030101010101" pitchFamily="2" charset="-122"/>
                </a:rPr>
                <a:t>elegantný</a:t>
              </a:r>
              <a:r>
                <a:rPr lang="en-US" altLang="zh-CN" sz="16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等线" panose="02010600030101010101" pitchFamily="2" charset="-122"/>
                </a:rPr>
                <a:t> </a:t>
              </a:r>
              <a:r>
                <a:rPr lang="en-US" altLang="zh-CN" sz="16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等线" panose="02010600030101010101" pitchFamily="2" charset="-122"/>
                </a:rPr>
                <a:t>štýl</a:t>
              </a:r>
              <a:r>
                <a:rPr lang="en-US" altLang="zh-CN" sz="16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等线" panose="02010600030101010101" pitchFamily="2" charset="-122"/>
                </a:rPr>
                <a:t> </a:t>
              </a:r>
              <a:r>
                <a:rPr lang="en-US" altLang="zh-CN" sz="16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等线" panose="02010600030101010101" pitchFamily="2" charset="-122"/>
                </a:rPr>
                <a:t>jedla</a:t>
              </a:r>
              <a:endParaRPr lang="en-US" altLang="zh-CN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</a:endParaRPr>
            </a:p>
          </p:txBody>
        </p:sp>
      </p:grpSp>
      <p:grpSp>
        <p:nvGrpSpPr>
          <p:cNvPr id="26" name="Group 26"/>
          <p:cNvGrpSpPr/>
          <p:nvPr/>
        </p:nvGrpSpPr>
        <p:grpSpPr bwMode="auto">
          <a:xfrm>
            <a:off x="6742086" y="3387090"/>
            <a:ext cx="2391050" cy="1761348"/>
            <a:chOff x="6816484" y="3371825"/>
            <a:chExt cx="2007972" cy="1765251"/>
          </a:xfrm>
          <a:solidFill>
            <a:srgbClr val="4F2E15"/>
          </a:solidFill>
        </p:grpSpPr>
        <p:sp>
          <p:nvSpPr>
            <p:cNvPr id="27" name="淘宝网Chenying0907出品 22"/>
            <p:cNvSpPr/>
            <p:nvPr/>
          </p:nvSpPr>
          <p:spPr>
            <a:xfrm>
              <a:off x="6816484" y="3371825"/>
              <a:ext cx="2007972" cy="1765251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defTabSz="219075"/>
              <a:endParaRPr lang="en-US" sz="1100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9" name="TextBox 28"/>
            <p:cNvSpPr txBox="1"/>
            <p:nvPr/>
          </p:nvSpPr>
          <p:spPr bwMode="auto">
            <a:xfrm>
              <a:off x="7137658" y="3805358"/>
              <a:ext cx="1526568" cy="277613"/>
            </a:xfrm>
            <a:prstGeom prst="rect">
              <a:avLst/>
            </a:prstGeom>
            <a:grpFill/>
          </p:spPr>
          <p:txBody>
            <a:bodyPr wrap="none" lIns="0" tIns="0" rIns="0" bIns="0">
              <a:spAutoFit/>
            </a:bodyPr>
            <a:lstStyle/>
            <a:p>
              <a:pPr algn="ctr" defTabSz="1023620">
                <a:defRPr/>
              </a:pPr>
              <a:r>
                <a:rPr lang="sk-SK" sz="1800" b="1" kern="0" dirty="0">
                  <a:solidFill>
                    <a:schemeClr val="bg1"/>
                  </a:solidFill>
                  <a:cs typeface="+mn-ea"/>
                  <a:sym typeface="+mn-lt"/>
                </a:rPr>
                <a:t>Pekné servírovanie</a:t>
              </a:r>
              <a:endParaRPr lang="en-US" sz="1800" b="1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054" name="Picture 6" descr="C:/Users/86221/Desktop/苏浙菜/IMG4439c452438748415133082.jpgIMG4439c452438748415133082"/>
          <p:cNvPicPr>
            <a:picLocks noChangeAspect="1" noChangeArrowheads="1"/>
          </p:cNvPicPr>
          <p:nvPr/>
        </p:nvPicPr>
        <p:blipFill rotWithShape="1">
          <a:blip r:embed="rId2"/>
          <a:srcRect l="366" r="366"/>
          <a:stretch>
            <a:fillRect/>
          </a:stretch>
        </p:blipFill>
        <p:spPr bwMode="auto">
          <a:xfrm>
            <a:off x="1" y="0"/>
            <a:ext cx="2247684" cy="339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029326" y="4768850"/>
            <a:ext cx="4537346" cy="273050"/>
          </a:xfrm>
        </p:spPr>
        <p:txBody>
          <a:bodyPr/>
          <a:lstStyle/>
          <a:p>
            <a:r>
              <a:rPr lang="sk-SK" altLang="zh-CN" b="1" dirty="0" err="1">
                <a:solidFill>
                  <a:schemeClr val="tx1"/>
                </a:solidFill>
                <a:sym typeface="+mn-lt"/>
              </a:rPr>
              <a:t>Konfuciov</a:t>
            </a:r>
            <a:r>
              <a:rPr lang="sk-SK" altLang="zh-CN" b="1" dirty="0">
                <a:solidFill>
                  <a:schemeClr val="tx1"/>
                </a:solidFill>
                <a:sym typeface="+mn-lt"/>
              </a:rPr>
              <a:t> Inštitút pri Univerzite Komenského v Bratislave</a:t>
            </a:r>
            <a:endParaRPr lang="en-US" altLang="zh-CN" b="1" dirty="0">
              <a:solidFill>
                <a:schemeClr val="tx1"/>
              </a:solidFill>
              <a:sym typeface="+mn-lt"/>
            </a:endParaRPr>
          </a:p>
          <a:p>
            <a:endParaRPr lang="en-US" altLang="zh-CN" dirty="0">
              <a:sym typeface="+mn-lt"/>
            </a:endParaRPr>
          </a:p>
        </p:txBody>
      </p:sp>
      <p:pic>
        <p:nvPicPr>
          <p:cNvPr id="2" name="图片 1" descr="u=3366704142,4068851423&amp;fm=253&amp;fmt=auto&amp;app=120&amp;f=JPEG.web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9170" y="0"/>
            <a:ext cx="2233295" cy="1566545"/>
          </a:xfrm>
          <a:prstGeom prst="rect">
            <a:avLst/>
          </a:prstGeom>
        </p:spPr>
      </p:pic>
      <p:pic>
        <p:nvPicPr>
          <p:cNvPr id="5" name="图片 4" descr="u=503531329,1184018933&amp;fm=253&amp;fmt=auto&amp;app=138&amp;f=JPEG.web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4410" y="1567180"/>
            <a:ext cx="2218055" cy="1767840"/>
          </a:xfrm>
          <a:prstGeom prst="rect">
            <a:avLst/>
          </a:prstGeom>
        </p:spPr>
      </p:pic>
      <p:pic>
        <p:nvPicPr>
          <p:cNvPr id="6" name="图片 5" descr="u=4122921813,4255398124&amp;fm=253&amp;fmt=auto&amp;app=138&amp;f=JPEG.web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9610" y="1693545"/>
            <a:ext cx="2254885" cy="1641475"/>
          </a:xfrm>
          <a:prstGeom prst="rect">
            <a:avLst/>
          </a:prstGeom>
        </p:spPr>
      </p:pic>
      <p:pic>
        <p:nvPicPr>
          <p:cNvPr id="7" name="图片 6" descr="6609c93d70cf3bc750931f44db00baa1cc112a83.webp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1830" y="0"/>
            <a:ext cx="2272030" cy="1693545"/>
          </a:xfrm>
          <a:prstGeom prst="rect">
            <a:avLst/>
          </a:prstGeom>
        </p:spPr>
      </p:pic>
      <p:pic>
        <p:nvPicPr>
          <p:cNvPr id="8" name="图片 7" descr="u=616586895,3526054133&amp;fm=253&amp;fmt=auto&amp;app=138&amp;f=JPEG.webp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58305" y="-36195"/>
            <a:ext cx="2386330" cy="1603375"/>
          </a:xfrm>
          <a:prstGeom prst="rect">
            <a:avLst/>
          </a:prstGeom>
        </p:spPr>
      </p:pic>
      <p:pic>
        <p:nvPicPr>
          <p:cNvPr id="9" name="图片 8" descr="006pff41ly4gf6tc67f24j30m80esqa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58305" y="1577975"/>
            <a:ext cx="2386965" cy="1757045"/>
          </a:xfrm>
          <a:prstGeom prst="rect">
            <a:avLst/>
          </a:prstGeom>
        </p:spPr>
      </p:pic>
    </p:spTree>
  </p:cSld>
  <p:clrMapOvr>
    <a:masterClrMapping/>
  </p:clrMapOvr>
  <p:transition spd="slow" advTm="0">
    <p:pull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-914559" y="235817"/>
            <a:ext cx="1829118" cy="1093331"/>
          </a:xfrm>
          <a:prstGeom prst="parallelogram">
            <a:avLst>
              <a:gd name="adj" fmla="val 91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8" name="Parallelogram 17"/>
          <p:cNvSpPr/>
          <p:nvPr/>
        </p:nvSpPr>
        <p:spPr>
          <a:xfrm>
            <a:off x="1009101" y="3623000"/>
            <a:ext cx="7002091" cy="3137074"/>
          </a:xfrm>
          <a:prstGeom prst="parallelogram">
            <a:avLst>
              <a:gd name="adj" fmla="val 9045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6" name="Parallelogram 25"/>
          <p:cNvSpPr/>
          <p:nvPr/>
        </p:nvSpPr>
        <p:spPr>
          <a:xfrm>
            <a:off x="5648962" y="-1582829"/>
            <a:ext cx="5248253" cy="3137074"/>
          </a:xfrm>
          <a:prstGeom prst="parallelogram">
            <a:avLst>
              <a:gd name="adj" fmla="val 8650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7" name="Parallelogram 26"/>
          <p:cNvSpPr/>
          <p:nvPr/>
        </p:nvSpPr>
        <p:spPr>
          <a:xfrm>
            <a:off x="3124200" y="1318592"/>
            <a:ext cx="8196276" cy="3137074"/>
          </a:xfrm>
          <a:prstGeom prst="parallelogram">
            <a:avLst>
              <a:gd name="adj" fmla="val 87447"/>
            </a:avLst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3160080" y="171503"/>
            <a:ext cx="3691967" cy="4227372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arallelogram 27"/>
          <p:cNvSpPr/>
          <p:nvPr/>
        </p:nvSpPr>
        <p:spPr>
          <a:xfrm>
            <a:off x="4240392" y="1554133"/>
            <a:ext cx="5248253" cy="3137074"/>
          </a:xfrm>
          <a:prstGeom prst="parallelogram">
            <a:avLst>
              <a:gd name="adj" fmla="val 4515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4799714" y="4722418"/>
            <a:ext cx="2170274" cy="2485005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998836" y="1554133"/>
            <a:ext cx="3735913" cy="561702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pPr algn="r"/>
            <a:r>
              <a:rPr lang="en-US" sz="3200" dirty="0" err="1">
                <a:solidFill>
                  <a:srgbClr val="4F2E15"/>
                </a:solidFill>
                <a:cs typeface="+mn-ea"/>
                <a:sym typeface="+mn-lt"/>
              </a:rPr>
              <a:t>Huaiyang</a:t>
            </a:r>
            <a:r>
              <a:rPr lang="sk-SK" sz="3200" dirty="0">
                <a:solidFill>
                  <a:srgbClr val="4F2E15"/>
                </a:solidFill>
                <a:cs typeface="+mn-ea"/>
                <a:sym typeface="+mn-lt"/>
              </a:rPr>
              <a:t>-</a:t>
            </a:r>
            <a:r>
              <a:rPr lang="en-US" sz="3200" dirty="0">
                <a:solidFill>
                  <a:srgbClr val="4F2E15"/>
                </a:solidFill>
                <a:cs typeface="+mn-ea"/>
                <a:sym typeface="+mn-lt"/>
              </a:rPr>
              <a:t>L</a:t>
            </a:r>
            <a:r>
              <a:rPr lang="sk-SK" sz="3200" dirty="0" err="1">
                <a:solidFill>
                  <a:srgbClr val="4F2E15"/>
                </a:solidFill>
                <a:cs typeface="+mn-ea"/>
                <a:sym typeface="+mn-lt"/>
              </a:rPr>
              <a:t>evie</a:t>
            </a:r>
            <a:r>
              <a:rPr lang="sk-SK" sz="3200" dirty="0">
                <a:solidFill>
                  <a:srgbClr val="4F2E15"/>
                </a:solidFill>
                <a:cs typeface="+mn-ea"/>
                <a:sym typeface="+mn-lt"/>
              </a:rPr>
              <a:t> hlavy</a:t>
            </a:r>
            <a:endParaRPr lang="en-US" sz="3200" dirty="0">
              <a:solidFill>
                <a:srgbClr val="4F2E15"/>
              </a:solidFill>
              <a:cs typeface="+mn-ea"/>
              <a:sym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99539" y="376458"/>
            <a:ext cx="935210" cy="1146478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pPr algn="r"/>
            <a:r>
              <a:rPr lang="en-US" altLang="zh-CN" sz="7000" b="1" dirty="0">
                <a:solidFill>
                  <a:srgbClr val="4F2E15"/>
                </a:solidFill>
                <a:cs typeface="+mn-ea"/>
                <a:sym typeface="+mn-lt"/>
              </a:rPr>
              <a:t>01</a:t>
            </a:r>
            <a:endParaRPr lang="en-US" sz="7000" b="1" dirty="0">
              <a:solidFill>
                <a:srgbClr val="4F2E15"/>
              </a:solidFill>
              <a:cs typeface="+mn-ea"/>
              <a:sym typeface="+mn-lt"/>
            </a:endParaRPr>
          </a:p>
        </p:txBody>
      </p:sp>
      <p:sp>
        <p:nvSpPr>
          <p:cNvPr id="40" name="淘宝网Chenying0907出品 39"/>
          <p:cNvSpPr/>
          <p:nvPr/>
        </p:nvSpPr>
        <p:spPr>
          <a:xfrm>
            <a:off x="60476" y="3897680"/>
            <a:ext cx="2181449" cy="469369"/>
          </a:xfrm>
          <a:prstGeom prst="rect">
            <a:avLst/>
          </a:prstGeom>
        </p:spPr>
        <p:txBody>
          <a:bodyPr wrap="none" lIns="68589" tIns="34295" rIns="68589" bIns="34295">
            <a:spAutoFit/>
          </a:bodyPr>
          <a:lstStyle/>
          <a:p>
            <a:r>
              <a:rPr lang="sk-SK" sz="2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CHUTNÉ JEDLO</a:t>
            </a:r>
            <a:endParaRPr lang="en-US" sz="2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2175600" y="4768850"/>
            <a:ext cx="4134584" cy="273050"/>
          </a:xfrm>
        </p:spPr>
        <p:txBody>
          <a:bodyPr/>
          <a:lstStyle/>
          <a:p>
            <a:r>
              <a:rPr lang="sk-SK" altLang="zh-CN" b="1" dirty="0" err="1">
                <a:solidFill>
                  <a:schemeClr val="tx1"/>
                </a:solidFill>
                <a:sym typeface="+mn-lt"/>
              </a:rPr>
              <a:t>Konfuciov</a:t>
            </a:r>
            <a:r>
              <a:rPr lang="sk-SK" altLang="zh-CN" b="1" dirty="0">
                <a:solidFill>
                  <a:schemeClr val="tx1"/>
                </a:solidFill>
                <a:sym typeface="+mn-lt"/>
              </a:rPr>
              <a:t> Inštitút pri Univerzite Komenského v Bratislave</a:t>
            </a:r>
            <a:endParaRPr lang="en-US" altLang="zh-CN" b="1" dirty="0">
              <a:solidFill>
                <a:schemeClr val="tx1"/>
              </a:solidFill>
              <a:sym typeface="+mn-lt"/>
            </a:endParaRPr>
          </a:p>
          <a:p>
            <a:endParaRPr lang="en-US" altLang="zh-CN" dirty="0"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061567" y="2307488"/>
            <a:ext cx="367353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b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L</a:t>
            </a:r>
            <a:r>
              <a:rPr lang="sk-SK" altLang="zh-CN" b="1" kern="100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evie</a:t>
            </a:r>
            <a:r>
              <a:rPr lang="en-US" altLang="zh-CN" b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b="1" kern="100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hlav</a:t>
            </a:r>
            <a:r>
              <a:rPr lang="sk-SK" altLang="zh-CN" b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zh-CN" b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b="1" kern="100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predtým</a:t>
            </a:r>
            <a:r>
              <a:rPr lang="en-US" altLang="zh-CN" b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b="1" kern="100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znám</a:t>
            </a:r>
            <a:r>
              <a:rPr lang="sk-SK" altLang="zh-CN" b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e</a:t>
            </a:r>
            <a:r>
              <a:rPr lang="en-US" altLang="zh-CN" b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b="1" kern="100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ako</a:t>
            </a:r>
            <a:r>
              <a:rPr lang="en-US" altLang="zh-CN" b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b="1" kern="100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slnečnicové</a:t>
            </a:r>
            <a:r>
              <a:rPr lang="en-US" altLang="zh-CN" b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b="1" kern="100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mäsové</a:t>
            </a:r>
            <a:r>
              <a:rPr lang="en-US" altLang="zh-CN" b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b="1" kern="100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guľky</a:t>
            </a:r>
            <a:r>
              <a:rPr lang="en-US" altLang="zh-CN" b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sk-SK" altLang="zh-CN" b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sú</a:t>
            </a:r>
            <a:r>
              <a:rPr lang="en-US" altLang="zh-CN" b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b="1" kern="100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tradičným</a:t>
            </a:r>
            <a:r>
              <a:rPr lang="en-US" altLang="zh-CN" b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b="1" kern="100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jedlom</a:t>
            </a:r>
            <a:r>
              <a:rPr lang="en-US" altLang="zh-CN" b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v </a:t>
            </a:r>
            <a:r>
              <a:rPr lang="en-US" altLang="zh-CN" b="1" kern="100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kuchyni</a:t>
            </a:r>
            <a:r>
              <a:rPr lang="en-US" altLang="zh-CN" b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b="1" kern="100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Huaiyang</a:t>
            </a:r>
            <a:r>
              <a:rPr lang="en-US" altLang="zh-CN" b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v </a:t>
            </a:r>
            <a:r>
              <a:rPr lang="en-US" altLang="zh-CN" b="1" kern="100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Číne</a:t>
            </a:r>
            <a:r>
              <a:rPr lang="en-US" altLang="zh-CN" b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sk-SK" altLang="zh-CN" b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Podľa legendy cisár </a:t>
            </a:r>
            <a:r>
              <a:rPr lang="sk-SK" altLang="zh-CN" b="1" kern="100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Yang</a:t>
            </a:r>
            <a:r>
              <a:rPr lang="sk-SK" altLang="zh-CN" b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zo </a:t>
            </a:r>
            <a:r>
              <a:rPr lang="sk-SK" altLang="zh-CN" b="1" kern="100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Sui</a:t>
            </a:r>
            <a:r>
              <a:rPr lang="sk-SK" altLang="zh-CN" b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sk-SK" altLang="zh-CN" b="1" kern="100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Yangdi</a:t>
            </a:r>
            <a:r>
              <a:rPr lang="sk-SK" altLang="zh-CN" b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išiel na výlet do hôr provincie </a:t>
            </a:r>
            <a:r>
              <a:rPr lang="sk-SK" altLang="zh-CN" b="1" kern="100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Yangzhou</a:t>
            </a:r>
            <a:r>
              <a:rPr lang="sk-SK" altLang="zh-CN" b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. Jeho kuchár mu pripravil 4 jedlá -mandarínsku rybu á la veverička, krevetiu tortu, </a:t>
            </a:r>
            <a:r>
              <a:rPr lang="en-US" altLang="zh-CN" b="1" kern="100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slonovinové</a:t>
            </a:r>
            <a:r>
              <a:rPr lang="en-US" altLang="zh-CN" b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b="1" kern="100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kuracie</a:t>
            </a:r>
            <a:r>
              <a:rPr lang="en-US" altLang="zh-CN" b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b="1" kern="100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prúžky</a:t>
            </a:r>
            <a:r>
              <a:rPr lang="en-US" altLang="zh-CN" b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a </a:t>
            </a:r>
            <a:r>
              <a:rPr lang="sk-SK" altLang="zh-CN" b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slnečnicové </a:t>
            </a:r>
            <a:r>
              <a:rPr lang="en-US" altLang="zh-CN" b="1" kern="100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mäsov</a:t>
            </a:r>
            <a:r>
              <a:rPr lang="sk-SK" altLang="zh-CN" b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é</a:t>
            </a:r>
            <a:r>
              <a:rPr lang="en-US" altLang="zh-CN" b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b="1" kern="100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guľ</a:t>
            </a:r>
            <a:r>
              <a:rPr lang="sk-SK" altLang="zh-CN" b="1" kern="100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ky</a:t>
            </a:r>
            <a:r>
              <a:rPr lang="sk-SK" altLang="zh-CN" b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sk-SK" altLang="zh-CN" b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Práve tieto slnečnicové mäsové guľky boli v dynastii </a:t>
            </a:r>
            <a:r>
              <a:rPr lang="sk-SK" altLang="zh-CN" b="1" kern="100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Tang</a:t>
            </a:r>
            <a:r>
              <a:rPr lang="sk-SK" altLang="zh-CN" b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premenované na Levie hlavy.</a:t>
            </a:r>
            <a:endParaRPr lang="zh-CN" altLang="zh-CN" sz="1100" b="1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 descr="u=270247318,3385412821&amp;fm=253&amp;fmt=auto&amp;app=138&amp;f=JPEG.web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770" y="577850"/>
            <a:ext cx="3754120" cy="2451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11000">
        <p14:switch dir="r"/>
      </p:transition>
    </mc:Choice>
    <mc:Fallback xmlns="">
      <p:transition spd="slow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4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4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26" grpId="0" animBg="1"/>
      <p:bldP spid="27" grpId="0" animBg="1"/>
      <p:bldP spid="28" grpId="0" animBg="1"/>
      <p:bldP spid="31" grpId="0"/>
      <p:bldP spid="15" grpId="0"/>
      <p:bldP spid="40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1412"/>
          <p:cNvSpPr/>
          <p:nvPr/>
        </p:nvSpPr>
        <p:spPr>
          <a:xfrm>
            <a:off x="594932" y="120275"/>
            <a:ext cx="4641437" cy="4801314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242570">
              <a:spcBef>
                <a:spcPts val="640"/>
              </a:spcBef>
              <a:defRPr sz="1800"/>
            </a:pPr>
            <a:r>
              <a:rPr lang="sk-SK" altLang="zh-CN" sz="1600" b="1" kern="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Príprava levích hláv</a:t>
            </a:r>
            <a:r>
              <a:rPr lang="en-US" altLang="zh-CN" sz="1600" b="1" kern="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:</a:t>
            </a:r>
          </a:p>
          <a:p>
            <a:pPr defTabSz="242570">
              <a:spcBef>
                <a:spcPts val="640"/>
              </a:spcBef>
              <a:defRPr sz="1800"/>
            </a:pPr>
            <a:r>
              <a:rPr lang="en-US" altLang="zh-CN" sz="1600" b="1" kern="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1</a:t>
            </a:r>
            <a:r>
              <a:rPr lang="sk-SK" altLang="zh-CN" sz="1600" b="1" kern="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.</a:t>
            </a:r>
            <a:r>
              <a:rPr lang="en-US" altLang="zh-CN" sz="1600" b="1" kern="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sk-SK" altLang="zh-CN" sz="1600" b="1" kern="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400g </a:t>
            </a:r>
            <a:r>
              <a:rPr lang="en-US" altLang="zh-CN" sz="1600" b="1" kern="0" dirty="0" err="1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mleté</a:t>
            </a:r>
            <a:r>
              <a:rPr lang="sk-SK" altLang="zh-CN" sz="1600" b="1" kern="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ho</a:t>
            </a:r>
            <a:r>
              <a:rPr lang="en-US" altLang="zh-CN" sz="1600" b="1" kern="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1600" b="1" kern="0" dirty="0" err="1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bravčové</a:t>
            </a:r>
            <a:r>
              <a:rPr lang="sk-SK" altLang="zh-CN" sz="1600" b="1" kern="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ho </a:t>
            </a:r>
            <a:r>
              <a:rPr lang="en-US" altLang="zh-CN" sz="1600" b="1" kern="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1600" b="1" kern="0" dirty="0" err="1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mäs</a:t>
            </a:r>
            <a:r>
              <a:rPr lang="sk-SK" altLang="zh-CN" sz="1600" b="1" kern="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a, </a:t>
            </a:r>
            <a:r>
              <a:rPr lang="en-US" altLang="zh-CN" sz="1600" b="1" kern="0" dirty="0" err="1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pridáme</a:t>
            </a:r>
            <a:br>
              <a:rPr lang="sk-SK" altLang="zh-CN" sz="1600" b="1" kern="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</a:br>
            <a:r>
              <a:rPr lang="sk-SK" altLang="zh-CN" sz="1600" b="1" kern="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  </a:t>
            </a:r>
            <a:r>
              <a:rPr lang="en-US" altLang="zh-CN" sz="1600" b="1" kern="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1600" b="1" kern="0" dirty="0" err="1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mletý</a:t>
            </a:r>
            <a:r>
              <a:rPr lang="en-US" altLang="zh-CN" sz="1600" b="1" kern="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1600" b="1" kern="0" dirty="0" err="1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zázvor</a:t>
            </a:r>
            <a:r>
              <a:rPr lang="sk-SK" altLang="zh-CN" sz="1600" b="1" kern="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a</a:t>
            </a:r>
            <a:r>
              <a:rPr lang="en-US" altLang="zh-CN" sz="1600" b="1" kern="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1600" b="1" kern="0" dirty="0" err="1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cibuľku</a:t>
            </a:r>
            <a:r>
              <a:rPr lang="sk-SK" altLang="zh-CN" sz="1600" b="1" kern="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</a:p>
          <a:p>
            <a:pPr defTabSz="242570">
              <a:spcBef>
                <a:spcPts val="640"/>
              </a:spcBef>
              <a:defRPr sz="1800"/>
            </a:pPr>
            <a:r>
              <a:rPr lang="en-US" altLang="zh-CN" sz="1600" b="1" kern="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2</a:t>
            </a:r>
            <a:r>
              <a:rPr lang="sk-SK" altLang="zh-CN" sz="1600" b="1" kern="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.</a:t>
            </a:r>
            <a:r>
              <a:rPr lang="en-US" altLang="zh-CN" sz="1600" b="1" kern="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pl-PL" altLang="zh-CN" sz="1600" b="1" kern="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Jedno vajce, jedna lyžica vína na varenie</a:t>
            </a:r>
          </a:p>
          <a:p>
            <a:pPr defTabSz="242570">
              <a:spcBef>
                <a:spcPts val="640"/>
              </a:spcBef>
              <a:defRPr sz="1800"/>
            </a:pPr>
            <a:r>
              <a:rPr lang="en-US" altLang="zh-CN" sz="1600" b="1" kern="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3</a:t>
            </a:r>
            <a:r>
              <a:rPr lang="sk-SK" altLang="zh-CN" sz="1600" b="1" kern="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.</a:t>
            </a:r>
            <a:r>
              <a:rPr lang="en-US" altLang="zh-CN" sz="1600" b="1" kern="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1 </a:t>
            </a:r>
            <a:r>
              <a:rPr lang="en-US" altLang="zh-CN" sz="1600" b="1" kern="0" dirty="0" err="1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lyžička</a:t>
            </a:r>
            <a:r>
              <a:rPr lang="en-US" altLang="zh-CN" sz="1600" b="1" kern="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sk-SK" altLang="zh-CN" sz="1600" b="1" kern="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mletého čierneho </a:t>
            </a:r>
            <a:r>
              <a:rPr lang="en-US" altLang="zh-CN" sz="1600" b="1" kern="0" dirty="0" err="1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korenia</a:t>
            </a:r>
            <a:r>
              <a:rPr lang="sk-SK" altLang="zh-CN" sz="1600" b="1" kern="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,</a:t>
            </a:r>
            <a:r>
              <a:rPr lang="en-US" altLang="zh-CN" sz="1600" b="1" kern="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br>
              <a:rPr lang="sk-SK" altLang="zh-CN" sz="1600" b="1" kern="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</a:br>
            <a:r>
              <a:rPr lang="sk-SK" altLang="zh-CN" sz="1600" b="1" kern="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   </a:t>
            </a:r>
            <a:r>
              <a:rPr lang="en-US" altLang="zh-CN" sz="1600" b="1" kern="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1/2 </a:t>
            </a:r>
            <a:r>
              <a:rPr lang="en-US" altLang="zh-CN" sz="1600" b="1" kern="0" dirty="0" err="1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lyžičky</a:t>
            </a:r>
            <a:r>
              <a:rPr lang="en-US" altLang="zh-CN" sz="1600" b="1" kern="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soli</a:t>
            </a:r>
            <a:endParaRPr lang="sk-SK" altLang="zh-CN" sz="1600" b="1" kern="0" dirty="0"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  <a:p>
            <a:pPr defTabSz="242570">
              <a:spcBef>
                <a:spcPts val="640"/>
              </a:spcBef>
              <a:defRPr sz="1800"/>
            </a:pPr>
            <a:r>
              <a:rPr lang="en-US" altLang="zh-CN" sz="1600" b="1" kern="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4</a:t>
            </a:r>
            <a:r>
              <a:rPr lang="sk-SK" altLang="zh-CN" sz="1600" b="1" kern="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.</a:t>
            </a:r>
            <a:r>
              <a:rPr lang="en-US" altLang="zh-CN" sz="1600" b="1" kern="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sk-SK" altLang="zh-CN" sz="1600" b="1" kern="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2 PL</a:t>
            </a:r>
            <a:r>
              <a:rPr lang="en-US" altLang="zh-CN" sz="1600" b="1" kern="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1600" b="1" kern="0" dirty="0" err="1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svetlej</a:t>
            </a:r>
            <a:r>
              <a:rPr lang="en-US" altLang="zh-CN" sz="1600" b="1" kern="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1600" b="1" kern="0" dirty="0" err="1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sójovej</a:t>
            </a:r>
            <a:r>
              <a:rPr lang="en-US" altLang="zh-CN" sz="1600" b="1" kern="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1600" b="1" kern="0" dirty="0" err="1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omáčky</a:t>
            </a:r>
            <a:r>
              <a:rPr lang="sk-SK" altLang="zh-CN" sz="1600" b="1" kern="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, 2PL</a:t>
            </a:r>
            <a:r>
              <a:rPr lang="en-US" altLang="zh-CN" sz="1600" b="1" kern="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1600" b="1" kern="0" dirty="0" err="1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ustricovej</a:t>
            </a:r>
            <a:r>
              <a:rPr lang="en-US" altLang="zh-CN" sz="1600" b="1" kern="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br>
              <a:rPr lang="sk-SK" altLang="zh-CN" sz="1600" b="1" kern="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</a:br>
            <a:r>
              <a:rPr lang="sk-SK" altLang="zh-CN" sz="1600" b="1" kern="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  </a:t>
            </a:r>
            <a:r>
              <a:rPr lang="en-US" altLang="zh-CN" sz="1600" b="1" kern="0" dirty="0" err="1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omáčky</a:t>
            </a:r>
            <a:r>
              <a:rPr lang="sk-SK" altLang="zh-CN" sz="1600" b="1" kern="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a 2PL</a:t>
            </a:r>
            <a:r>
              <a:rPr lang="en-US" altLang="zh-CN" sz="1600" b="1" kern="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1600" b="1" kern="0" dirty="0" err="1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kukuričného</a:t>
            </a:r>
            <a:r>
              <a:rPr lang="en-US" altLang="zh-CN" sz="1600" b="1" kern="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1600" b="1" kern="0" dirty="0" err="1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škrobu</a:t>
            </a:r>
            <a:r>
              <a:rPr lang="sk-SK" altLang="zh-CN" sz="1600" b="1" kern="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, </a:t>
            </a:r>
            <a:br>
              <a:rPr lang="sk-SK" altLang="zh-CN" sz="1600" b="1" kern="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</a:br>
            <a:r>
              <a:rPr lang="sk-SK" altLang="zh-CN" sz="1600" b="1" kern="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   2-3 PL múky</a:t>
            </a:r>
            <a:endParaRPr lang="en-US" altLang="zh-CN" sz="1600" b="1" kern="0" dirty="0"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  <a:p>
            <a:pPr defTabSz="242570">
              <a:spcBef>
                <a:spcPts val="640"/>
              </a:spcBef>
              <a:defRPr sz="1800"/>
            </a:pPr>
            <a:r>
              <a:rPr lang="en-US" altLang="zh-CN" sz="1600" b="1" kern="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5</a:t>
            </a:r>
            <a:r>
              <a:rPr lang="sk-SK" altLang="zh-CN" sz="1600" b="1" kern="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.</a:t>
            </a:r>
            <a:r>
              <a:rPr lang="en-US" altLang="zh-CN" sz="1600" b="1" kern="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1600" b="1" kern="0" dirty="0" err="1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Pridajte</a:t>
            </a:r>
            <a:r>
              <a:rPr lang="en-US" altLang="zh-CN" sz="1600" b="1" kern="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1600" b="1" kern="0" dirty="0" err="1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na</a:t>
            </a:r>
            <a:r>
              <a:rPr lang="en-US" altLang="zh-CN" sz="1600" b="1" kern="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1600" b="1" kern="0" dirty="0" err="1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kocky</a:t>
            </a:r>
            <a:r>
              <a:rPr lang="en-US" altLang="zh-CN" sz="1600" b="1" kern="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1600" b="1" kern="0" dirty="0" err="1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nakrájan</a:t>
            </a:r>
            <a:r>
              <a:rPr lang="sk-SK" altLang="zh-CN" sz="1600" b="1" kern="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ý </a:t>
            </a:r>
            <a:r>
              <a:rPr lang="en-US" altLang="zh-CN" sz="1600" b="1" kern="0" dirty="0" err="1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lotosov</a:t>
            </a:r>
            <a:r>
              <a:rPr lang="sk-SK" altLang="zh-CN" sz="1600" b="1" kern="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ý</a:t>
            </a:r>
            <a:r>
              <a:rPr lang="en-US" altLang="zh-CN" sz="1600" b="1" kern="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1600" b="1" kern="0" dirty="0" err="1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koreň</a:t>
            </a:r>
            <a:r>
              <a:rPr lang="en-US" altLang="zh-CN" sz="1600" b="1" kern="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a</a:t>
            </a:r>
            <a:br>
              <a:rPr lang="sk-SK" altLang="zh-CN" sz="1600" b="1" kern="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</a:br>
            <a:r>
              <a:rPr lang="sk-SK" altLang="zh-CN" sz="1600" b="1" kern="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  </a:t>
            </a:r>
            <a:r>
              <a:rPr lang="en-US" altLang="zh-CN" sz="1600" b="1" kern="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1600" b="1" kern="0" dirty="0" err="1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dobre</a:t>
            </a:r>
            <a:r>
              <a:rPr lang="en-US" altLang="zh-CN" sz="1600" b="1" kern="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1600" b="1" kern="0" dirty="0" err="1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premiešajte</a:t>
            </a:r>
            <a:r>
              <a:rPr lang="sk-SK" altLang="zh-CN" sz="1600" b="1" kern="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br>
              <a:rPr lang="sk-SK" altLang="zh-CN" sz="1600" b="1" kern="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</a:br>
            <a:r>
              <a:rPr lang="sk-SK" altLang="zh-CN" sz="1600" b="1" kern="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   cca 200gr (niečo vyše polovice z mäsa)</a:t>
            </a:r>
            <a:endParaRPr lang="en-US" altLang="zh-CN" sz="1600" b="1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  <a:p>
            <a:pPr defTabSz="242570">
              <a:spcBef>
                <a:spcPts val="640"/>
              </a:spcBef>
              <a:defRPr sz="1800"/>
            </a:pPr>
            <a:r>
              <a:rPr lang="en-US" altLang="zh-CN" sz="1600" b="1" kern="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6</a:t>
            </a:r>
            <a:r>
              <a:rPr lang="sk-SK" altLang="zh-CN" sz="1600" b="1" kern="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.</a:t>
            </a:r>
            <a:r>
              <a:rPr lang="en-US" altLang="zh-CN" sz="1600" b="1" kern="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sk-SK" altLang="zh-CN" sz="1600" b="1" kern="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Mäso vytvarujte do guľky</a:t>
            </a:r>
            <a:endParaRPr lang="en-US" altLang="zh-CN" sz="1600" b="1" kern="0" dirty="0"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  <a:p>
            <a:pPr defTabSz="242570">
              <a:spcBef>
                <a:spcPts val="640"/>
              </a:spcBef>
              <a:defRPr sz="1800"/>
            </a:pPr>
            <a:r>
              <a:rPr lang="en-US" altLang="zh-CN" sz="1600" b="1" kern="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7. </a:t>
            </a:r>
            <a:r>
              <a:rPr lang="en-US" altLang="zh-CN" sz="1600" b="1" kern="0" dirty="0" err="1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Nalejte</a:t>
            </a:r>
            <a:r>
              <a:rPr lang="en-US" altLang="zh-CN" sz="1600" b="1" kern="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1600" b="1" kern="0" dirty="0" err="1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olej</a:t>
            </a:r>
            <a:r>
              <a:rPr lang="en-US" altLang="zh-CN" sz="1600" b="1" kern="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do </a:t>
            </a:r>
            <a:r>
              <a:rPr lang="en-US" altLang="zh-CN" sz="1600" b="1" kern="0" dirty="0" err="1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hrnca</a:t>
            </a:r>
            <a:r>
              <a:rPr lang="sk-SK" altLang="zh-CN" sz="1600" b="1" kern="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, v úrovni</a:t>
            </a:r>
            <a:r>
              <a:rPr lang="en-US" altLang="zh-CN" sz="1600" b="1" kern="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1600" b="1" kern="0" dirty="0" err="1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menej</a:t>
            </a:r>
            <a:r>
              <a:rPr lang="en-US" altLang="zh-CN" sz="1600" b="1" kern="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1600" b="1" kern="0" dirty="0" err="1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ako</a:t>
            </a:r>
            <a:r>
              <a:rPr lang="en-US" altLang="zh-CN" sz="1600" b="1" kern="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sk-SK" altLang="zh-CN" sz="1600" b="1" kern="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do </a:t>
            </a:r>
            <a:r>
              <a:rPr lang="en-US" altLang="zh-CN" sz="1600" b="1" kern="0" dirty="0" err="1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polovic</a:t>
            </a:r>
            <a:r>
              <a:rPr lang="sk-SK" altLang="zh-CN" sz="1600" b="1" kern="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e </a:t>
            </a:r>
            <a:r>
              <a:rPr lang="en-US" altLang="zh-CN" sz="1600" b="1" kern="0" dirty="0" err="1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mäsovej</a:t>
            </a:r>
            <a:r>
              <a:rPr lang="en-US" altLang="zh-CN" sz="1600" b="1" kern="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1600" b="1" kern="0" dirty="0" err="1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gu</a:t>
            </a:r>
            <a:r>
              <a:rPr lang="sk-SK" altLang="zh-CN" sz="1600" b="1" kern="0" dirty="0" err="1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ľky</a:t>
            </a:r>
            <a:endParaRPr lang="sk-SK" altLang="zh-CN" sz="1600" b="1" kern="0" dirty="0"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  <a:p>
            <a:pPr defTabSz="242570">
              <a:spcBef>
                <a:spcPts val="640"/>
              </a:spcBef>
              <a:defRPr sz="1800"/>
            </a:pPr>
            <a:r>
              <a:rPr lang="en-US" altLang="zh-CN" sz="1600" b="1" kern="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8</a:t>
            </a:r>
            <a:r>
              <a:rPr lang="sk-SK" altLang="zh-CN" sz="1600" b="1" kern="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.</a:t>
            </a:r>
            <a:r>
              <a:rPr lang="en-US" altLang="zh-CN" sz="1600" b="1" kern="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sk-SK" altLang="zh-CN" sz="1600" b="1" kern="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Vyprážajte na oleji 5</a:t>
            </a:r>
            <a:r>
              <a:rPr lang="en-US" altLang="zh-CN" sz="1600" b="1" kern="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1600" b="1" kern="0" dirty="0" err="1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minút</a:t>
            </a:r>
            <a:r>
              <a:rPr lang="sk-SK" altLang="zh-CN" sz="1600" kern="0" dirty="0">
                <a:cs typeface="+mn-ea"/>
                <a:sym typeface="+mn-lt"/>
              </a:rPr>
              <a:t> </a:t>
            </a:r>
            <a:r>
              <a:rPr lang="sk-SK" altLang="zh-CN" sz="1600" b="1" kern="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do zlatista z oboch strán</a:t>
            </a:r>
            <a:endParaRPr lang="en-US" altLang="zh-CN" sz="1600" b="1" kern="0" dirty="0"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pic>
        <p:nvPicPr>
          <p:cNvPr id="5126" name="Picture 6" descr="澳洲進口大蔥Leek Leeks 西餐燉煮高湯料理必備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494" y="1400435"/>
            <a:ext cx="914401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俗话说：姜还是老的辣！为啥？关于吃姜的8个问题都说清楚_手机搜狐网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581" y="403485"/>
            <a:ext cx="1371743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GARLIC 400G+/- 蒜米- Frozen Food Best Priced Quality Delivery Ipoh, Perak,  Malays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187" y="1505209"/>
            <a:ext cx="914401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牛肉剁碎-照片素材（圖片） [18727468] - PIXTA圖庫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61" r="12839" b="7075"/>
          <a:stretch>
            <a:fillRect/>
          </a:stretch>
        </p:blipFill>
        <p:spPr bwMode="auto">
          <a:xfrm>
            <a:off x="5787548" y="245745"/>
            <a:ext cx="1492186" cy="92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 descr="v2-78d2a4d751fe5e8a5899b4e6c3e6c521_r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2152" y="1922127"/>
            <a:ext cx="1600200" cy="1197610"/>
          </a:xfrm>
          <a:prstGeom prst="rect">
            <a:avLst/>
          </a:prstGeom>
        </p:spPr>
      </p:pic>
      <p:pic>
        <p:nvPicPr>
          <p:cNvPr id="4" name="图片 3" descr="u=3967667598,3411969706&amp;fm=253&amp;fmt=auto&amp;app=138&amp;f=JPEG.webp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4140" y="3709670"/>
            <a:ext cx="1483995" cy="1012190"/>
          </a:xfrm>
          <a:prstGeom prst="rect">
            <a:avLst/>
          </a:prstGeom>
        </p:spPr>
      </p:pic>
      <p:pic>
        <p:nvPicPr>
          <p:cNvPr id="5" name="图片 4" descr="u=225302331,3596540377&amp;fm=253&amp;fmt=auto&amp;app=138&amp;f=JPEG.webp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35800" y="2863215"/>
            <a:ext cx="1762125" cy="1762125"/>
          </a:xfrm>
          <a:prstGeom prst="rect">
            <a:avLst/>
          </a:prstGeom>
        </p:spPr>
      </p:pic>
      <p:sp>
        <p:nvSpPr>
          <p:cNvPr id="2" name="Obdĺžnik 1">
            <a:extLst>
              <a:ext uri="{FF2B5EF4-FFF2-40B4-BE49-F238E27FC236}">
                <a16:creationId xmlns:a16="http://schemas.microsoft.com/office/drawing/2014/main" id="{4A4363CA-841E-4779-B160-35EA74E7D476}"/>
              </a:ext>
            </a:extLst>
          </p:cNvPr>
          <p:cNvSpPr/>
          <p:nvPr/>
        </p:nvSpPr>
        <p:spPr>
          <a:xfrm>
            <a:off x="2467508" y="4752142"/>
            <a:ext cx="44496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altLang="zh-CN" b="1" dirty="0" err="1">
                <a:sym typeface="+mn-lt"/>
              </a:rPr>
              <a:t>Konfuciov</a:t>
            </a:r>
            <a:r>
              <a:rPr lang="sk-SK" altLang="zh-CN" b="1" dirty="0">
                <a:sym typeface="+mn-lt"/>
              </a:rPr>
              <a:t> Inštitút pri Univerzite Komenského v Bratislave</a:t>
            </a:r>
            <a:endParaRPr lang="en-US" altLang="zh-CN" b="1" dirty="0"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淘宝网Chenying0907出品 5"/>
          <p:cNvSpPr/>
          <p:nvPr/>
        </p:nvSpPr>
        <p:spPr>
          <a:xfrm>
            <a:off x="0" y="593863"/>
            <a:ext cx="3285439" cy="37655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9631" y="636022"/>
            <a:ext cx="2492959" cy="2616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k-SK" altLang="zh-CN" sz="1700" b="1" dirty="0">
                <a:solidFill>
                  <a:schemeClr val="bg1"/>
                </a:solidFill>
                <a:cs typeface="+mn-ea"/>
                <a:sym typeface="+mn-lt"/>
              </a:rPr>
              <a:t>Postup</a:t>
            </a:r>
            <a:endParaRPr lang="zh-CN" altLang="en-US" sz="17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2740" y="1086485"/>
            <a:ext cx="3816985" cy="33731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 algn="just">
              <a:lnSpc>
                <a:spcPts val="14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sk-SK" altLang="zh-CN" sz="1200" b="1" dirty="0"/>
              <a:t>Príprava omáčky</a:t>
            </a:r>
            <a:r>
              <a:rPr lang="en-US" altLang="zh-CN" sz="1200" b="1" dirty="0"/>
              <a:t>:</a:t>
            </a:r>
          </a:p>
          <a:p>
            <a:pPr>
              <a:lnSpc>
                <a:spcPct val="150000"/>
              </a:lnSpc>
            </a:pPr>
            <a:r>
              <a:rPr lang="en-US" altLang="zh-CN" sz="1200" b="1" dirty="0"/>
              <a:t>1</a:t>
            </a:r>
            <a:r>
              <a:rPr lang="sk-SK" altLang="zh-CN" sz="1200" b="1" dirty="0"/>
              <a:t> Roztlačený</a:t>
            </a:r>
            <a:r>
              <a:rPr lang="en-US" altLang="zh-CN" sz="1200" b="1" dirty="0"/>
              <a:t> </a:t>
            </a:r>
            <a:r>
              <a:rPr lang="en-US" altLang="zh-CN" sz="1200" b="1" dirty="0" err="1"/>
              <a:t>cesnak</a:t>
            </a:r>
            <a:r>
              <a:rPr lang="sk-SK" altLang="zh-CN" sz="1200" b="1" dirty="0"/>
              <a:t>, </a:t>
            </a:r>
            <a:r>
              <a:rPr lang="en-US" altLang="zh-CN" sz="1200" b="1" dirty="0" err="1"/>
              <a:t>pikantnú</a:t>
            </a:r>
            <a:r>
              <a:rPr lang="en-US" altLang="zh-CN" sz="1200" b="1" dirty="0"/>
              <a:t> </a:t>
            </a:r>
            <a:r>
              <a:rPr lang="en-US" altLang="zh-CN" sz="1200" b="1" dirty="0" err="1"/>
              <a:t>šalotku</a:t>
            </a:r>
            <a:r>
              <a:rPr lang="en-US" altLang="zh-CN" sz="1200" b="1" dirty="0"/>
              <a:t> a </a:t>
            </a:r>
            <a:r>
              <a:rPr lang="en-US" altLang="zh-CN" sz="1200" b="1" dirty="0" err="1"/>
              <a:t>zelenú</a:t>
            </a:r>
            <a:r>
              <a:rPr lang="en-US" altLang="zh-CN" sz="1200" b="1" dirty="0"/>
              <a:t> </a:t>
            </a:r>
            <a:r>
              <a:rPr lang="en-US" altLang="zh-CN" sz="1200" b="1" dirty="0" err="1"/>
              <a:t>cibuľku</a:t>
            </a:r>
            <a:r>
              <a:rPr lang="en-US" altLang="zh-CN" sz="1200" b="1" dirty="0"/>
              <a:t> za </a:t>
            </a:r>
            <a:r>
              <a:rPr lang="en-US" altLang="zh-CN" sz="1200" b="1" dirty="0" err="1"/>
              <a:t>stáleho</a:t>
            </a:r>
            <a:r>
              <a:rPr lang="en-US" altLang="zh-CN" sz="1200" b="1" dirty="0"/>
              <a:t> </a:t>
            </a:r>
            <a:r>
              <a:rPr lang="en-US" altLang="zh-CN" sz="1200" b="1" dirty="0" err="1"/>
              <a:t>miešania</a:t>
            </a:r>
            <a:r>
              <a:rPr lang="en-US" altLang="zh-CN" sz="1200" b="1" dirty="0"/>
              <a:t> </a:t>
            </a:r>
            <a:r>
              <a:rPr lang="en-US" altLang="zh-CN" sz="1200" b="1" dirty="0" err="1"/>
              <a:t>opečte</a:t>
            </a:r>
            <a:r>
              <a:rPr lang="sk-SK" altLang="zh-CN" sz="1200" b="1" dirty="0"/>
              <a:t> na oleji kým nebude voňať.</a:t>
            </a:r>
            <a:endParaRPr lang="en-US" altLang="zh-CN" sz="1200" b="1" dirty="0"/>
          </a:p>
          <a:p>
            <a:pPr>
              <a:lnSpc>
                <a:spcPct val="150000"/>
              </a:lnSpc>
            </a:pPr>
            <a:r>
              <a:rPr lang="en-US" altLang="zh-CN" sz="1200" b="1" dirty="0"/>
              <a:t>2 </a:t>
            </a:r>
            <a:r>
              <a:rPr lang="sk-SK" altLang="zh-CN" sz="1200" b="1" dirty="0"/>
              <a:t>Levie hlavy varte vo vode pod pokrievkou 5 minút.</a:t>
            </a:r>
          </a:p>
          <a:p>
            <a:pPr>
              <a:lnSpc>
                <a:spcPct val="150000"/>
              </a:lnSpc>
            </a:pPr>
            <a:r>
              <a:rPr lang="sk-SK" altLang="zh-CN" sz="1200" b="1" dirty="0"/>
              <a:t> </a:t>
            </a:r>
            <a:r>
              <a:rPr lang="en-US" altLang="zh-CN" sz="1200" b="1" dirty="0"/>
              <a:t>3. </a:t>
            </a:r>
            <a:r>
              <a:rPr lang="sk-SK" altLang="zh-CN" sz="1200" b="1" dirty="0"/>
              <a:t>Pripravte si</a:t>
            </a:r>
            <a:r>
              <a:rPr lang="en-US" altLang="zh-CN" sz="1200" b="1" dirty="0"/>
              <a:t> </a:t>
            </a:r>
            <a:r>
              <a:rPr lang="en-US" altLang="zh-CN" sz="1200" b="1" dirty="0" err="1"/>
              <a:t>omáčk</a:t>
            </a:r>
            <a:r>
              <a:rPr lang="sk-SK" altLang="zh-CN" sz="1200" b="1" dirty="0"/>
              <a:t>u</a:t>
            </a:r>
            <a:r>
              <a:rPr lang="en-US" altLang="zh-CN" sz="1200" b="1" dirty="0"/>
              <a:t>: 1 </a:t>
            </a:r>
            <a:r>
              <a:rPr lang="en-US" altLang="zh-CN" sz="1200" b="1" dirty="0" err="1"/>
              <a:t>lyžička</a:t>
            </a:r>
            <a:r>
              <a:rPr lang="en-US" altLang="zh-CN" sz="1200" b="1" dirty="0"/>
              <a:t> </a:t>
            </a:r>
            <a:r>
              <a:rPr lang="en-US" altLang="zh-CN" sz="1200" b="1" dirty="0" err="1"/>
              <a:t>ustricovej</a:t>
            </a:r>
            <a:r>
              <a:rPr lang="en-US" altLang="zh-CN" sz="1200" b="1" dirty="0"/>
              <a:t> </a:t>
            </a:r>
            <a:r>
              <a:rPr lang="en-US" altLang="zh-CN" sz="1200" b="1" dirty="0" err="1"/>
              <a:t>omáčky</a:t>
            </a:r>
            <a:r>
              <a:rPr lang="en-US" altLang="zh-CN" sz="1200" b="1" dirty="0"/>
              <a:t>, 1/2 </a:t>
            </a:r>
            <a:r>
              <a:rPr lang="en-US" altLang="zh-CN" sz="1200" b="1" dirty="0" err="1"/>
              <a:t>lyžičky</a:t>
            </a:r>
            <a:r>
              <a:rPr lang="en-US" altLang="zh-CN" sz="1200" b="1" dirty="0"/>
              <a:t> </a:t>
            </a:r>
            <a:r>
              <a:rPr lang="en-US" altLang="zh-CN" sz="1200" b="1" dirty="0" err="1"/>
              <a:t>octu</a:t>
            </a:r>
            <a:r>
              <a:rPr lang="en-US" altLang="zh-CN" sz="1200" b="1" dirty="0"/>
              <a:t>, 1/2 </a:t>
            </a:r>
            <a:r>
              <a:rPr lang="en-US" altLang="zh-CN" sz="1200" b="1" dirty="0" err="1"/>
              <a:t>lyžičky</a:t>
            </a:r>
            <a:r>
              <a:rPr lang="en-US" altLang="zh-CN" sz="1200" b="1" dirty="0"/>
              <a:t> </a:t>
            </a:r>
            <a:r>
              <a:rPr lang="en-US" altLang="zh-CN" sz="1200" b="1" dirty="0" err="1"/>
              <a:t>cukru</a:t>
            </a:r>
            <a:r>
              <a:rPr lang="en-US" altLang="zh-CN" sz="1200" b="1" dirty="0"/>
              <a:t>, 1 </a:t>
            </a:r>
            <a:r>
              <a:rPr lang="en-US" altLang="zh-CN" sz="1200" b="1" dirty="0" err="1"/>
              <a:t>lyžička</a:t>
            </a:r>
            <a:r>
              <a:rPr lang="en-US" altLang="zh-CN" sz="1200" b="1" dirty="0"/>
              <a:t> </a:t>
            </a:r>
            <a:r>
              <a:rPr lang="en-US" altLang="zh-CN" sz="1200" b="1" dirty="0" err="1"/>
              <a:t>škrobu</a:t>
            </a:r>
            <a:r>
              <a:rPr lang="en-US" altLang="zh-CN" sz="1200" b="1" dirty="0"/>
              <a:t>, 1/2 </a:t>
            </a:r>
            <a:r>
              <a:rPr lang="en-US" altLang="zh-CN" sz="1200" b="1" dirty="0" err="1"/>
              <a:t>misky</a:t>
            </a:r>
            <a:r>
              <a:rPr lang="en-US" altLang="zh-CN" sz="1200" b="1" dirty="0"/>
              <a:t> </a:t>
            </a:r>
            <a:r>
              <a:rPr lang="en-US" altLang="zh-CN" sz="1200" b="1" dirty="0" err="1"/>
              <a:t>vody</a:t>
            </a:r>
            <a:endParaRPr lang="en-US" altLang="zh-CN" sz="1200" b="1" dirty="0"/>
          </a:p>
          <a:p>
            <a:pPr>
              <a:lnSpc>
                <a:spcPct val="150000"/>
              </a:lnSpc>
            </a:pPr>
            <a:r>
              <a:rPr lang="en-US" altLang="zh-CN" sz="1200" b="1" dirty="0"/>
              <a:t>4 </a:t>
            </a:r>
            <a:r>
              <a:rPr lang="sk-SK" altLang="zh-CN" sz="1200" b="1" dirty="0"/>
              <a:t>Omáčku prilejte k levím hlavám</a:t>
            </a:r>
            <a:r>
              <a:rPr lang="en-US" altLang="zh-CN" sz="1200" b="1" dirty="0"/>
              <a:t>, </a:t>
            </a:r>
            <a:r>
              <a:rPr lang="en-US" altLang="zh-CN" sz="1200" b="1" dirty="0" err="1"/>
              <a:t>miešajte</a:t>
            </a:r>
            <a:r>
              <a:rPr lang="en-US" altLang="zh-CN" sz="1200" b="1" dirty="0"/>
              <a:t> </a:t>
            </a:r>
            <a:r>
              <a:rPr lang="en-US" altLang="zh-CN" sz="1200" b="1" dirty="0" err="1"/>
              <a:t>dve</a:t>
            </a:r>
            <a:r>
              <a:rPr lang="en-US" altLang="zh-CN" sz="1200" b="1" dirty="0"/>
              <a:t> </a:t>
            </a:r>
            <a:r>
              <a:rPr lang="en-US" altLang="zh-CN" sz="1200" b="1" dirty="0" err="1"/>
              <a:t>až</a:t>
            </a:r>
            <a:r>
              <a:rPr lang="en-US" altLang="zh-CN" sz="1200" b="1" dirty="0"/>
              <a:t> tri </a:t>
            </a:r>
            <a:r>
              <a:rPr lang="en-US" altLang="zh-CN" sz="1200" b="1" dirty="0" err="1"/>
              <a:t>minúty</a:t>
            </a:r>
            <a:r>
              <a:rPr lang="en-US" altLang="zh-CN" sz="1200" b="1" dirty="0"/>
              <a:t>, </a:t>
            </a:r>
            <a:r>
              <a:rPr lang="en-US" altLang="zh-CN" sz="1200" b="1" dirty="0" err="1"/>
              <a:t>vypnite</a:t>
            </a:r>
            <a:r>
              <a:rPr lang="en-US" altLang="zh-CN" sz="1200" b="1" dirty="0"/>
              <a:t> </a:t>
            </a:r>
            <a:r>
              <a:rPr lang="en-US" altLang="zh-CN" sz="1200" b="1" dirty="0" err="1"/>
              <a:t>oheň</a:t>
            </a:r>
            <a:r>
              <a:rPr lang="en-US" altLang="zh-CN" sz="1200" b="1" dirty="0"/>
              <a:t> a </a:t>
            </a:r>
            <a:r>
              <a:rPr lang="en-US" altLang="zh-CN" sz="1200" b="1" dirty="0" err="1"/>
              <a:t>podávajte</a:t>
            </a:r>
            <a:r>
              <a:rPr lang="en-US" altLang="zh-CN" sz="1200" b="1" dirty="0"/>
              <a:t> s </a:t>
            </a:r>
            <a:r>
              <a:rPr lang="en-US" altLang="zh-CN" sz="1200" b="1" dirty="0" err="1"/>
              <a:t>cibuľkou</a:t>
            </a:r>
            <a:endParaRPr lang="en-US" altLang="zh-CN" sz="1200" b="1" dirty="0"/>
          </a:p>
        </p:txBody>
      </p:sp>
      <p:sp>
        <p:nvSpPr>
          <p:cNvPr id="4" name="心形 3"/>
          <p:cNvSpPr/>
          <p:nvPr/>
        </p:nvSpPr>
        <p:spPr>
          <a:xfrm>
            <a:off x="4899657" y="970413"/>
            <a:ext cx="4010187" cy="3437205"/>
          </a:xfrm>
          <a:prstGeom prst="heart">
            <a:avLst/>
          </a:prstGeom>
          <a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" r="-1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 dirty="0"/>
          </a:p>
        </p:txBody>
      </p:sp>
      <p:sp>
        <p:nvSpPr>
          <p:cNvPr id="2" name="Obdĺžnik 1">
            <a:extLst>
              <a:ext uri="{FF2B5EF4-FFF2-40B4-BE49-F238E27FC236}">
                <a16:creationId xmlns:a16="http://schemas.microsoft.com/office/drawing/2014/main" id="{ADE331F8-4004-4D25-9EDC-A1B78D842A06}"/>
              </a:ext>
            </a:extLst>
          </p:cNvPr>
          <p:cNvSpPr/>
          <p:nvPr/>
        </p:nvSpPr>
        <p:spPr>
          <a:xfrm>
            <a:off x="2455134" y="4837311"/>
            <a:ext cx="44496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altLang="zh-CN" b="1" dirty="0" err="1">
                <a:sym typeface="+mn-lt"/>
              </a:rPr>
              <a:t>Konfuciov</a:t>
            </a:r>
            <a:r>
              <a:rPr lang="sk-SK" altLang="zh-CN" b="1" dirty="0">
                <a:sym typeface="+mn-lt"/>
              </a:rPr>
              <a:t> Inštitút pri Univerzite Komenského v Bratislave</a:t>
            </a:r>
            <a:endParaRPr lang="en-US" altLang="zh-CN" b="1" dirty="0"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/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-914559" y="235817"/>
            <a:ext cx="1829118" cy="1093331"/>
          </a:xfrm>
          <a:prstGeom prst="parallelogram">
            <a:avLst>
              <a:gd name="adj" fmla="val 91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8" name="Parallelogram 17"/>
          <p:cNvSpPr/>
          <p:nvPr/>
        </p:nvSpPr>
        <p:spPr>
          <a:xfrm>
            <a:off x="1009101" y="3623000"/>
            <a:ext cx="7002091" cy="3137074"/>
          </a:xfrm>
          <a:prstGeom prst="parallelogram">
            <a:avLst>
              <a:gd name="adj" fmla="val 9045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6" name="Parallelogram 25"/>
          <p:cNvSpPr/>
          <p:nvPr/>
        </p:nvSpPr>
        <p:spPr>
          <a:xfrm>
            <a:off x="5648962" y="-1582829"/>
            <a:ext cx="5248253" cy="3137074"/>
          </a:xfrm>
          <a:prstGeom prst="parallelogram">
            <a:avLst>
              <a:gd name="adj" fmla="val 8650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7" name="Parallelogram 26"/>
          <p:cNvSpPr/>
          <p:nvPr/>
        </p:nvSpPr>
        <p:spPr>
          <a:xfrm>
            <a:off x="3103592" y="1329148"/>
            <a:ext cx="8196276" cy="3137074"/>
          </a:xfrm>
          <a:prstGeom prst="parallelogram">
            <a:avLst>
              <a:gd name="adj" fmla="val 87447"/>
            </a:avLst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3160080" y="171503"/>
            <a:ext cx="3691967" cy="4227372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arallelogram 27"/>
          <p:cNvSpPr/>
          <p:nvPr/>
        </p:nvSpPr>
        <p:spPr>
          <a:xfrm>
            <a:off x="4240392" y="1554133"/>
            <a:ext cx="5248253" cy="3137074"/>
          </a:xfrm>
          <a:prstGeom prst="parallelogram">
            <a:avLst>
              <a:gd name="adj" fmla="val 4515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4799714" y="4722418"/>
            <a:ext cx="2170274" cy="2485005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308900" y="1614843"/>
            <a:ext cx="4408148" cy="377036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pPr algn="r"/>
            <a:r>
              <a:rPr lang="en-US" altLang="zh-CN" sz="2000" dirty="0" err="1">
                <a:solidFill>
                  <a:srgbClr val="4F2E15"/>
                </a:solidFill>
                <a:cs typeface="+mn-ea"/>
                <a:sym typeface="+mn-lt"/>
              </a:rPr>
              <a:t>Dusené</a:t>
            </a:r>
            <a:r>
              <a:rPr lang="en-US" altLang="zh-CN" sz="2000" dirty="0">
                <a:solidFill>
                  <a:srgbClr val="4F2E15"/>
                </a:solidFill>
                <a:cs typeface="+mn-ea"/>
                <a:sym typeface="+mn-lt"/>
              </a:rPr>
              <a:t> </a:t>
            </a:r>
            <a:r>
              <a:rPr lang="en-US" altLang="zh-CN" sz="2000" dirty="0" err="1">
                <a:solidFill>
                  <a:srgbClr val="4F2E15"/>
                </a:solidFill>
                <a:cs typeface="+mn-ea"/>
                <a:sym typeface="+mn-lt"/>
              </a:rPr>
              <a:t>krevetové</a:t>
            </a:r>
            <a:r>
              <a:rPr lang="en-US" altLang="zh-CN" sz="2000" dirty="0">
                <a:solidFill>
                  <a:srgbClr val="4F2E15"/>
                </a:solidFill>
                <a:cs typeface="+mn-ea"/>
                <a:sym typeface="+mn-lt"/>
              </a:rPr>
              <a:t> </a:t>
            </a:r>
            <a:r>
              <a:rPr lang="en-US" altLang="zh-CN" sz="2000" dirty="0" err="1">
                <a:solidFill>
                  <a:srgbClr val="4F2E15"/>
                </a:solidFill>
                <a:cs typeface="+mn-ea"/>
                <a:sym typeface="+mn-lt"/>
              </a:rPr>
              <a:t>mäso</a:t>
            </a:r>
            <a:r>
              <a:rPr lang="en-US" altLang="zh-CN" sz="2000" dirty="0">
                <a:solidFill>
                  <a:srgbClr val="4F2E15"/>
                </a:solidFill>
                <a:cs typeface="+mn-ea"/>
                <a:sym typeface="+mn-lt"/>
              </a:rPr>
              <a:t> s </a:t>
            </a:r>
            <a:r>
              <a:rPr lang="en-US" altLang="zh-CN" sz="2000" dirty="0" err="1">
                <a:solidFill>
                  <a:srgbClr val="4F2E15"/>
                </a:solidFill>
                <a:cs typeface="+mn-ea"/>
                <a:sym typeface="+mn-lt"/>
              </a:rPr>
              <a:t>čajom</a:t>
            </a:r>
            <a:r>
              <a:rPr lang="en-US" altLang="zh-CN" sz="2000" dirty="0">
                <a:solidFill>
                  <a:srgbClr val="4F2E15"/>
                </a:solidFill>
                <a:cs typeface="+mn-ea"/>
                <a:sym typeface="+mn-lt"/>
              </a:rPr>
              <a:t> Longjing</a:t>
            </a:r>
          </a:p>
        </p:txBody>
      </p:sp>
      <p:sp>
        <p:nvSpPr>
          <p:cNvPr id="30" name="淘宝网Chenying0907出品 29"/>
          <p:cNvSpPr/>
          <p:nvPr/>
        </p:nvSpPr>
        <p:spPr>
          <a:xfrm>
            <a:off x="4129405" y="2103755"/>
            <a:ext cx="4809490" cy="1005350"/>
          </a:xfrm>
          <a:prstGeom prst="rect">
            <a:avLst/>
          </a:prstGeom>
        </p:spPr>
        <p:txBody>
          <a:bodyPr wrap="square" lIns="68589" tIns="34295" rIns="68589" bIns="34295">
            <a:spAutoFit/>
          </a:bodyPr>
          <a:lstStyle/>
          <a:p>
            <a:pPr>
              <a:lnSpc>
                <a:spcPct val="150000"/>
              </a:lnSpc>
            </a:pPr>
            <a:r>
              <a:rPr lang="sk-SK" altLang="zh-CN" dirty="0"/>
              <a:t>Kombinácia čaju a kreviet robí celé jedlo čerstvým a mäkkým. Krevety sú biele ako nefrit, </a:t>
            </a:r>
            <a:r>
              <a:rPr lang="sk-SK" altLang="zh-CN" dirty="0" err="1"/>
              <a:t>mäkkučké</a:t>
            </a:r>
            <a:r>
              <a:rPr lang="sk-SK" altLang="zh-CN" dirty="0"/>
              <a:t>, čerstvé, s arómou čaju. Pri jedení sa v ústach rozhostí skvelá chuť s výbornou </a:t>
            </a:r>
            <a:r>
              <a:rPr lang="sk-SK" altLang="zh-CN" dirty="0" err="1"/>
              <a:t>dochuťou</a:t>
            </a:r>
            <a:r>
              <a:rPr lang="sk-SK" altLang="zh-CN" dirty="0"/>
              <a:t>.</a:t>
            </a:r>
            <a:endParaRPr lang="en-US" altLang="zh-CN" dirty="0"/>
          </a:p>
        </p:txBody>
      </p:sp>
      <p:sp>
        <p:nvSpPr>
          <p:cNvPr id="15" name="TextBox 14"/>
          <p:cNvSpPr txBox="1"/>
          <p:nvPr/>
        </p:nvSpPr>
        <p:spPr>
          <a:xfrm>
            <a:off x="7484864" y="669193"/>
            <a:ext cx="1135585" cy="1146478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pPr algn="r"/>
            <a:r>
              <a:rPr lang="en-US" altLang="zh-CN" sz="7000" b="1" dirty="0">
                <a:solidFill>
                  <a:srgbClr val="4F2E15"/>
                </a:solidFill>
                <a:cs typeface="+mn-ea"/>
                <a:sym typeface="+mn-lt"/>
              </a:rPr>
              <a:t>02</a:t>
            </a:r>
            <a:endParaRPr lang="en-US" sz="7000" b="1" dirty="0">
              <a:solidFill>
                <a:srgbClr val="4F2E15"/>
              </a:solidFill>
              <a:cs typeface="+mn-ea"/>
              <a:sym typeface="+mn-lt"/>
            </a:endParaRPr>
          </a:p>
        </p:txBody>
      </p:sp>
      <p:sp>
        <p:nvSpPr>
          <p:cNvPr id="40" name="淘宝网Chenying0907出品 39"/>
          <p:cNvSpPr/>
          <p:nvPr/>
        </p:nvSpPr>
        <p:spPr>
          <a:xfrm>
            <a:off x="60476" y="3897680"/>
            <a:ext cx="2181449" cy="469369"/>
          </a:xfrm>
          <a:prstGeom prst="rect">
            <a:avLst/>
          </a:prstGeom>
        </p:spPr>
        <p:txBody>
          <a:bodyPr wrap="none" lIns="68589" tIns="34295" rIns="68589" bIns="34295">
            <a:spAutoFit/>
          </a:bodyPr>
          <a:lstStyle/>
          <a:p>
            <a:r>
              <a:rPr lang="sk-SK" sz="26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CHUTNÉ JEDLO</a:t>
            </a:r>
            <a:endParaRPr lang="en-US" sz="2600" dirty="0">
              <a:solidFill>
                <a:prstClr val="black">
                  <a:lumMod val="50000"/>
                  <a:lumOff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2578443" y="4768850"/>
            <a:ext cx="4629665" cy="273050"/>
          </a:xfrm>
        </p:spPr>
        <p:txBody>
          <a:bodyPr/>
          <a:lstStyle/>
          <a:p>
            <a:r>
              <a:rPr lang="sk-SK" altLang="zh-CN" b="1" dirty="0" err="1">
                <a:sym typeface="+mn-lt"/>
              </a:rPr>
              <a:t>Konfuciov</a:t>
            </a:r>
            <a:r>
              <a:rPr lang="sk-SK" altLang="zh-CN" b="1" dirty="0">
                <a:sym typeface="+mn-lt"/>
              </a:rPr>
              <a:t> Inštitút pri Univerzite Komenského v Bratislave</a:t>
            </a:r>
            <a:endParaRPr lang="en-US" altLang="zh-CN" b="1" dirty="0">
              <a:sym typeface="+mn-lt"/>
            </a:endParaRPr>
          </a:p>
        </p:txBody>
      </p:sp>
      <p:pic>
        <p:nvPicPr>
          <p:cNvPr id="5" name="图片 4" descr="bd3eb13533fa828ba61e004212555634970a304eec75.web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355" y="235585"/>
            <a:ext cx="3378200" cy="3477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11000">
        <p14:switch dir="r"/>
      </p:transition>
    </mc:Choice>
    <mc:Fallback xmlns="">
      <p:transition spd="slow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4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4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26" grpId="0" animBg="1"/>
      <p:bldP spid="27" grpId="0" animBg="1"/>
      <p:bldP spid="28" grpId="0" animBg="1"/>
      <p:bldP spid="31" grpId="0"/>
      <p:bldP spid="30" grpId="0"/>
      <p:bldP spid="15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1412"/>
          <p:cNvSpPr/>
          <p:nvPr/>
        </p:nvSpPr>
        <p:spPr>
          <a:xfrm>
            <a:off x="633733" y="574266"/>
            <a:ext cx="2885440" cy="4124206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242570">
              <a:spcBef>
                <a:spcPts val="640"/>
              </a:spcBef>
              <a:defRPr sz="1800"/>
            </a:pPr>
            <a:r>
              <a:rPr lang="sk-SK" altLang="zh-CN" sz="1600" b="1" kern="0" dirty="0">
                <a:cs typeface="+mn-ea"/>
                <a:sym typeface="+mn-lt"/>
              </a:rPr>
              <a:t>Potrebujeme</a:t>
            </a:r>
            <a:r>
              <a:rPr lang="en-US" altLang="zh-CN" sz="1600" b="1" kern="0" dirty="0">
                <a:cs typeface="+mn-ea"/>
                <a:sym typeface="+mn-lt"/>
              </a:rPr>
              <a:t>:</a:t>
            </a:r>
          </a:p>
          <a:p>
            <a:pPr marL="285750" indent="-285750" defTabSz="242570">
              <a:spcBef>
                <a:spcPts val="640"/>
              </a:spcBef>
              <a:buFont typeface="Arial" panose="020B0604020202020204" pitchFamily="34" charset="0"/>
              <a:buChar char="•"/>
              <a:defRPr sz="1800"/>
            </a:pPr>
            <a:r>
              <a:rPr lang="sk-SK" altLang="zh-CN" sz="1600" kern="0" dirty="0">
                <a:cs typeface="+mn-ea"/>
                <a:sym typeface="+mn-lt"/>
              </a:rPr>
              <a:t>300 g kreviet</a:t>
            </a:r>
            <a:endParaRPr lang="en-US" altLang="zh-CN" sz="1600" kern="0" dirty="0">
              <a:cs typeface="+mn-ea"/>
              <a:sym typeface="+mn-lt"/>
            </a:endParaRPr>
          </a:p>
          <a:p>
            <a:pPr marL="285750" indent="-285750" defTabSz="242570">
              <a:spcBef>
                <a:spcPts val="640"/>
              </a:spcBef>
              <a:buFont typeface="Arial" panose="020B0604020202020204" pitchFamily="34" charset="0"/>
              <a:buChar char="•"/>
              <a:defRPr sz="1800"/>
            </a:pPr>
            <a:r>
              <a:rPr lang="sk-SK" altLang="zh-CN" sz="1600" kern="0" dirty="0">
                <a:cs typeface="+mn-ea"/>
                <a:sym typeface="+mn-lt"/>
              </a:rPr>
              <a:t>soľ</a:t>
            </a:r>
            <a:r>
              <a:rPr lang="en-US" altLang="zh-CN" sz="1600" kern="0" dirty="0">
                <a:cs typeface="+mn-ea"/>
                <a:sym typeface="+mn-lt"/>
              </a:rPr>
              <a:t> </a:t>
            </a:r>
          </a:p>
          <a:p>
            <a:pPr marL="285750" indent="-285750" defTabSz="242570">
              <a:spcBef>
                <a:spcPts val="640"/>
              </a:spcBef>
              <a:buFont typeface="Arial" panose="020B0604020202020204" pitchFamily="34" charset="0"/>
              <a:buChar char="•"/>
              <a:defRPr sz="1800"/>
            </a:pPr>
            <a:r>
              <a:rPr lang="sk-SK" altLang="zh-CN" sz="1600" kern="0" dirty="0">
                <a:cs typeface="+mn-ea"/>
                <a:sym typeface="+mn-lt"/>
              </a:rPr>
              <a:t>škrob</a:t>
            </a:r>
            <a:endParaRPr lang="en-US" altLang="zh-CN" sz="1600" kern="0" dirty="0">
              <a:cs typeface="+mn-ea"/>
              <a:sym typeface="+mn-lt"/>
            </a:endParaRPr>
          </a:p>
          <a:p>
            <a:pPr marL="285750" indent="-285750" defTabSz="242570">
              <a:spcBef>
                <a:spcPts val="640"/>
              </a:spcBef>
              <a:buFont typeface="Arial" panose="020B0604020202020204" pitchFamily="34" charset="0"/>
              <a:buChar char="•"/>
              <a:defRPr sz="1800"/>
            </a:pPr>
            <a:r>
              <a:rPr lang="sk-SK" altLang="zh-CN" sz="1600" kern="0" dirty="0">
                <a:cs typeface="+mn-ea"/>
                <a:sym typeface="+mn-lt"/>
              </a:rPr>
              <a:t>čaj </a:t>
            </a:r>
            <a:r>
              <a:rPr lang="en-US" altLang="zh-CN" sz="1600" kern="0" dirty="0">
                <a:cs typeface="+mn-ea"/>
                <a:sym typeface="+mn-lt"/>
              </a:rPr>
              <a:t>Longjing</a:t>
            </a:r>
            <a:r>
              <a:rPr lang="sk-SK" altLang="zh-CN" sz="1600" kern="0" dirty="0">
                <a:cs typeface="+mn-ea"/>
                <a:sym typeface="+mn-lt"/>
              </a:rPr>
              <a:t> (zelený čaj)</a:t>
            </a:r>
            <a:r>
              <a:rPr lang="en-US" altLang="zh-CN" sz="1600" kern="0" dirty="0">
                <a:cs typeface="+mn-ea"/>
                <a:sym typeface="+mn-lt"/>
              </a:rPr>
              <a:t> </a:t>
            </a:r>
          </a:p>
          <a:p>
            <a:pPr marL="285750" indent="-285750" defTabSz="242570">
              <a:spcBef>
                <a:spcPts val="640"/>
              </a:spcBef>
              <a:buFont typeface="Arial" panose="020B0604020202020204" pitchFamily="34" charset="0"/>
              <a:buChar char="•"/>
              <a:defRPr sz="1800"/>
            </a:pPr>
            <a:r>
              <a:rPr lang="sk-SK" altLang="zh-CN" sz="1600" kern="0" dirty="0">
                <a:cs typeface="+mn-ea"/>
                <a:sym typeface="+mn-lt"/>
              </a:rPr>
              <a:t>víno na varenie</a:t>
            </a:r>
            <a:r>
              <a:rPr lang="en-US" altLang="zh-CN" sz="1600" kern="0" dirty="0">
                <a:cs typeface="+mn-ea"/>
                <a:sym typeface="+mn-lt"/>
              </a:rPr>
              <a:t> </a:t>
            </a:r>
          </a:p>
          <a:p>
            <a:pPr marL="285750" indent="-285750" defTabSz="242570">
              <a:spcBef>
                <a:spcPts val="640"/>
              </a:spcBef>
              <a:buFont typeface="Arial" panose="020B0604020202020204" pitchFamily="34" charset="0"/>
              <a:buChar char="•"/>
              <a:defRPr sz="1800"/>
            </a:pPr>
            <a:r>
              <a:rPr lang="sk-SK" altLang="zh-CN" sz="1600" kern="0" dirty="0">
                <a:cs typeface="+mn-ea"/>
                <a:sym typeface="+mn-lt"/>
              </a:rPr>
              <a:t>cibuľka</a:t>
            </a:r>
            <a:r>
              <a:rPr lang="en-US" altLang="zh-CN" sz="1600" kern="0" dirty="0">
                <a:cs typeface="+mn-ea"/>
                <a:sym typeface="+mn-lt"/>
              </a:rPr>
              <a:t> </a:t>
            </a:r>
            <a:endParaRPr lang="sk-SK" altLang="zh-CN" sz="1600" kern="0" dirty="0">
              <a:cs typeface="+mn-ea"/>
              <a:sym typeface="+mn-lt"/>
            </a:endParaRPr>
          </a:p>
          <a:p>
            <a:pPr marL="285750" indent="-285750" defTabSz="242570">
              <a:spcBef>
                <a:spcPts val="640"/>
              </a:spcBef>
              <a:buFont typeface="Arial" panose="020B0604020202020204" pitchFamily="34" charset="0"/>
              <a:buChar char="•"/>
              <a:defRPr sz="1800"/>
            </a:pPr>
            <a:r>
              <a:rPr lang="sk-SK" altLang="zh-CN" sz="1600" kern="0" dirty="0">
                <a:cs typeface="+mn-ea"/>
                <a:sym typeface="+mn-lt"/>
              </a:rPr>
              <a:t>2-3 strúčiky cesnaku</a:t>
            </a:r>
            <a:endParaRPr lang="en-US" altLang="zh-CN" sz="1600" kern="0" dirty="0">
              <a:cs typeface="+mn-ea"/>
              <a:sym typeface="+mn-lt"/>
            </a:endParaRPr>
          </a:p>
          <a:p>
            <a:pPr marL="285750" indent="-285750" defTabSz="242570">
              <a:spcBef>
                <a:spcPts val="640"/>
              </a:spcBef>
              <a:buFont typeface="Arial" panose="020B0604020202020204" pitchFamily="34" charset="0"/>
              <a:buChar char="•"/>
              <a:defRPr sz="1800"/>
            </a:pPr>
            <a:r>
              <a:rPr lang="sk-SK" altLang="zh-CN" sz="1600" kern="0" dirty="0">
                <a:cs typeface="+mn-ea"/>
                <a:sym typeface="+mn-lt"/>
              </a:rPr>
              <a:t>zázvor</a:t>
            </a:r>
            <a:r>
              <a:rPr lang="en-US" altLang="zh-CN" sz="1600" kern="0" dirty="0">
                <a:cs typeface="+mn-ea"/>
                <a:sym typeface="+mn-lt"/>
              </a:rPr>
              <a:t> </a:t>
            </a:r>
          </a:p>
          <a:p>
            <a:pPr marL="285750" indent="-285750" defTabSz="242570">
              <a:spcBef>
                <a:spcPts val="640"/>
              </a:spcBef>
              <a:buFont typeface="Arial" panose="020B0604020202020204" pitchFamily="34" charset="0"/>
              <a:buChar char="•"/>
              <a:defRPr sz="1800"/>
            </a:pPr>
            <a:r>
              <a:rPr lang="sk-SK" altLang="zh-CN" sz="1600" kern="0" dirty="0">
                <a:cs typeface="+mn-ea"/>
                <a:sym typeface="+mn-lt"/>
              </a:rPr>
              <a:t>olej</a:t>
            </a:r>
            <a:r>
              <a:rPr lang="en-US" altLang="zh-CN" sz="1600" kern="0" dirty="0">
                <a:cs typeface="+mn-ea"/>
                <a:sym typeface="+mn-lt"/>
              </a:rPr>
              <a:t> </a:t>
            </a:r>
          </a:p>
          <a:p>
            <a:pPr marL="285750" indent="-285750" defTabSz="242570">
              <a:spcBef>
                <a:spcPts val="640"/>
              </a:spcBef>
              <a:buFont typeface="Arial" panose="020B0604020202020204" pitchFamily="34" charset="0"/>
              <a:buChar char="•"/>
              <a:defRPr sz="1800"/>
            </a:pPr>
            <a:r>
              <a:rPr lang="sk-SK" altLang="zh-CN" sz="1600" kern="0" dirty="0">
                <a:cs typeface="+mn-ea"/>
                <a:sym typeface="+mn-lt"/>
              </a:rPr>
              <a:t>čierne korenie</a:t>
            </a:r>
            <a:r>
              <a:rPr lang="en-US" altLang="zh-CN" sz="1600" kern="0" dirty="0">
                <a:cs typeface="+mn-ea"/>
                <a:sym typeface="+mn-lt"/>
              </a:rPr>
              <a:t> </a:t>
            </a:r>
          </a:p>
          <a:p>
            <a:pPr marL="285750" indent="-285750" defTabSz="242570">
              <a:spcBef>
                <a:spcPts val="640"/>
              </a:spcBef>
              <a:buFont typeface="Arial" panose="020B0604020202020204" pitchFamily="34" charset="0"/>
              <a:buChar char="•"/>
              <a:defRPr sz="1800"/>
            </a:pPr>
            <a:r>
              <a:rPr lang="sk-SK" altLang="zh-CN" sz="1600" kern="0" dirty="0">
                <a:cs typeface="+mn-ea"/>
                <a:sym typeface="+mn-lt"/>
              </a:rPr>
              <a:t>vaječné bielko</a:t>
            </a:r>
            <a:endParaRPr lang="en-US" altLang="zh-CN" sz="1600" kern="0" dirty="0">
              <a:cs typeface="+mn-ea"/>
              <a:sym typeface="+mn-lt"/>
            </a:endParaRPr>
          </a:p>
          <a:p>
            <a:pPr defTabSz="242570">
              <a:spcBef>
                <a:spcPts val="640"/>
              </a:spcBef>
              <a:defRPr sz="1800"/>
            </a:pPr>
            <a:r>
              <a:rPr lang="en-US" altLang="zh-CN" sz="1600" kern="0" dirty="0">
                <a:cs typeface="+mn-ea"/>
                <a:sym typeface="+mn-lt"/>
              </a:rPr>
              <a:t> </a:t>
            </a:r>
            <a:endParaRPr sz="1600" kern="0" dirty="0">
              <a:cs typeface="+mn-ea"/>
              <a:sym typeface="+mn-lt"/>
            </a:endParaRPr>
          </a:p>
        </p:txBody>
      </p:sp>
      <p:pic>
        <p:nvPicPr>
          <p:cNvPr id="2052" name="Picture 4" descr="C:/Users/86221/Desktop/苏浙菜/u=4037530085,493794712&amp;fm=253&amp;fmt=auto&amp;app=138&amp;f=JPEG.webp.jpgu=4037530085,493794712&amp;fm=253&amp;fmt=auto&amp;app=138&amp;f=JPEG.webp"/>
          <p:cNvPicPr>
            <a:picLocks noChangeAspect="1" noChangeArrowheads="1"/>
          </p:cNvPicPr>
          <p:nvPr/>
        </p:nvPicPr>
        <p:blipFill rotWithShape="1">
          <a:blip r:embed="rId2"/>
          <a:srcRect t="3126" b="3126"/>
          <a:stretch>
            <a:fillRect/>
          </a:stretch>
        </p:blipFill>
        <p:spPr bwMode="auto">
          <a:xfrm>
            <a:off x="6616858" y="630555"/>
            <a:ext cx="1492186" cy="92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/Users/86221/Desktop/苏浙菜/u=225302331,3596540377&amp;fm=253&amp;fmt=auto&amp;app=138&amp;f=JPEG.webp.jpgu=225302331,3596540377&amp;fm=253&amp;fmt=auto&amp;app=138&amp;f=JPEG.webp"/>
          <p:cNvPicPr>
            <a:picLocks noChangeAspect="1" noChangeArrowheads="1"/>
          </p:cNvPicPr>
          <p:nvPr/>
        </p:nvPicPr>
        <p:blipFill>
          <a:blip r:embed="rId3"/>
          <a:srcRect t="8364" b="8364"/>
          <a:stretch>
            <a:fillRect/>
          </a:stretch>
        </p:blipFill>
        <p:spPr bwMode="auto">
          <a:xfrm>
            <a:off x="7080534" y="2076776"/>
            <a:ext cx="1431321" cy="119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/Users/86221/Desktop/苏浙菜/u=4205504685,1551095719&amp;fm=253&amp;fmt=auto&amp;app=138&amp;f=JPEG.webp.jpgu=4205504685,1551095719&amp;fm=253&amp;fmt=auto&amp;app=138&amp;f=JPEG.webp"/>
          <p:cNvPicPr>
            <a:picLocks noChangeAspect="1" noChangeArrowheads="1"/>
          </p:cNvPicPr>
          <p:nvPr/>
        </p:nvPicPr>
        <p:blipFill>
          <a:blip r:embed="rId4"/>
          <a:srcRect l="19023" r="19023"/>
          <a:stretch>
            <a:fillRect/>
          </a:stretch>
        </p:blipFill>
        <p:spPr bwMode="auto">
          <a:xfrm>
            <a:off x="4225611" y="1938338"/>
            <a:ext cx="1266824" cy="126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 descr="v2-78d2a4d751fe5e8a5899b4e6c3e6c521_r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2575" y="452755"/>
            <a:ext cx="1715770" cy="1283970"/>
          </a:xfrm>
          <a:prstGeom prst="rect">
            <a:avLst/>
          </a:prstGeom>
        </p:spPr>
      </p:pic>
      <p:pic>
        <p:nvPicPr>
          <p:cNvPr id="5126" name="Picture 6" descr="澳洲進口大蔥Leek Leeks 西餐燉煮高湯料理必備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740" y="3742690"/>
            <a:ext cx="1122680" cy="112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俗话说：姜还是老的辣！为啥？关于吃姜的8个问题都说清楚_手机搜狐网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105" y="3742690"/>
            <a:ext cx="1601470" cy="106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ĺžnik 2">
            <a:extLst>
              <a:ext uri="{FF2B5EF4-FFF2-40B4-BE49-F238E27FC236}">
                <a16:creationId xmlns:a16="http://schemas.microsoft.com/office/drawing/2014/main" id="{9A5A717E-2020-4D3F-90C2-4E51926C9AC0}"/>
              </a:ext>
            </a:extLst>
          </p:cNvPr>
          <p:cNvSpPr/>
          <p:nvPr/>
        </p:nvSpPr>
        <p:spPr>
          <a:xfrm>
            <a:off x="2547718" y="4697797"/>
            <a:ext cx="44496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altLang="zh-CN" b="1" dirty="0" err="1">
                <a:sym typeface="+mn-lt"/>
              </a:rPr>
              <a:t>Konfuciov</a:t>
            </a:r>
            <a:r>
              <a:rPr lang="sk-SK" altLang="zh-CN" b="1" dirty="0">
                <a:sym typeface="+mn-lt"/>
              </a:rPr>
              <a:t> Inštitút pri Univerzite Komenského v Bratislave</a:t>
            </a:r>
            <a:endParaRPr lang="en-US" altLang="zh-CN" b="1" dirty="0"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0810owerPoint Presentation-2"/>
  <p:tag name="ISPRING_RESOURCE_PATHS_HASH_PRESENTER" val="cbf19018b11488c695171ad8859c3984d1c33f4"/>
  <p:tag name="COMMONDATA" val="eyJoZGlkIjoiZTAzNGRmODY5YzIzNmEyZThmNzgxYmI3YmI4NTI0MTgifQ==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hjezr0id">
      <a:majorFont>
        <a:latin typeface="印品黑体"/>
        <a:ea typeface="印品黑体"/>
        <a:cs typeface=""/>
      </a:majorFont>
      <a:minorFont>
        <a:latin typeface="印品黑体"/>
        <a:ea typeface="印品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jezr0id">
      <a:majorFont>
        <a:latin typeface="印品黑体"/>
        <a:ea typeface="印品黑体"/>
        <a:cs typeface=""/>
      </a:majorFont>
      <a:minorFont>
        <a:latin typeface="印品黑体"/>
        <a:ea typeface="印品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jezr0id">
      <a:majorFont>
        <a:latin typeface="印品黑体"/>
        <a:ea typeface="印品黑体"/>
        <a:cs typeface=""/>
      </a:majorFont>
      <a:minorFont>
        <a:latin typeface="印品黑体"/>
        <a:ea typeface="印品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3026</TotalTime>
  <Words>673</Words>
  <Application>Microsoft Office PowerPoint</Application>
  <PresentationFormat>Vlastná</PresentationFormat>
  <Paragraphs>76</Paragraphs>
  <Slides>11</Slides>
  <Notes>4</Notes>
  <HiddenSlides>0</HiddenSlides>
  <MMClips>0</MMClips>
  <ScaleCrop>false</ScaleCrop>
  <HeadingPairs>
    <vt:vector size="6" baseType="variant">
      <vt:variant>
        <vt:lpstr>Použité písma</vt:lpstr>
      </vt:variant>
      <vt:variant>
        <vt:i4>8</vt:i4>
      </vt:variant>
      <vt:variant>
        <vt:lpstr>Motív</vt:lpstr>
      </vt:variant>
      <vt:variant>
        <vt:i4>3</vt:i4>
      </vt:variant>
      <vt:variant>
        <vt:lpstr>Nadpisy snímok</vt:lpstr>
      </vt:variant>
      <vt:variant>
        <vt:i4>11</vt:i4>
      </vt:variant>
    </vt:vector>
  </HeadingPairs>
  <TitlesOfParts>
    <vt:vector size="22" baseType="lpstr">
      <vt:lpstr>等线</vt:lpstr>
      <vt:lpstr>微软雅黑</vt:lpstr>
      <vt:lpstr>宋体</vt:lpstr>
      <vt:lpstr>Arial</vt:lpstr>
      <vt:lpstr>Calibri</vt:lpstr>
      <vt:lpstr>Lato Black</vt:lpstr>
      <vt:lpstr>Times New Roman</vt:lpstr>
      <vt:lpstr>印品黑体</vt:lpstr>
      <vt:lpstr>第一PPT，www.1ppt.com</vt:lpstr>
      <vt:lpstr>第一PPT，www.1ppt.com </vt:lpstr>
      <vt:lpstr>自定义设计方案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美食</dc:title>
  <dc:creator>第一PPT</dc:creator>
  <cp:keywords>www.1ppt.com</cp:keywords>
  <dc:description>www.1ppt.com</dc:description>
  <cp:lastModifiedBy>Sabina Veselkova</cp:lastModifiedBy>
  <cp:revision>146</cp:revision>
  <dcterms:created xsi:type="dcterms:W3CDTF">2013-06-01T10:48:00Z</dcterms:created>
  <dcterms:modified xsi:type="dcterms:W3CDTF">2024-04-23T08:46:39Z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5BE7EFC503EB4D63B3B911EE004D0438_12</vt:lpwstr>
  </property>
  <property fmtid="{D5CDD505-2E9C-101B-9397-08002B2CF9AE}" pid="3" name="KSOProductBuildVer">
    <vt:lpwstr>2052-12.1.0.16388</vt:lpwstr>
  </property>
</Properties>
</file>