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1" r:id="rId2"/>
    <p:sldMasterId id="2147483715" r:id="rId3"/>
  </p:sldMasterIdLst>
  <p:notesMasterIdLst>
    <p:notesMasterId r:id="rId21"/>
  </p:notesMasterIdLst>
  <p:handoutMasterIdLst>
    <p:handoutMasterId r:id="rId22"/>
  </p:handoutMasterIdLst>
  <p:sldIdLst>
    <p:sldId id="256" r:id="rId4"/>
    <p:sldId id="338" r:id="rId5"/>
    <p:sldId id="313" r:id="rId6"/>
    <p:sldId id="378" r:id="rId7"/>
    <p:sldId id="379" r:id="rId8"/>
    <p:sldId id="377" r:id="rId9"/>
    <p:sldId id="380" r:id="rId10"/>
    <p:sldId id="375" r:id="rId11"/>
    <p:sldId id="363" r:id="rId12"/>
    <p:sldId id="382" r:id="rId13"/>
    <p:sldId id="385" r:id="rId14"/>
    <p:sldId id="386" r:id="rId15"/>
    <p:sldId id="383" r:id="rId16"/>
    <p:sldId id="384" r:id="rId17"/>
    <p:sldId id="387" r:id="rId18"/>
    <p:sldId id="388" r:id="rId19"/>
    <p:sldId id="366" r:id="rId20"/>
  </p:sldIdLst>
  <p:sldSz cx="9145588" cy="5145088"/>
  <p:notesSz cx="6858000" cy="9144000"/>
  <p:custDataLst>
    <p:tags r:id="rId23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8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F2E15"/>
    <a:srgbClr val="92D050"/>
    <a:srgbClr val="F4F4F4"/>
    <a:srgbClr val="FFFFFF"/>
    <a:srgbClr val="0070C0"/>
    <a:srgbClr val="7030A0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 autoAdjust="0"/>
    <p:restoredTop sz="93810" autoAdjust="0"/>
  </p:normalViewPr>
  <p:slideViewPr>
    <p:cSldViewPr snapToGrid="0" showGuides="1">
      <p:cViewPr varScale="1">
        <p:scale>
          <a:sx n="109" d="100"/>
          <a:sy n="109" d="100"/>
        </p:scale>
        <p:origin x="641" y="43"/>
      </p:cViewPr>
      <p:guideLst>
        <p:guide orient="horz" pos="2160"/>
        <p:guide pos="3840"/>
        <p:guide orient="horz" pos="15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163731" custLinFactNeighborX="-19490" custLinFactNeighborY="-5108"/>
      <dgm:spPr>
        <a:blipFill>
          <a:blip xmlns:r="http://schemas.openxmlformats.org/officeDocument/2006/relationships" r:embed="rId1"/>
          <a:srcRect/>
          <a:stretch>
            <a:fillRect t="-65000" b="-65000"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CAB79ED3-67C3-4196-B7E0-4C69332A12FD}" type="presOf" srcId="{F4DCAFF9-3CD8-4192-92EC-2050EBC96D81}" destId="{7AC81859-B11C-4EE9-8379-B9AF70890D88}" srcOrd="0" destOrd="0" presId="urn:microsoft.com/office/officeart/2008/layout/BendingPictureSemiTransparentText"/>
    <dgm:cxn modelId="{FBE79BE4-6856-47D0-ABE7-446A9BA4E3D3}" type="presOf" srcId="{B3E39A80-D6B7-4E26-B22E-327D37299CB1}" destId="{BDA71D6A-C3D1-411E-9EAC-6386FFEE52C2}" srcOrd="0" destOrd="0" presId="urn:microsoft.com/office/officeart/2008/layout/BendingPictureSemiTransparentText"/>
    <dgm:cxn modelId="{767F326C-F5F4-4567-B777-73701A5EB325}" type="presParOf" srcId="{BDA71D6A-C3D1-411E-9EAC-6386FFEE52C2}" destId="{0B2273E3-B9E3-4A02-93CF-275511BE0699}" srcOrd="0" destOrd="0" presId="urn:microsoft.com/office/officeart/2008/layout/BendingPictureSemiTransparentText"/>
    <dgm:cxn modelId="{AD3F4188-4C22-4FD9-8111-4275FE9C0DFE}" type="presParOf" srcId="{0B2273E3-B9E3-4A02-93CF-275511BE0699}" destId="{367DAC4B-08E7-4BA7-A970-D0115453FB5A}" srcOrd="0" destOrd="0" presId="urn:microsoft.com/office/officeart/2008/layout/BendingPictureSemiTransparentText"/>
    <dgm:cxn modelId="{4F861503-0D37-4445-8D1D-47B4B8604419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0"/>
          <a:ext cx="6559507" cy="343384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65000" b="-6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 bwMode="white">
        <a:xfrm>
          <a:off x="1279386" y="2405372"/>
          <a:ext cx="4006270" cy="824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>
            <a:latin typeface="+mn-lt"/>
            <a:ea typeface="+mn-ea"/>
            <a:cs typeface="+mn-ea"/>
            <a:sym typeface="+mn-lt"/>
          </a:endParaRPr>
        </a:p>
      </dsp:txBody>
      <dsp:txXfrm>
        <a:off x="1279386" y="2405372"/>
        <a:ext cx="4006270" cy="824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E841E-6FA6-49F7-A395-BC1FD6B4EF3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A492-FC83-4E37-9600-AA040E42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919B9-FCB4-4BF6-BF66-9BFB52FA27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949C9-BCC5-4E68-A275-21E7D2B8CD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3988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23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AD8-63C4-1443-A550-FC1FAF6482DA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B7F0-7388-8F4D-8C4D-64B7B0FB0A61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06D4-BEEE-6941-8959-5842FD93BE2E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FEB-88CB-634C-9858-0E6B7FFB9E94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D670-8D9A-F541-9A91-9ADB5EB82C05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3734-A4E8-A84E-B25C-F8E8319ED1AE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1615-83FB-A94A-9EE4-2762D40787A9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2FD5-9D8D-B347-92E0-0E540FBC6A05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AB7-940B-DD4E-B940-9BC895BDD2CA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9C69-5549-D845-B784-6178E020C9E3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1661-8ED7-784E-9F33-F9A4F9C9F3F9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5B3C-99A7-0047-A7B7-DB5D09203E65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38C7-95E5-F44D-AEDE-630290625FF3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2AB7-AF7D-A043-94F7-A71B61F2FD00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E4D5-8E17-774A-A05F-6CB5C7D0F991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3D26-D732-B944-B149-236644EFCD7A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79B5-C133-DB4D-8095-BE03A58114CF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F5B2-75C1-D448-9305-304F3804A50A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1447-EC8F-C949-80E8-DC2656E3BFD0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CFEC-E453-3E44-BB32-94D681817CE9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CB60-4BF5-7A47-96A0-33CF84BB6E0E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FB45-858A-D64C-9DD0-2D73CC83FB60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8066-05DA-AE4E-8627-122190F93B9F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64BC-BC1C-9F46-88BA-D3864912508A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78B-0FBC-5846-A04D-AA1AD71E2593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E537-964A-9C44-8929-FDEF314B879B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995A-F282-924D-B7F6-7F5978C717F4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51BD-5DD8-D849-89D6-A8D5BA4FEAEA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D993-E78E-154B-92B7-BAC7E927D21B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DCE5-93D0-894A-A1D0-2382C9A5EEF5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3C9F-6350-F449-90E8-AD6362AC58B1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40C-56CE-5543-A714-8F07186D1581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9DD2-B3C6-6444-A8D4-441EF0640FD1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5531-C030-7241-BA00-368B90AE341D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77CC-BE97-7B49-A5C9-908F6E9CBA66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37E1-5889-8341-A652-1117C3EFE76C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4630-EF25-0347-BA01-279A7E9B82DA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C68-DC90-5443-9291-B8B96BC7B30A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B4C-CE3B-8545-AF9E-7449280E19C3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4B1B-4A93-1942-9A19-BD350E9AE9A4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0043-351F-3A4A-AFD4-36F572F6D663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8080-F8F3-B842-9CBF-FD6BF1B7E5DA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BFEA-2F19-1543-8E11-E705EEDC8C70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839A-509A-A246-8425-C1D089433B9C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5EE-D1E0-FC40-9678-553B8239E20C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2E7-71AE-1C45-849E-411A2353B64E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80CA-00AB-A34A-8A4B-09098463D766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A37D-57BC-AF4F-9F6E-D38D303E1FD7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1A09-B59D-9848-BA14-B0D5171F49D6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1E9E-5898-F444-AA38-14BA7933B805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04EB-ED8B-794E-9C4B-B500AD6AF5A6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4EA2-41AE-2145-8C6D-03D6EF5DE9E6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AA49-A4A8-E845-8E5E-D9C8DDEFDD0E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206F-EF58-A14C-8005-5CD94C10653F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54B9-8F7C-8A4E-959F-AC631B57B266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E296-DF7D-BE44-89FD-6796E0F16842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480-2A57-D047-94F1-F07D7980E474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7188-64B9-A14E-96FB-650B164E8258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86C2-3D8F-9D46-B8EE-77CDAEE297CD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06042"/>
            <a:ext cx="8231029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1200521"/>
            <a:ext cx="8231029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3DB0B453-1835-C44E-8E97-5F3FF510BA43}" type="datetime1">
              <a:rPr lang="zh-CN" altLang="en-US" sz="1800" smtClean="0">
                <a:solidFill>
                  <a:prstClr val="black"/>
                </a:solidFill>
              </a:rPr>
              <a:t>2024/4/4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altLang="zh-CN" sz="1800" dirty="0">
                <a:solidFill>
                  <a:prstClr val="black"/>
                </a:solidFill>
              </a:rPr>
              <a:t>Confucius Institue of Comenius University</a:t>
            </a:r>
            <a:endParaRPr lang="zh-CN" altLang="en-US" sz="1800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1" y="206042"/>
            <a:ext cx="2057757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206042"/>
            <a:ext cx="6020845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F9A77186-9619-354D-ABBA-291EDF8AAF7F}" type="datetime1">
              <a:rPr lang="zh-CN" altLang="en-US" sz="1800" smtClean="0">
                <a:solidFill>
                  <a:prstClr val="black"/>
                </a:solidFill>
              </a:rPr>
              <a:t>2024/4/4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altLang="zh-CN" sz="1800" dirty="0">
                <a:solidFill>
                  <a:prstClr val="black"/>
                </a:solidFill>
              </a:rPr>
              <a:t>Confucius Institue of Comenius University</a:t>
            </a:r>
            <a:endParaRPr lang="zh-CN" altLang="en-US" sz="1800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842032"/>
            <a:ext cx="6859191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2702363"/>
            <a:ext cx="685919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5DBE-0877-4C46-AF28-FCF4455C1FDB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AFCA-0867-7C4E-987E-7AF5467FE1FE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282700"/>
            <a:ext cx="788807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3443160"/>
            <a:ext cx="788807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1E83-C871-BD48-9481-41FA765AD670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369642"/>
            <a:ext cx="3886875" cy="32645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369642"/>
            <a:ext cx="3886875" cy="32645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987-A15F-914E-B530-951FF141984C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670-8F43-604D-B356-0F27F56211EE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273929"/>
            <a:ext cx="788807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261261"/>
            <a:ext cx="3869012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1879386"/>
            <a:ext cx="3869012" cy="27642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261261"/>
            <a:ext cx="3888066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1879386"/>
            <a:ext cx="3888066" cy="27642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0545-C38D-D44A-8B99-DF8D08D25F97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9FD8-DFEE-A643-A183-D99F89DA7099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0A9E-7556-E942-9368-CAB88C29B190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343006"/>
            <a:ext cx="2949690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740798"/>
            <a:ext cx="4629954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1543526"/>
            <a:ext cx="2949690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3178-CFCE-DA4F-851C-080D097A6568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343006"/>
            <a:ext cx="2949690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66" y="740798"/>
            <a:ext cx="4629954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1543526"/>
            <a:ext cx="2949690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4C1A-4105-734E-8E7D-23BB0FAC3F85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C521-C8C7-AC45-A345-10100DFB46F8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273928"/>
            <a:ext cx="1972017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273928"/>
            <a:ext cx="5801732" cy="43602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4F3-2308-4241-AB78-5738D294F0B1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E1B-C12C-3146-A1FC-0C1AEBD2A640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C7DB-318D-774F-B271-A63DE5F7B058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4" cstate="screen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DF6E-D7D2-0F44-9429-4D541E140416}" type="datetime1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Confucius Institue of Comenius University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273929"/>
            <a:ext cx="788807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4768735"/>
            <a:ext cx="2057757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770E-4AFB-8E48-8073-CCE9F36DF60A}" type="datetime1">
              <a:rPr lang="zh-CN" altLang="en-US" smtClean="0"/>
              <a:t>2024/4/4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4768735"/>
            <a:ext cx="3086636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Confucius Institue of Comenius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4768735"/>
            <a:ext cx="2057757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6"/>
          <p:cNvSpPr/>
          <p:nvPr/>
        </p:nvSpPr>
        <p:spPr>
          <a:xfrm>
            <a:off x="0" y="850896"/>
            <a:ext cx="2120440" cy="149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淘宝网Chenying0907出品 10"/>
          <p:cNvSpPr/>
          <p:nvPr/>
        </p:nvSpPr>
        <p:spPr>
          <a:xfrm>
            <a:off x="1" y="2427286"/>
            <a:ext cx="91567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淘宝网Chenying0907出品 2" descr="E:\00专题PPT\餐饮招商PPT\中国味道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8042" y="2851944"/>
            <a:ext cx="5348892" cy="16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淘宝网Chenying0907出品 22"/>
          <p:cNvSpPr/>
          <p:nvPr/>
        </p:nvSpPr>
        <p:spPr>
          <a:xfrm>
            <a:off x="7014819" y="850896"/>
            <a:ext cx="2120440" cy="149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Shape 1605"/>
          <p:cNvSpPr/>
          <p:nvPr/>
        </p:nvSpPr>
        <p:spPr>
          <a:xfrm>
            <a:off x="5648171" y="2536438"/>
            <a:ext cx="3610821" cy="254762"/>
          </a:xfrm>
          <a:prstGeom prst="rect">
            <a:avLst/>
          </a:prstGeom>
          <a:ln w="12700">
            <a:miter lim="400000"/>
          </a:ln>
        </p:spPr>
        <p:txBody>
          <a:bodyPr wrap="square" lIns="49949" tIns="49949" rIns="49949" bIns="49949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Confucius Institute at Comenius University</a:t>
            </a:r>
          </a:p>
        </p:txBody>
      </p:sp>
      <p:sp>
        <p:nvSpPr>
          <p:cNvPr id="25" name="Oval 69"/>
          <p:cNvSpPr/>
          <p:nvPr/>
        </p:nvSpPr>
        <p:spPr>
          <a:xfrm>
            <a:off x="5400222" y="2615301"/>
            <a:ext cx="97023" cy="9703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val 70"/>
          <p:cNvSpPr/>
          <p:nvPr/>
        </p:nvSpPr>
        <p:spPr>
          <a:xfrm>
            <a:off x="5514575" y="2615301"/>
            <a:ext cx="97023" cy="97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Oval 71"/>
          <p:cNvSpPr/>
          <p:nvPr/>
        </p:nvSpPr>
        <p:spPr>
          <a:xfrm>
            <a:off x="5628928" y="2615301"/>
            <a:ext cx="97023" cy="970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72"/>
          <p:cNvSpPr/>
          <p:nvPr/>
        </p:nvSpPr>
        <p:spPr>
          <a:xfrm>
            <a:off x="5743280" y="2615301"/>
            <a:ext cx="97023" cy="970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Oval 73"/>
          <p:cNvSpPr/>
          <p:nvPr/>
        </p:nvSpPr>
        <p:spPr>
          <a:xfrm>
            <a:off x="5857632" y="2615301"/>
            <a:ext cx="97023" cy="970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Shape 1605"/>
          <p:cNvSpPr/>
          <p:nvPr/>
        </p:nvSpPr>
        <p:spPr>
          <a:xfrm>
            <a:off x="2467433" y="4476251"/>
            <a:ext cx="4390110" cy="377872"/>
          </a:xfrm>
          <a:prstGeom prst="rect">
            <a:avLst/>
          </a:prstGeom>
          <a:ln w="12700">
            <a:miter lim="400000"/>
          </a:ln>
        </p:spPr>
        <p:txBody>
          <a:bodyPr wrap="square" lIns="49949" tIns="49949" rIns="49949" bIns="49949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1800" i="1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Wang </a:t>
            </a:r>
            <a:r>
              <a:rPr lang="en-US" altLang="zh-CN" sz="1800" i="1" dirty="0" err="1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Shuhuai</a:t>
            </a:r>
            <a:r>
              <a:rPr lang="en-US" altLang="zh-CN" sz="1800" i="1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 &amp; Ling Wei &amp; Lu Shuang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412" y="850896"/>
            <a:ext cx="1236048" cy="14986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5" b="18325"/>
          <a:stretch>
            <a:fillRect/>
          </a:stretch>
        </p:blipFill>
        <p:spPr bwMode="auto">
          <a:xfrm>
            <a:off x="3798432" y="861546"/>
            <a:ext cx="1559041" cy="147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8" b="8642"/>
          <a:stretch>
            <a:fillRect/>
          </a:stretch>
        </p:blipFill>
        <p:spPr>
          <a:xfrm>
            <a:off x="5545527" y="853790"/>
            <a:ext cx="1281238" cy="148505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2565A9-6083-D31F-DF02-5D9E1BF9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860149" y="111113"/>
            <a:ext cx="3285439" cy="376550"/>
            <a:chOff x="5354082" y="1029245"/>
            <a:chExt cx="3285439" cy="376550"/>
          </a:xfrm>
        </p:grpSpPr>
        <p:sp>
          <p:nvSpPr>
            <p:cNvPr id="4" name="淘宝网Chenying0907出品 8"/>
            <p:cNvSpPr/>
            <p:nvPr/>
          </p:nvSpPr>
          <p:spPr>
            <a:xfrm>
              <a:off x="5354082" y="1029245"/>
              <a:ext cx="3285439" cy="3765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5516641" y="1086715"/>
              <a:ext cx="2960319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k-SK" altLang="zh-CN" sz="1700" b="1" dirty="0">
                  <a:solidFill>
                    <a:schemeClr val="bg1"/>
                  </a:solidFill>
                  <a:cs typeface="+mn-ea"/>
                  <a:sym typeface="+mn-lt"/>
                </a:rPr>
                <a:t>CESTO</a:t>
              </a:r>
              <a:endParaRPr lang="zh-CN" altLang="en-US" sz="1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3" y="51212"/>
            <a:ext cx="2483512" cy="5042663"/>
          </a:xfrm>
          <a:prstGeom prst="rect">
            <a:avLst/>
          </a:prstGeom>
        </p:spPr>
      </p:pic>
      <p:sp>
        <p:nvSpPr>
          <p:cNvPr id="8" name="Rectangle 3"/>
          <p:cNvSpPr>
            <a:spLocks noGrp="1"/>
          </p:cNvSpPr>
          <p:nvPr/>
        </p:nvSpPr>
        <p:spPr>
          <a:xfrm>
            <a:off x="3750309" y="1033145"/>
            <a:ext cx="5011875" cy="308691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AutoNum type="arabicPeriod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Nasypte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500 g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hladkej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múky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do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veľkej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misy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 Miešajte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zároveň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pomaly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pridáva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vodu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 (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Pomer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múky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vody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je 2:1)</a:t>
            </a:r>
          </a:p>
          <a:p>
            <a:pPr lvl="0" eaLnBrk="1" hangingPunct="1">
              <a:buAutoNum type="arabicPeriod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Miešajte múku až kým z nej začne byť bochníček</a:t>
            </a:r>
          </a:p>
          <a:p>
            <a:pPr lvl="0" eaLnBrk="1" hangingPunct="1">
              <a:buAutoNum type="arabicPeriod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Potom cesto dáme na pomúčenú dosku a miesime ho asi 10 minút, kým nie je hladké a mäkké.</a:t>
            </a:r>
          </a:p>
          <a:p>
            <a:pPr lvl="0" eaLnBrk="1" hangingPunct="1">
              <a:buAutoNum type="arabicPeriod"/>
            </a:pP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Cesto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zabaľte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do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potravinovej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fólie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približne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hodinu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aby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cesto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od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ležalo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2" t="7472" r="65985" b="65048"/>
          <a:stretch>
            <a:fillRect/>
          </a:stretch>
        </p:blipFill>
        <p:spPr>
          <a:xfrm>
            <a:off x="5666766" y="27268"/>
            <a:ext cx="711883" cy="733136"/>
          </a:xfrm>
          <a:prstGeom prst="rect">
            <a:avLst/>
          </a:prstGeom>
          <a:ln>
            <a:noFill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53F0F010-216C-9EB9-C675-64C852C5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116111" y="111113"/>
            <a:ext cx="3029477" cy="376550"/>
            <a:chOff x="5354082" y="1029245"/>
            <a:chExt cx="3285439" cy="376550"/>
          </a:xfrm>
        </p:grpSpPr>
        <p:sp>
          <p:nvSpPr>
            <p:cNvPr id="4" name="淘宝网Chenying0907出品 8"/>
            <p:cNvSpPr/>
            <p:nvPr/>
          </p:nvSpPr>
          <p:spPr>
            <a:xfrm>
              <a:off x="5354082" y="1029245"/>
              <a:ext cx="3285439" cy="3765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5435362" y="1086715"/>
              <a:ext cx="3122878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k-SK" altLang="zh-CN" sz="1700" b="1" dirty="0">
                  <a:solidFill>
                    <a:schemeClr val="bg1"/>
                  </a:solidFill>
                  <a:cs typeface="+mn-ea"/>
                  <a:sym typeface="+mn-lt"/>
                </a:rPr>
                <a:t>PLNKA</a:t>
              </a:r>
              <a:endParaRPr lang="zh-CN" altLang="en-US" sz="1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685" y="636173"/>
            <a:ext cx="1650232" cy="22003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46" y="2373533"/>
            <a:ext cx="1738908" cy="2318544"/>
          </a:xfrm>
          <a:prstGeom prst="rect">
            <a:avLst/>
          </a:prstGeom>
        </p:spPr>
      </p:pic>
      <p:sp>
        <p:nvSpPr>
          <p:cNvPr id="10" name="Rectangle 3"/>
          <p:cNvSpPr>
            <a:spLocks noGrp="1"/>
          </p:cNvSpPr>
          <p:nvPr/>
        </p:nvSpPr>
        <p:spPr>
          <a:xfrm>
            <a:off x="4843361" y="831723"/>
            <a:ext cx="5011875" cy="4009518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</a:pPr>
            <a:r>
              <a:rPr lang="en-US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Ingredien</a:t>
            </a:r>
            <a:r>
              <a:rPr lang="sk-SK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cie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: 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500g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mletého mäsa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500g </a:t>
            </a:r>
            <a:r>
              <a:rPr lang="sk-SK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čínkej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kapusty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30g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jarnej cibuľky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10g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sezamového oleja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20g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zázvoru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45g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vína na varenie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5g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13-korení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30g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svetlá sójová omáčka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20g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tmavá sójová omáčka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5g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soľ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0" lvl="0" indent="0" eaLnBrk="1" hangingPunct="1">
              <a:buNone/>
            </a:pP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7795665E-F51E-692C-6AAE-C9B27FB4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0447AA3-81D5-AB90-3E4E-12F9139D4E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65" t="7472" r="36785" b="65048"/>
          <a:stretch>
            <a:fillRect/>
          </a:stretch>
        </p:blipFill>
        <p:spPr>
          <a:xfrm>
            <a:off x="5426554" y="0"/>
            <a:ext cx="727031" cy="73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685" y="636173"/>
            <a:ext cx="1650232" cy="22003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46" y="2373533"/>
            <a:ext cx="1738908" cy="2318544"/>
          </a:xfrm>
          <a:prstGeom prst="rect">
            <a:avLst/>
          </a:prstGeom>
        </p:spPr>
      </p:pic>
      <p:sp>
        <p:nvSpPr>
          <p:cNvPr id="6" name="Rectangle 3"/>
          <p:cNvSpPr>
            <a:spLocks noGrp="1"/>
          </p:cNvSpPr>
          <p:nvPr/>
        </p:nvSpPr>
        <p:spPr>
          <a:xfrm>
            <a:off x="3685121" y="830078"/>
            <a:ext cx="5011875" cy="3650482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AutoNum type="arabicPeriod"/>
            </a:pP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Všetky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ingrediencie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okrem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kapusty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zmiešame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miešame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rovnakým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smerom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aby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vznikla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hustá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konzistencia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</a:p>
          <a:p>
            <a:pPr lvl="0" eaLnBrk="1" hangingPunct="1">
              <a:buAutoNum type="arabicPeriod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Kým sa mäso marinuje, pripravíme čínsku kapustu. Kapustu nakrájajte na tenké plátky a potom nakrájajte na malé kúsky.</a:t>
            </a:r>
          </a:p>
          <a:p>
            <a:pPr lvl="0" eaLnBrk="1" hangingPunct="1">
              <a:buAutoNum type="arabicPeriod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Kapustu dáme do misy a posypeme 1 lyžičkou soli a necháme 30 minút odstáť. Teraz z kapusty vytlačte prebytočnú vodu predtým, ako ju pridáte do mäsovej zmesi.</a:t>
            </a:r>
          </a:p>
          <a:p>
            <a:pPr lvl="0" eaLnBrk="1" hangingPunct="1">
              <a:buAutoNum type="arabicPeriod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Kapustu vmiešame do mäsovej zmesi.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3B5BEFA4-9B1E-BDEE-14AE-8AE0A1F6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860149" y="111113"/>
            <a:ext cx="3285439" cy="376550"/>
            <a:chOff x="5354082" y="1029245"/>
            <a:chExt cx="3285439" cy="376550"/>
          </a:xfrm>
        </p:grpSpPr>
        <p:sp>
          <p:nvSpPr>
            <p:cNvPr id="4" name="淘宝网Chenying0907出品 8"/>
            <p:cNvSpPr/>
            <p:nvPr/>
          </p:nvSpPr>
          <p:spPr>
            <a:xfrm>
              <a:off x="5354082" y="1029245"/>
              <a:ext cx="3285439" cy="3765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5435362" y="1086715"/>
              <a:ext cx="3122878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k-SK" altLang="zh-CN" sz="1700" b="1" dirty="0">
                  <a:solidFill>
                    <a:schemeClr val="bg1"/>
                  </a:solidFill>
                  <a:cs typeface="+mn-ea"/>
                  <a:sym typeface="+mn-lt"/>
                </a:rPr>
                <a:t>OBAL</a:t>
              </a:r>
              <a:endParaRPr lang="zh-CN" altLang="en-US" sz="1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404" y="436137"/>
            <a:ext cx="2816997" cy="4274305"/>
          </a:xfrm>
          <a:prstGeom prst="rect">
            <a:avLst/>
          </a:prstGeom>
        </p:spPr>
      </p:pic>
      <p:sp>
        <p:nvSpPr>
          <p:cNvPr id="8" name="Rectangle 3"/>
          <p:cNvSpPr>
            <a:spLocks noGrp="1"/>
          </p:cNvSpPr>
          <p:nvPr/>
        </p:nvSpPr>
        <p:spPr>
          <a:xfrm>
            <a:off x="3750309" y="1033144"/>
            <a:ext cx="5011875" cy="3562709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AutoNum type="arabicPeriod"/>
            </a:pPr>
            <a:r>
              <a:rPr lang="en-US" altLang="zh-CN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Vymiesime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cesto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: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dosku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posypeme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múkou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cesto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vyberieme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ešte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chvíľu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miesime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  <a:endParaRPr lang="sk-SK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AutoNum type="arabicPeriod"/>
            </a:pP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AutoNum type="arabicPeriod"/>
            </a:pPr>
            <a:r>
              <a:rPr lang="sk-SK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Krájanie cesta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: Cesto rozrežte na polovicu, vypracujte a vyvaľkajte na dlhý pás a uistite sa, že hrúbka je rovnomerná. Potom cesto nakrájajte  na rovnomerné kúsky a použite na </a:t>
            </a:r>
            <a:r>
              <a:rPr lang="sk-SK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ne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múku.</a:t>
            </a:r>
          </a:p>
          <a:p>
            <a:pPr lvl="0" eaLnBrk="1" hangingPunct="1">
              <a:buAutoNum type="arabicPeriod"/>
            </a:pPr>
            <a:endParaRPr lang="sk-SK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AutoNum type="arabicPeriod"/>
            </a:pPr>
            <a:r>
              <a:rPr lang="sk-SK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Vyvaľkajte malé placky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: malé kúsky cesta ručne vyvaľkajte na </a:t>
            </a:r>
            <a:r>
              <a:rPr lang="sk-SK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okrúhlé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malé a tenké placky.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766FEF66-893F-F254-3FF5-6786D269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C02EFE-0BCE-7F63-C9D6-57D548D25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80" t="7472" r="7560" b="65048"/>
          <a:stretch>
            <a:fillRect/>
          </a:stretch>
        </p:blipFill>
        <p:spPr>
          <a:xfrm>
            <a:off x="5404229" y="0"/>
            <a:ext cx="711883" cy="739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404" y="601392"/>
            <a:ext cx="2816997" cy="3943795"/>
          </a:xfrm>
          <a:prstGeom prst="rect">
            <a:avLst/>
          </a:prstGeom>
        </p:spPr>
      </p:pic>
      <p:sp>
        <p:nvSpPr>
          <p:cNvPr id="8" name="Rectangle 3"/>
          <p:cNvSpPr>
            <a:spLocks noGrp="1"/>
          </p:cNvSpPr>
          <p:nvPr/>
        </p:nvSpPr>
        <p:spPr>
          <a:xfrm>
            <a:off x="3750309" y="789550"/>
            <a:ext cx="5011875" cy="367729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</a:pP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4. </a:t>
            </a:r>
            <a:r>
              <a:rPr lang="sk-SK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Cesto na zabalenie plnky</a:t>
            </a:r>
            <a:endParaRPr lang="en-US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0" lvl="0" indent="0" eaLnBrk="1" hangingPunct="1">
              <a:buNone/>
            </a:pPr>
            <a:endParaRPr lang="en-US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 dosku nasypte primerané množstvo múky.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 pravej ruke chyťte valček, v ľavej držte cesto.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Zatlačte na valček, aby ste cesto stlačili pravou rukou.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Cesto otočte ľavou rukou. 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Opakujte, kým sa cesto nevyformuje do kruhu s hrubým stredom a tenkými stranami. </a:t>
            </a:r>
          </a:p>
          <a:p>
            <a:pPr marL="0" lvl="0" indent="0" eaLnBrk="1" hangingPunct="1">
              <a:buNone/>
            </a:pPr>
            <a:endParaRPr lang="sk-SK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0" lvl="0" indent="0" eaLnBrk="1" hangingPunct="1">
              <a:buNone/>
            </a:pPr>
            <a:endParaRPr lang="sk-SK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286EAB3-3E0C-0324-416D-7EC701A0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116111" y="111113"/>
            <a:ext cx="3029477" cy="376550"/>
            <a:chOff x="5354082" y="1029245"/>
            <a:chExt cx="3285439" cy="376550"/>
          </a:xfrm>
        </p:grpSpPr>
        <p:sp>
          <p:nvSpPr>
            <p:cNvPr id="4" name="淘宝网Chenying0907出品 8"/>
            <p:cNvSpPr/>
            <p:nvPr/>
          </p:nvSpPr>
          <p:spPr>
            <a:xfrm>
              <a:off x="5354082" y="1029245"/>
              <a:ext cx="3285439" cy="3765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5435362" y="1086715"/>
              <a:ext cx="3122878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k-SK" altLang="zh-CN" sz="1700" b="1" dirty="0">
                  <a:solidFill>
                    <a:schemeClr val="bg1"/>
                  </a:solidFill>
                  <a:cs typeface="+mn-ea"/>
                  <a:sym typeface="+mn-lt"/>
                </a:rPr>
                <a:t>SKLADANIE</a:t>
              </a:r>
              <a:r>
                <a:rPr lang="en-US" altLang="zh-CN" sz="1700" b="1" dirty="0">
                  <a:solidFill>
                    <a:schemeClr val="bg1"/>
                  </a:solidFill>
                  <a:cs typeface="+mn-ea"/>
                  <a:sym typeface="+mn-lt"/>
                </a:rPr>
                <a:t> JIAOZI</a:t>
              </a:r>
              <a:endParaRPr lang="zh-CN" altLang="en-US" sz="1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Rectangle 3"/>
          <p:cNvSpPr>
            <a:spLocks noGrp="1"/>
          </p:cNvSpPr>
          <p:nvPr/>
        </p:nvSpPr>
        <p:spPr>
          <a:xfrm>
            <a:off x="3827361" y="1023118"/>
            <a:ext cx="5011875" cy="3650482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AutoNum type="arabicPeriod"/>
            </a:pP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Vezmite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placičku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vložte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ju 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do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dlane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Potom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vezmite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lyžicu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plnky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umiestnite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do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stredu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placky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</a:p>
          <a:p>
            <a:pPr lvl="0" eaLnBrk="1" hangingPunct="1">
              <a:buAutoNum type="arabicPeriod"/>
            </a:pP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AutoNum type="arabicPeriod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Preložte placku a pritlačte jej okraje k sebe, aby ste ju dobre utesnili.</a:t>
            </a:r>
          </a:p>
          <a:p>
            <a:pPr lvl="0" eaLnBrk="1" hangingPunct="1">
              <a:buAutoNum type="arabicPeriod"/>
            </a:pPr>
            <a:endParaRPr lang="sk-SK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lvl="0" eaLnBrk="1" hangingPunct="1">
              <a:buAutoNum type="arabicPeriod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Umiestnite </a:t>
            </a:r>
            <a:r>
              <a:rPr lang="sk-SK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Jiaozi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na podnos tak, aby zatvorený okraj smeroval smerom hore. Zatvorením má </a:t>
            </a:r>
            <a:r>
              <a:rPr lang="sk-SK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vznikúť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malé vrecko.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5"/>
          <a:stretch>
            <a:fillRect/>
          </a:stretch>
        </p:blipFill>
        <p:spPr>
          <a:xfrm>
            <a:off x="215429" y="830078"/>
            <a:ext cx="3390890" cy="3474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4" t="34897" r="64081" b="37623"/>
          <a:stretch>
            <a:fillRect/>
          </a:stretch>
        </p:blipFill>
        <p:spPr>
          <a:xfrm>
            <a:off x="5830105" y="630"/>
            <a:ext cx="721907" cy="678108"/>
          </a:xfrm>
          <a:prstGeom prst="rect">
            <a:avLst/>
          </a:prstGeom>
          <a:ln>
            <a:noFill/>
          </a:ln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00E21ED-5483-9983-C7C3-9C96EA0A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116111" y="111113"/>
            <a:ext cx="3029477" cy="376550"/>
            <a:chOff x="5354082" y="1029245"/>
            <a:chExt cx="3285439" cy="376550"/>
          </a:xfrm>
        </p:grpSpPr>
        <p:sp>
          <p:nvSpPr>
            <p:cNvPr id="4" name="淘宝网Chenying0907出品 8"/>
            <p:cNvSpPr/>
            <p:nvPr/>
          </p:nvSpPr>
          <p:spPr>
            <a:xfrm>
              <a:off x="5354082" y="1029245"/>
              <a:ext cx="3285439" cy="3765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5435362" y="1086715"/>
              <a:ext cx="3122878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k-SK" altLang="zh-CN" sz="1700" b="1" dirty="0">
                  <a:solidFill>
                    <a:schemeClr val="bg1"/>
                  </a:solidFill>
                  <a:cs typeface="+mn-ea"/>
                  <a:sym typeface="+mn-lt"/>
                </a:rPr>
                <a:t>VARENIE</a:t>
              </a:r>
              <a:r>
                <a:rPr lang="en-US" altLang="zh-CN" sz="1700" b="1" dirty="0">
                  <a:solidFill>
                    <a:schemeClr val="bg1"/>
                  </a:solidFill>
                  <a:cs typeface="+mn-ea"/>
                  <a:sym typeface="+mn-lt"/>
                </a:rPr>
                <a:t>  JIAOZI</a:t>
              </a:r>
              <a:endParaRPr lang="zh-CN" altLang="en-US" sz="1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Rectangle 3"/>
          <p:cNvSpPr>
            <a:spLocks noGrp="1"/>
          </p:cNvSpPr>
          <p:nvPr/>
        </p:nvSpPr>
        <p:spPr>
          <a:xfrm>
            <a:off x="3827361" y="1023118"/>
            <a:ext cx="5011875" cy="3650482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AutoNum type="arabicPeriod"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Uvarte vodu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</a:p>
          <a:p>
            <a:pPr lvl="0" eaLnBrk="1" hangingPunct="1">
              <a:buAutoNum type="arabicPeriod"/>
            </a:pP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Vložte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Jiaozi do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vody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dávajte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pozor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aby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raz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nedali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príliš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veľa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</a:p>
          <a:p>
            <a:pPr lvl="0" eaLnBrk="1" hangingPunct="1">
              <a:buAutoNum type="arabicPeriod"/>
            </a:pP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Horúcu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vodu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ihneď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premiešajte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lopat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kou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aby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sa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jiaozi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neprilepil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i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dno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hrnca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</a:p>
          <a:p>
            <a:pPr lvl="0" eaLnBrk="1" hangingPunct="1">
              <a:buAutoNum type="arabicPeriod"/>
            </a:pP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Hrniec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prikryte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pokrievkou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počkajte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kým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voda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začne vrieť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 jiaozi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vyplávajú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čím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sa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zabezpečí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že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budú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úplne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uvarené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</a:p>
          <a:p>
            <a:pPr lvl="0" eaLnBrk="1" hangingPunct="1">
              <a:buAutoNum type="arabicPeriod"/>
            </a:pP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Odstráňte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pokrievku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 var</a:t>
            </a:r>
            <a:r>
              <a:rPr lang="sk-SK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te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</a:t>
            </a:r>
            <a:r>
              <a:rPr lang="sk-SK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až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kým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knedl</a:t>
            </a:r>
            <a:r>
              <a:rPr lang="sk-SK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íky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nie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sú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nafúknuté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73" t="36718" r="35373" b="37788"/>
          <a:stretch>
            <a:fillRect/>
          </a:stretch>
        </p:blipFill>
        <p:spPr>
          <a:xfrm>
            <a:off x="5972344" y="31908"/>
            <a:ext cx="721907" cy="629095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44" r="49409"/>
          <a:stretch>
            <a:fillRect/>
          </a:stretch>
        </p:blipFill>
        <p:spPr>
          <a:xfrm>
            <a:off x="907588" y="521975"/>
            <a:ext cx="2121888" cy="20758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9" t="66744"/>
          <a:stretch>
            <a:fillRect/>
          </a:stretch>
        </p:blipFill>
        <p:spPr>
          <a:xfrm>
            <a:off x="816148" y="2597787"/>
            <a:ext cx="2213328" cy="207581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8771BB7-CA1A-E1DF-F8C1-9D0128E9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00专题PPT\餐饮招商PPT\美食图片\未标题-1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2571750"/>
            <a:ext cx="9182670" cy="28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00专题PPT\餐饮招商PPT\美食图片\未标题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540951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607"/>
          <p:cNvSpPr/>
          <p:nvPr/>
        </p:nvSpPr>
        <p:spPr>
          <a:xfrm>
            <a:off x="3283179" y="2743384"/>
            <a:ext cx="2566309" cy="70788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sk-SK" sz="4600" b="1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Ďakujem</a:t>
            </a:r>
            <a:endParaRPr sz="4600" b="1" dirty="0">
              <a:solidFill>
                <a:srgbClr val="29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Picture 2" descr="E:\00专题PPT\餐饮招商PPT\舌尖上的味道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8902" y="531330"/>
            <a:ext cx="5311061" cy="19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7D2B6990-1FFE-F53B-F646-CDAB0083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2783001" y="1840101"/>
            <a:ext cx="5992036" cy="2246769"/>
          </a:xfrm>
          <a:prstGeom prst="rect">
            <a:avLst/>
          </a:prstGeom>
        </p:spPr>
        <p:txBody>
          <a:bodyPr wrap="square" lIns="91442" tIns="45720" rIns="91442" bIns="45720">
            <a:spAutoFit/>
          </a:bodyPr>
          <a:lstStyle/>
          <a:p>
            <a:pPr indent="457200" algn="just"/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+mn-ea"/>
                <a:sym typeface="+mn-lt"/>
              </a:rPr>
              <a:t>Jiaozi,</a:t>
            </a:r>
            <a:r>
              <a:rPr lang="sk-SK" altLang="zh-CN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+mn-ea"/>
                <a:sym typeface="+mn-lt"/>
              </a:rPr>
              <a:t> známe tiež ako čínske </a:t>
            </a:r>
            <a:r>
              <a:rPr lang="sk-SK" altLang="zh-CN" sz="20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+mn-ea"/>
                <a:sym typeface="+mn-lt"/>
              </a:rPr>
              <a:t>knedlíky</a:t>
            </a:r>
            <a:r>
              <a:rPr lang="sk-SK" altLang="zh-CN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+mn-ea"/>
                <a:sym typeface="+mn-lt"/>
              </a:rPr>
              <a:t> sú tradičné čínske jedlo, ktoré milujú ľudia po celkom svete. Vyrábajú sa tak, že sa mleté mäso a zelenina zabalia do tenkého cesta a potom sa varia, dusia alebo smažia na panvici, kým sa neuvaria.</a:t>
            </a: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+mn-ea"/>
              <a:sym typeface="+mn-lt"/>
            </a:endParaRPr>
          </a:p>
          <a:p>
            <a:pPr indent="457200" algn="just"/>
            <a:endParaRPr lang="en-US" altLang="zh-CN" sz="20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  <a:p>
            <a:pPr indent="457200" algn="just"/>
            <a:endParaRPr lang="zh-CN" altLang="en-US" sz="20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2" name="淘宝网Chenying0907出品 103"/>
          <p:cNvSpPr/>
          <p:nvPr/>
        </p:nvSpPr>
        <p:spPr>
          <a:xfrm>
            <a:off x="6030686" y="1128463"/>
            <a:ext cx="1843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19075"/>
            <a:r>
              <a:rPr lang="en-US" altLang="zh-CN" sz="2000" b="1" kern="0">
                <a:solidFill>
                  <a:schemeClr val="bg1"/>
                </a:solidFill>
                <a:cs typeface="+mn-ea"/>
                <a:sym typeface="+mn-lt"/>
              </a:rPr>
              <a:t>Sichuan</a:t>
            </a:r>
            <a:r>
              <a:rPr lang="zh-CN" altLang="en-US" sz="2000" b="1" ker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 kern="0">
                <a:solidFill>
                  <a:schemeClr val="bg1"/>
                </a:solidFill>
                <a:cs typeface="+mn-ea"/>
                <a:sym typeface="+mn-lt"/>
              </a:rPr>
              <a:t>Cuisine</a:t>
            </a:r>
            <a:endParaRPr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89459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2" descr="E:\00专题PPT\餐饮招商PPT\舌尖上的味道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3001" y="-47631"/>
            <a:ext cx="3579586" cy="1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51" y="-47631"/>
            <a:ext cx="1335436" cy="1256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5" y="2096015"/>
            <a:ext cx="2377069" cy="142425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51138" y="3687262"/>
            <a:ext cx="1241877" cy="976031"/>
            <a:chOff x="951138" y="3687262"/>
            <a:chExt cx="1241877" cy="976031"/>
          </a:xfrm>
        </p:grpSpPr>
        <p:sp>
          <p:nvSpPr>
            <p:cNvPr id="19" name="文本框 18"/>
            <p:cNvSpPr txBox="1"/>
            <p:nvPr/>
          </p:nvSpPr>
          <p:spPr>
            <a:xfrm>
              <a:off x="951138" y="4140073"/>
              <a:ext cx="103278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cs typeface="+mn-ea"/>
                  <a:sym typeface="+mn-lt"/>
                </a:rPr>
                <a:t>饺 子</a:t>
              </a:r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51138" y="3687262"/>
              <a:ext cx="124187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k-SK" altLang="zh-CN" sz="2400" b="0" i="0" u="none" strike="noStrike" err="1">
                  <a:solidFill>
                    <a:srgbClr val="111111"/>
                  </a:solidFill>
                  <a:effectLst/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jiǎo</a:t>
              </a:r>
              <a:r>
                <a:rPr lang="sk-SK" altLang="zh-CN" sz="2400" b="0" i="0" u="none" strike="noStrike">
                  <a:solidFill>
                    <a:srgbClr val="111111"/>
                  </a:solidFill>
                  <a:effectLst/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 </a:t>
              </a:r>
              <a:r>
                <a:rPr lang="sk-SK" altLang="zh-CN" sz="2400" b="0" i="0" u="none" strike="noStrike" err="1">
                  <a:solidFill>
                    <a:srgbClr val="111111"/>
                  </a:solidFill>
                  <a:effectLst/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zi</a:t>
              </a:r>
              <a:endParaRPr lang="zh-CN" altLang="en-US" sz="2400">
                <a:latin typeface="Bookman Old Style" panose="02050604050505020204" pitchFamily="18" charset="0"/>
                <a:ea typeface="Apple Symbols" panose="02000000000000000000" pitchFamily="2" charset="-79"/>
                <a:cs typeface="Apple Symbols" panose="02000000000000000000" pitchFamily="2" charset="-7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72794" y="3743475"/>
            <a:ext cx="4963886" cy="955865"/>
            <a:chOff x="4572794" y="3743475"/>
            <a:chExt cx="4963886" cy="955865"/>
          </a:xfrm>
        </p:grpSpPr>
        <p:sp>
          <p:nvSpPr>
            <p:cNvPr id="20" name="文本框 19"/>
            <p:cNvSpPr txBox="1"/>
            <p:nvPr/>
          </p:nvSpPr>
          <p:spPr>
            <a:xfrm>
              <a:off x="4771235" y="4176120"/>
              <a:ext cx="25724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cs typeface="+mn-ea"/>
                  <a:sym typeface="+mn-lt"/>
                </a:rPr>
                <a:t>我喜欢吃饺子。</a:t>
              </a:r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572794" y="3743475"/>
              <a:ext cx="49638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k-SK" altLang="zh-CN" sz="2000" err="1">
                  <a:solidFill>
                    <a:srgbClr val="111111"/>
                  </a:solidFill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wǒ</a:t>
              </a:r>
              <a:r>
                <a:rPr lang="sk-SK" altLang="zh-CN" sz="2000">
                  <a:solidFill>
                    <a:srgbClr val="111111"/>
                  </a:solidFill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 </a:t>
              </a:r>
              <a:r>
                <a:rPr lang="sk-SK" altLang="zh-CN" sz="2000" err="1">
                  <a:solidFill>
                    <a:srgbClr val="111111"/>
                  </a:solidFill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xǐ</a:t>
              </a:r>
              <a:r>
                <a:rPr lang="sk-SK" altLang="zh-CN" sz="2000">
                  <a:solidFill>
                    <a:srgbClr val="111111"/>
                  </a:solidFill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 </a:t>
              </a:r>
              <a:r>
                <a:rPr lang="sk-SK" altLang="zh-CN" sz="2000" err="1">
                  <a:solidFill>
                    <a:srgbClr val="111111"/>
                  </a:solidFill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huān</a:t>
              </a:r>
              <a:r>
                <a:rPr lang="sk-SK" altLang="zh-CN" sz="2000">
                  <a:solidFill>
                    <a:srgbClr val="111111"/>
                  </a:solidFill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 </a:t>
              </a:r>
              <a:r>
                <a:rPr lang="sk-SK" altLang="zh-CN" sz="2000" err="1">
                  <a:solidFill>
                    <a:srgbClr val="111111"/>
                  </a:solidFill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chī</a:t>
              </a:r>
              <a:r>
                <a:rPr lang="zh-CN" altLang="en-US" sz="2000">
                  <a:solidFill>
                    <a:srgbClr val="111111"/>
                  </a:solidFill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 </a:t>
              </a:r>
              <a:r>
                <a:rPr lang="sk-SK" altLang="zh-CN" sz="2000" err="1">
                  <a:solidFill>
                    <a:srgbClr val="111111"/>
                  </a:solidFill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jiǎo</a:t>
              </a:r>
              <a:r>
                <a:rPr lang="sk-SK" altLang="zh-CN" sz="2000">
                  <a:solidFill>
                    <a:srgbClr val="111111"/>
                  </a:solidFill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 </a:t>
              </a:r>
              <a:r>
                <a:rPr lang="sk-SK" altLang="zh-CN" sz="2000" b="0" i="0" u="none" strike="noStrike" err="1">
                  <a:solidFill>
                    <a:srgbClr val="111111"/>
                  </a:solidFill>
                  <a:effectLst/>
                  <a:latin typeface="Bookman Old Style" panose="02050604050505020204" pitchFamily="18" charset="0"/>
                  <a:ea typeface="Apple Symbols" panose="02000000000000000000" pitchFamily="2" charset="-79"/>
                  <a:cs typeface="Apple Symbols" panose="02000000000000000000" pitchFamily="2" charset="-79"/>
                </a:rPr>
                <a:t>zi</a:t>
              </a:r>
              <a:endParaRPr lang="zh-CN" altLang="en-US" sz="2000">
                <a:latin typeface="Bookman Old Style" panose="02050604050505020204" pitchFamily="18" charset="0"/>
                <a:ea typeface="Apple Symbols" panose="02000000000000000000" pitchFamily="2" charset="-79"/>
                <a:cs typeface="Apple Symbols" panose="02000000000000000000" pitchFamily="2" charset="-79"/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B42C32E-6773-F321-4DD1-FED8C8C1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2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4240392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07578" y="220791"/>
            <a:ext cx="4265510" cy="1146478"/>
            <a:chOff x="4007578" y="220791"/>
            <a:chExt cx="4265510" cy="1146478"/>
          </a:xfrm>
        </p:grpSpPr>
        <p:sp>
          <p:nvSpPr>
            <p:cNvPr id="31" name="TextBox 30"/>
            <p:cNvSpPr txBox="1"/>
            <p:nvPr/>
          </p:nvSpPr>
          <p:spPr>
            <a:xfrm>
              <a:off x="5580731" y="525814"/>
              <a:ext cx="2692357" cy="623258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pPr algn="r"/>
              <a:r>
                <a:rPr lang="sk-SK" sz="3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História</a:t>
              </a:r>
              <a:r>
                <a:rPr lang="en-US" sz="3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 Jiaozi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07578" y="220791"/>
              <a:ext cx="1049023" cy="1146478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pPr algn="r"/>
              <a:r>
                <a:rPr lang="en-US" altLang="zh-CN" sz="7000" b="1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01</a:t>
              </a:r>
              <a:endParaRPr lang="en-US" sz="70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007578" y="1761028"/>
            <a:ext cx="45164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Jiaozi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možno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datovať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do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obdobia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dynastie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Song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(960 – 1279)</a:t>
            </a:r>
          </a:p>
          <a:p>
            <a:pPr marL="285750" indent="-285750" algn="just">
              <a:buFontTx/>
              <a:buChar char="-"/>
            </a:pP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Jiaozi 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boli robené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špeciálne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pri príležitosti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osl</a:t>
            </a:r>
            <a:r>
              <a:rPr lang="sk-SK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áv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čínskeho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nového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roka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ktorým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začína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 Číne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nový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rok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  <a:endParaRPr lang="sk-SK" altLang="zh-CN" sz="1800" dirty="0">
              <a:solidFill>
                <a:srgbClr val="40404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285750" indent="-285750" algn="just">
              <a:buFontTx/>
              <a:buChar char="-"/>
            </a:pP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Táto pochúťka je aj symbolom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osobných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prianí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túžob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do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nového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roka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8" y="200793"/>
            <a:ext cx="3224945" cy="4361159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3C4C33-2B39-FF61-C4ED-CAF6AE94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2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083116" y="1014629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4240392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288988" y="199375"/>
            <a:ext cx="4290337" cy="1203502"/>
            <a:chOff x="4288988" y="199375"/>
            <a:chExt cx="4290337" cy="1203502"/>
          </a:xfrm>
        </p:grpSpPr>
        <p:sp>
          <p:nvSpPr>
            <p:cNvPr id="31" name="TextBox 30"/>
            <p:cNvSpPr txBox="1"/>
            <p:nvPr/>
          </p:nvSpPr>
          <p:spPr>
            <a:xfrm>
              <a:off x="4799714" y="199375"/>
              <a:ext cx="3779611" cy="105414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r"/>
              <a:r>
                <a:rPr lang="sk-SK" sz="32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Tradícia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 algn="r"/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[Festival</a:t>
              </a:r>
              <a:r>
                <a:rPr lang="sk-SK" sz="32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 jari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]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88988" y="256399"/>
              <a:ext cx="1049024" cy="1146478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pPr algn="r"/>
              <a:r>
                <a:rPr lang="en-US" altLang="zh-CN" sz="7000" b="1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02</a:t>
              </a:r>
              <a:endParaRPr lang="en-US" sz="7000" b="1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378760" y="1643556"/>
            <a:ext cx="40914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Čínsky Nový Rok je najdlhším a najdôležitejším sviatkom v čínskom kalendári.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Pôvod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čínskeho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nového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roka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je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starý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stáročia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naberá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význame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kvôli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niekoľkým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mýtom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tradíciám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  <a:endParaRPr lang="sk-SK" altLang="zh-CN" sz="1800" dirty="0">
              <a:solidFill>
                <a:srgbClr val="40404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algn="just"/>
            <a:endParaRPr lang="en-US" altLang="zh-CN" sz="1800" dirty="0">
              <a:solidFill>
                <a:srgbClr val="40404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- 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Staroveký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čínsky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Nový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rok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je 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odrazom</a:t>
            </a:r>
            <a:b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</a:b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   toho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ako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ľudia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správali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 v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b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</a:b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  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najviac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verili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801" y="416390"/>
            <a:ext cx="1625082" cy="2166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1"/>
          <a:stretch>
            <a:fillRect/>
          </a:stretch>
        </p:blipFill>
        <p:spPr>
          <a:xfrm>
            <a:off x="1871061" y="416391"/>
            <a:ext cx="1786905" cy="2166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1" y="2698415"/>
            <a:ext cx="3503165" cy="197006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D710B4-A7F1-F64E-0011-74EF6E97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2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03592" y="1329148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4240392" y="15577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37659" y="689839"/>
            <a:ext cx="405556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Čínske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Jiaozi je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jedným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z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najdôležitejších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jedál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počas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osláv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čínskeho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nového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roka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Keďže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tvar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Jiaozi je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podobný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starému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čínskemu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zlatému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alebo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striebornému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ingotu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symbolizuj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e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bohatstvo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  <a:endParaRPr lang="sk-SK" altLang="zh-CN" sz="1800" dirty="0">
              <a:solidFill>
                <a:srgbClr val="40404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algn="just"/>
            <a:endParaRPr lang="en-US" altLang="zh-CN" sz="1800" dirty="0">
              <a:solidFill>
                <a:srgbClr val="40404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285750" indent="-285750" algn="just">
              <a:buFontTx/>
              <a:buChar char="-"/>
            </a:pP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Podľa tradícií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členovia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rodiny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stretávajú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pri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výrobe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Jiaozi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počas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Silvestra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 </a:t>
            </a:r>
            <a:r>
              <a:rPr lang="sk-SK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Zvykly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ukryť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mincu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v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jednom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z Jiaozi.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Osoba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ktorá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nájde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mincu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bude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mať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v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novom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roku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pravdepodobne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šťastie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</a:t>
            </a:r>
            <a:endParaRPr lang="sk-SK" altLang="zh-CN" sz="1800" dirty="0">
              <a:solidFill>
                <a:srgbClr val="40404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2" y="2840289"/>
            <a:ext cx="1709908" cy="17099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2" y="3055552"/>
            <a:ext cx="1709908" cy="1134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" y="308646"/>
            <a:ext cx="3656450" cy="243763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B4F1B84-9BCD-431E-8C29-35856639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579601" y="-1304060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03592" y="1329148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4240392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0000" y="545976"/>
            <a:ext cx="4086000" cy="117725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/>
            <a:r>
              <a:rPr lang="sk-SK" sz="3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Jiaozi</a:t>
            </a:r>
            <a:r>
              <a:rPr lang="sk-SK" sz="3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v ľudovom liečiteľstve</a:t>
            </a:r>
            <a:endParaRPr lang="en-US" sz="36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2433" y="264477"/>
            <a:ext cx="1049024" cy="114647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03</a:t>
            </a:r>
            <a:endParaRPr lang="en-US" sz="7000" b="1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75570" y="1522922"/>
            <a:ext cx="41397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sk-SK" altLang="zh-CN" sz="1800" dirty="0">
              <a:solidFill>
                <a:srgbClr val="40404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algn="just"/>
            <a:endParaRPr lang="sk-SK" altLang="zh-CN" sz="1800" dirty="0">
              <a:solidFill>
                <a:srgbClr val="40404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algn="just"/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Podľa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ľudov</a:t>
            </a:r>
            <a:r>
              <a:rPr lang="sk-SK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ého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rozprávania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za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starých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čias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Jiaozi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často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jedli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pamiatku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doktora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Zhanga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Zhongjinga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jedného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z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najväčších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praktizujúcich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tradičnej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čínskej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medicíny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v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histórii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 V tom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čase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Jiaozi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používal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ako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liek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 Zhang Zhongjing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použil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kôru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do ktorej zabalil n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iektor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é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byl</a:t>
            </a:r>
            <a:r>
              <a:rPr lang="sk-SK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iny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ktoré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potláčali chlad a liečili omrzliny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na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ušiach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ľudí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Neskôr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ich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využíval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aj ako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stravu</a:t>
            </a:r>
            <a:r>
              <a:rPr lang="en-US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. 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7" name="淘宝网Chenying0907出品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 r="19401"/>
          <a:stretch>
            <a:fillRect/>
          </a:stretch>
        </p:blipFill>
        <p:spPr bwMode="auto">
          <a:xfrm>
            <a:off x="376543" y="102425"/>
            <a:ext cx="3619989" cy="3326564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淘宝网Chenying0907出品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 b="15576"/>
          <a:stretch>
            <a:fillRect/>
          </a:stretch>
        </p:blipFill>
        <p:spPr bwMode="auto">
          <a:xfrm>
            <a:off x="267440" y="2471186"/>
            <a:ext cx="1919097" cy="1853657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299A26-E83C-ADA7-9205-299E5BAD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6" grpId="0" animBg="1"/>
      <p:bldP spid="27" grpId="0" animBg="1"/>
      <p:bldP spid="28" grpId="0" animBg="1"/>
      <p:bldP spid="31" grpId="0"/>
      <p:bldP spid="1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2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03592" y="1329148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4240392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9701" y="582307"/>
            <a:ext cx="2008196" cy="62325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sk-SK" sz="3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Súčasnosť</a:t>
            </a:r>
            <a:endParaRPr lang="en-US" sz="36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2433" y="264477"/>
            <a:ext cx="1049024" cy="114647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04</a:t>
            </a:r>
            <a:endParaRPr lang="en-US" sz="7000" b="1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75570" y="1522922"/>
            <a:ext cx="41397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Jiaozi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sa jedia po celý rok a môžu sa jesť kedykoľvek počas dňa – raňajky, obed alebo večera. Môžu predstavovať jeden chod, predjedlo alebo prílohu alebo hlavné jedlo. Každá rodina má svoj vlastný preferovaný spôsob výroby, s obľúbenými náplňami a samozrejme, druhy a príprava </a:t>
            </a:r>
            <a:r>
              <a:rPr lang="sk-SK" altLang="zh-CN" sz="1800" dirty="0" err="1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jiaozi</a:t>
            </a:r>
            <a:r>
              <a:rPr lang="sk-SK" altLang="zh-CN" sz="1800" dirty="0">
                <a:solidFill>
                  <a:srgbClr val="40404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 sa značne líšia podľa regiónu.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6" y="567877"/>
            <a:ext cx="2049358" cy="28691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03" y="2006171"/>
            <a:ext cx="2059774" cy="257254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BFA213-8E79-6949-9F74-372EBFDB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6" grpId="0" animBg="1"/>
      <p:bldP spid="27" grpId="0" animBg="1"/>
      <p:bldP spid="28" grpId="0" animBg="1"/>
      <p:bldP spid="31" grpId="0"/>
      <p:bldP spid="1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30074" y="267332"/>
            <a:ext cx="3285439" cy="376550"/>
            <a:chOff x="5354082" y="1029245"/>
            <a:chExt cx="3285439" cy="376550"/>
          </a:xfrm>
        </p:grpSpPr>
        <p:sp>
          <p:nvSpPr>
            <p:cNvPr id="9" name="淘宝网Chenying0907出品 8"/>
            <p:cNvSpPr/>
            <p:nvPr/>
          </p:nvSpPr>
          <p:spPr>
            <a:xfrm>
              <a:off x="5354082" y="1029245"/>
              <a:ext cx="3285439" cy="3765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16641" y="1086715"/>
              <a:ext cx="2960319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k-SK" altLang="zh-CN" sz="1700" b="1" dirty="0">
                  <a:solidFill>
                    <a:schemeClr val="bg1"/>
                  </a:solidFill>
                  <a:cs typeface="+mn-ea"/>
                  <a:sym typeface="+mn-lt"/>
                </a:rPr>
                <a:t>Klasické Čínske </a:t>
              </a:r>
              <a:r>
                <a:rPr lang="en-US" altLang="zh-CN" sz="1700" b="1" dirty="0">
                  <a:solidFill>
                    <a:schemeClr val="bg1"/>
                  </a:solidFill>
                  <a:cs typeface="+mn-ea"/>
                  <a:sym typeface="+mn-lt"/>
                </a:rPr>
                <a:t>Jiaozi</a:t>
              </a:r>
              <a:endParaRPr lang="zh-CN" altLang="en-US" sz="1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0990" y="3371572"/>
            <a:ext cx="2759084" cy="1241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sk-SK" altLang="zh-CN" b="1" dirty="0">
                <a:latin typeface="Times New Roman" panose="02020603050405020304" charset="0"/>
                <a:cs typeface="Times New Roman" panose="02020603050405020304" charset="0"/>
              </a:rPr>
              <a:t>Shui Jiao: Varené </a:t>
            </a:r>
            <a:r>
              <a:rPr lang="sk-SK" altLang="zh-CN" b="1" dirty="0" err="1">
                <a:latin typeface="Times New Roman" panose="02020603050405020304" charset="0"/>
                <a:cs typeface="Times New Roman" panose="02020603050405020304" charset="0"/>
              </a:rPr>
              <a:t>Jiaozi</a:t>
            </a:r>
            <a:r>
              <a:rPr lang="sk-SK" altLang="zh-CN" b="1" dirty="0">
                <a:latin typeface="Times New Roman" panose="02020603050405020304" charset="0"/>
                <a:cs typeface="Times New Roman" panose="02020603050405020304" charset="0"/>
              </a:rPr>
              <a:t> pre všetky ročné obdobia</a:t>
            </a:r>
          </a:p>
          <a:p>
            <a:endParaRPr lang="sk-SK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sk-SK" altLang="zh-CN" dirty="0" err="1">
                <a:latin typeface="Times New Roman" panose="02020603050405020304" charset="0"/>
                <a:cs typeface="Times New Roman" panose="02020603050405020304" charset="0"/>
              </a:rPr>
              <a:t>Shui</a:t>
            </a:r>
            <a:r>
              <a:rPr lang="sk-SK" altLang="zh-CN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sk-SK" altLang="zh-CN" dirty="0" err="1">
                <a:latin typeface="Times New Roman" panose="02020603050405020304" charset="0"/>
                <a:cs typeface="Times New Roman" panose="02020603050405020304" charset="0"/>
              </a:rPr>
              <a:t>Jiao</a:t>
            </a:r>
            <a:r>
              <a:rPr lang="sk-SK" altLang="zh-CN" dirty="0">
                <a:latin typeface="Times New Roman" panose="02020603050405020304" charset="0"/>
                <a:cs typeface="Times New Roman" panose="02020603050405020304" charset="0"/>
              </a:rPr>
              <a:t> sa zvyčajne podáva s rôznymi omáčkami na namáčanie, ako je sójová omáčka, ocot, </a:t>
            </a:r>
            <a:r>
              <a:rPr lang="sk-SK" altLang="zh-CN" dirty="0" err="1">
                <a:latin typeface="Times New Roman" panose="02020603050405020304" charset="0"/>
                <a:cs typeface="Times New Roman" panose="02020603050405020304" charset="0"/>
              </a:rPr>
              <a:t>chilli</a:t>
            </a:r>
            <a:r>
              <a:rPr lang="sk-SK" altLang="zh-CN" dirty="0">
                <a:latin typeface="Times New Roman" panose="02020603050405020304" charset="0"/>
                <a:cs typeface="Times New Roman" panose="02020603050405020304" charset="0"/>
              </a:rPr>
              <a:t> olej alebo kombinácia, ktorá zvýrazňuje ich chuť. Sú obľúbené pre ich </a:t>
            </a:r>
            <a:r>
              <a:rPr lang="sk-SK" altLang="zh-CN" u="sng" dirty="0">
                <a:latin typeface="Times New Roman" panose="02020603050405020304" charset="0"/>
                <a:cs typeface="Times New Roman" panose="02020603050405020304" charset="0"/>
              </a:rPr>
              <a:t>upokojujúce a uspokojujúce vlastnosti.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r="5377"/>
          <a:stretch>
            <a:fillRect/>
          </a:stretch>
        </p:blipFill>
        <p:spPr>
          <a:xfrm>
            <a:off x="571597" y="1051845"/>
            <a:ext cx="1941750" cy="19462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640" y="1018020"/>
            <a:ext cx="2005089" cy="20050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1" b="21791"/>
          <a:stretch>
            <a:fillRect/>
          </a:stretch>
        </p:blipFill>
        <p:spPr>
          <a:xfrm>
            <a:off x="3290922" y="1022620"/>
            <a:ext cx="2342514" cy="1982398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6113677" y="3374715"/>
            <a:ext cx="2901105" cy="1421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sk-SK" altLang="zh-CN" b="1" dirty="0">
                <a:latin typeface="Times New Roman" panose="02020603050405020304" charset="0"/>
                <a:cs typeface="Times New Roman" panose="02020603050405020304" charset="0"/>
              </a:rPr>
              <a:t>Guo Tie</a:t>
            </a:r>
            <a:r>
              <a:rPr lang="zh-CN" alt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or Jian </a:t>
            </a:r>
            <a:r>
              <a:rPr lang="en-US" altLang="zh-CN" b="1" dirty="0" err="1">
                <a:latin typeface="Times New Roman" panose="02020603050405020304" charset="0"/>
                <a:cs typeface="Times New Roman" panose="02020603050405020304" charset="0"/>
              </a:rPr>
              <a:t>jiao</a:t>
            </a:r>
            <a:r>
              <a:rPr lang="sk-SK" altLang="zh-CN" b="1" dirty="0">
                <a:latin typeface="Times New Roman" panose="02020603050405020304" charset="0"/>
                <a:cs typeface="Times New Roman" panose="02020603050405020304" charset="0"/>
              </a:rPr>
              <a:t>: Chrumkavé a šťavnaté na panvici vyprážané </a:t>
            </a:r>
            <a:r>
              <a:rPr lang="sk-SK" altLang="zh-CN" b="1" dirty="0" err="1">
                <a:latin typeface="Times New Roman" panose="02020603050405020304" charset="0"/>
                <a:cs typeface="Times New Roman" panose="02020603050405020304" charset="0"/>
              </a:rPr>
              <a:t>Jiaozi</a:t>
            </a:r>
            <a:endParaRPr lang="sk-SK" altLang="zh-CN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k-SK" altLang="zh-CN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sk-SK" altLang="zh-CN" dirty="0" err="1">
                <a:latin typeface="Times New Roman" panose="02020603050405020304" charset="0"/>
                <a:cs typeface="Times New Roman" panose="02020603050405020304" charset="0"/>
              </a:rPr>
              <a:t>Guo</a:t>
            </a:r>
            <a:r>
              <a:rPr lang="sk-SK" altLang="zh-CN" dirty="0">
                <a:latin typeface="Times New Roman" panose="02020603050405020304" charset="0"/>
                <a:cs typeface="Times New Roman" panose="02020603050405020304" charset="0"/>
              </a:rPr>
              <a:t> Tie, tiež známe ako </a:t>
            </a:r>
            <a:r>
              <a:rPr lang="sk-SK" altLang="zh-CN" dirty="0" err="1">
                <a:latin typeface="Times New Roman" panose="02020603050405020304" charset="0"/>
                <a:cs typeface="Times New Roman" panose="02020603050405020304" charset="0"/>
              </a:rPr>
              <a:t>Jianjiao</a:t>
            </a:r>
            <a:r>
              <a:rPr lang="sk-SK" altLang="zh-CN" dirty="0">
                <a:latin typeface="Times New Roman" panose="02020603050405020304" charset="0"/>
                <a:cs typeface="Times New Roman" panose="02020603050405020304" charset="0"/>
              </a:rPr>
              <a:t>, sú nádhernou variáciou čínskych </a:t>
            </a:r>
            <a:r>
              <a:rPr lang="sk-SK" altLang="zh-CN" dirty="0" err="1">
                <a:latin typeface="Times New Roman" panose="02020603050405020304" charset="0"/>
                <a:cs typeface="Times New Roman" panose="02020603050405020304" charset="0"/>
              </a:rPr>
              <a:t>knedlíkov</a:t>
            </a:r>
            <a:r>
              <a:rPr lang="sk-SK" altLang="zh-CN" dirty="0">
                <a:latin typeface="Times New Roman" panose="02020603050405020304" charset="0"/>
                <a:cs typeface="Times New Roman" panose="02020603050405020304" charset="0"/>
              </a:rPr>
              <a:t>, ktoré sa vyprážajú na panvici, aby získali chrumkavý spodok a šťavnatú náplň. Vyrábajú sa z podobného cesta a plnky ako </a:t>
            </a:r>
            <a:r>
              <a:rPr lang="sk-SK" altLang="zh-CN" dirty="0" err="1">
                <a:latin typeface="Times New Roman" panose="02020603050405020304" charset="0"/>
                <a:cs typeface="Times New Roman" panose="02020603050405020304" charset="0"/>
              </a:rPr>
              <a:t>jiaozi</a:t>
            </a:r>
            <a:r>
              <a:rPr lang="sk-SK" altLang="zh-CN" dirty="0">
                <a:latin typeface="Times New Roman" panose="02020603050405020304" charset="0"/>
                <a:cs typeface="Times New Roman" panose="02020603050405020304" charset="0"/>
              </a:rPr>
              <a:t>, ale varia sa iným spôsobom.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3191435" y="3366604"/>
            <a:ext cx="2660283" cy="1065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sk-SK" altLang="zh-CN" b="1" dirty="0">
                <a:latin typeface="Times New Roman" panose="02020603050405020304" charset="0"/>
                <a:cs typeface="Times New Roman" panose="02020603050405020304" charset="0"/>
              </a:rPr>
              <a:t>Zheng Jiao: </a:t>
            </a:r>
            <a:r>
              <a:rPr lang="sk-SK" altLang="zh-CN" b="1" dirty="0" err="1">
                <a:latin typeface="Times New Roman" panose="02020603050405020304" charset="0"/>
                <a:cs typeface="Times New Roman" panose="02020603050405020304" charset="0"/>
              </a:rPr>
              <a:t>Jiaozi</a:t>
            </a:r>
            <a:r>
              <a:rPr lang="sk-SK" altLang="zh-CN" b="1" dirty="0">
                <a:latin typeface="Times New Roman" panose="02020603050405020304" charset="0"/>
                <a:cs typeface="Times New Roman" panose="02020603050405020304" charset="0"/>
              </a:rPr>
              <a:t> na pare</a:t>
            </a:r>
          </a:p>
          <a:p>
            <a:endParaRPr lang="sk-SK" altLang="zh-CN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sk-SK" altLang="zh-CN" dirty="0" err="1">
                <a:latin typeface="Times New Roman" panose="02020603050405020304" charset="0"/>
                <a:cs typeface="Times New Roman" panose="02020603050405020304" charset="0"/>
              </a:rPr>
              <a:t>Zheng</a:t>
            </a:r>
            <a:r>
              <a:rPr lang="sk-SK" altLang="zh-CN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sk-SK" altLang="zh-CN" dirty="0" err="1">
                <a:latin typeface="Times New Roman" panose="02020603050405020304" charset="0"/>
                <a:cs typeface="Times New Roman" panose="02020603050405020304" charset="0"/>
              </a:rPr>
              <a:t>jiaos</a:t>
            </a:r>
            <a:r>
              <a:rPr lang="sk-SK" altLang="zh-CN" dirty="0">
                <a:latin typeface="Times New Roman" panose="02020603050405020304" charset="0"/>
                <a:cs typeface="Times New Roman" panose="02020603050405020304" charset="0"/>
              </a:rPr>
              <a:t> sú zvyčajne plnené kombináciou mletého mäsa a zeleniny a dusené do varu v bambusov košíku, aby sa zachovala svieža chuť ingrediencií.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8E70D9-5ACD-FDF6-F561-DA81923A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/>
        </p:nvGraphicFramePr>
        <p:xfrm>
          <a:off x="0" y="500217"/>
          <a:ext cx="6565043" cy="343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2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03592" y="1329148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60080" y="171503"/>
            <a:ext cx="3691967" cy="42273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4240392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799714" y="4722418"/>
            <a:ext cx="2170274" cy="24850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98257" y="2438998"/>
            <a:ext cx="3901664" cy="62325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sk-SK" altLang="zh-CN" sz="3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Ako spraviť </a:t>
            </a:r>
            <a:r>
              <a:rPr lang="en-US" altLang="zh-CN" sz="3600" dirty="0" err="1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Shuijiao</a:t>
            </a:r>
            <a:endParaRPr lang="en-US" altLang="zh-CN" sz="36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5725" y="1077498"/>
            <a:ext cx="1049024" cy="114647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40" name="淘宝网Chenying0907出品 39"/>
          <p:cNvSpPr/>
          <p:nvPr/>
        </p:nvSpPr>
        <p:spPr>
          <a:xfrm>
            <a:off x="60476" y="3897680"/>
            <a:ext cx="2181449" cy="469369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CHUTNÉ JEDLO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F526CAE-67A3-FEC9-65FF-5E245A2A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 err="1">
                <a:sym typeface="+mn-lt"/>
              </a:rPr>
              <a:t>Konfuciov</a:t>
            </a:r>
            <a:r>
              <a:rPr lang="sk-SK" altLang="zh-CN" dirty="0">
                <a:sym typeface="+mn-lt"/>
              </a:rPr>
              <a:t>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" grpId="0" animBg="1"/>
      <p:bldP spid="18" grpId="0" animBg="1"/>
      <p:bldP spid="26" grpId="0" animBg="1"/>
      <p:bldP spid="27" grpId="0" animBg="1"/>
      <p:bldP spid="28" grpId="0" animBg="1"/>
      <p:bldP spid="31" grpId="0"/>
      <p:bldP spid="15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810owerPoint Presentation-2"/>
  <p:tag name="ISPRING_RESOURCE_PATHS_HASH_PRESENTER" val="cbf19018b11488c695171ad8859c3984d1c33f4"/>
  <p:tag name="COMMONDATA" val="eyJoZGlkIjoiYTgxNjQ0NWE3ZDRlMzVmZDFmNzgzODMwNTE1NmY1NDgifQ=="/>
</p:tagLst>
</file>

<file path=ppt/theme/theme1.xml><?xml version="1.0" encoding="utf-8"?>
<a:theme xmlns:a="http://schemas.openxmlformats.org/drawingml/2006/main" name="第一PPT，www.1ppt.com 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1052</Words>
  <Application>Microsoft Office PowerPoint</Application>
  <PresentationFormat>Vlastná</PresentationFormat>
  <Paragraphs>125</Paragraphs>
  <Slides>17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17</vt:i4>
      </vt:variant>
    </vt:vector>
  </HeadingPairs>
  <TitlesOfParts>
    <vt:vector size="29" baseType="lpstr">
      <vt:lpstr>等线</vt:lpstr>
      <vt:lpstr>微软雅黑</vt:lpstr>
      <vt:lpstr>Arial</vt:lpstr>
      <vt:lpstr>Bookman Old Style</vt:lpstr>
      <vt:lpstr>Calibri</vt:lpstr>
      <vt:lpstr>Calibri Light</vt:lpstr>
      <vt:lpstr>Cambria</vt:lpstr>
      <vt:lpstr>Times New Roman</vt:lpstr>
      <vt:lpstr>印品黑体</vt:lpstr>
      <vt:lpstr>第一PPT，www.1ppt.com </vt:lpstr>
      <vt:lpstr>自定义设计方案</vt:lpstr>
      <vt:lpstr>Office 主题​​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</dc:title>
  <dc:creator>第一PPT</dc:creator>
  <cp:keywords>www.1ppt.com</cp:keywords>
  <dc:description>www.1ppt.com</dc:description>
  <cp:lastModifiedBy>Martin Brezovsky</cp:lastModifiedBy>
  <cp:revision>153</cp:revision>
  <dcterms:created xsi:type="dcterms:W3CDTF">2013-06-01T10:48:00Z</dcterms:created>
  <dcterms:modified xsi:type="dcterms:W3CDTF">2024-04-04T20:00:11Z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B98FDA9ABF8D40A3B2815637C6F7A523_13</vt:lpwstr>
  </property>
  <property fmtid="{D5CDD505-2E9C-101B-9397-08002B2CF9AE}" pid="3" name="KSOProductBuildVer">
    <vt:lpwstr>2052-12.1.0.16250</vt:lpwstr>
  </property>
</Properties>
</file>