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729" r:id="rId3"/>
  </p:sldMasterIdLst>
  <p:notesMasterIdLst>
    <p:notesMasterId r:id="rId19"/>
  </p:notesMasterIdLst>
  <p:handoutMasterIdLst>
    <p:handoutMasterId r:id="rId20"/>
  </p:handoutMasterIdLst>
  <p:sldIdLst>
    <p:sldId id="256" r:id="rId4"/>
    <p:sldId id="337" r:id="rId5"/>
    <p:sldId id="338" r:id="rId6"/>
    <p:sldId id="374" r:id="rId7"/>
    <p:sldId id="373" r:id="rId8"/>
    <p:sldId id="349" r:id="rId9"/>
    <p:sldId id="313" r:id="rId10"/>
    <p:sldId id="348" r:id="rId11"/>
    <p:sldId id="367" r:id="rId12"/>
    <p:sldId id="363" r:id="rId13"/>
    <p:sldId id="341" r:id="rId14"/>
    <p:sldId id="369" r:id="rId15"/>
    <p:sldId id="370" r:id="rId16"/>
    <p:sldId id="375" r:id="rId17"/>
    <p:sldId id="366" r:id="rId18"/>
  </p:sldIdLst>
  <p:sldSz cx="9145588" cy="5145088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1" userDrawn="1">
          <p15:clr>
            <a:srgbClr val="A4A3A4"/>
          </p15:clr>
        </p15:guide>
        <p15:guide id="4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E15"/>
    <a:srgbClr val="92D050"/>
    <a:srgbClr val="F4F4F4"/>
    <a:srgbClr val="FFFFFF"/>
    <a:srgbClr val="0070C0"/>
    <a:srgbClr val="7030A0"/>
    <a:srgbClr val="CC00CC"/>
    <a:srgbClr val="FF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38" autoAdjust="0"/>
    <p:restoredTop sz="93826" autoAdjust="0"/>
  </p:normalViewPr>
  <p:slideViewPr>
    <p:cSldViewPr snapToGrid="0" showGuides="1">
      <p:cViewPr varScale="1">
        <p:scale>
          <a:sx n="114" d="100"/>
          <a:sy n="114" d="100"/>
        </p:scale>
        <p:origin x="348" y="84"/>
      </p:cViewPr>
      <p:guideLst>
        <p:guide orient="horz" pos="2160"/>
        <p:guide pos="3840"/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/>
      <dgm:t>
        <a:bodyPr/>
        <a:lstStyle/>
        <a:p>
          <a:endParaRPr lang="en-US">
            <a:sym typeface="+mn-lt"/>
          </a:endParaRPr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LinFactNeighborX="-29434" custLinFactNeighborY="-890"/>
      <dgm:spPr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AC81859-B11C-4EE9-8379-B9AF70890D88}" type="pres">
      <dgm:prSet presAssocID="{F4DCAFF9-3CD8-4192-92EC-2050EBC96D81}" presName="rect2" presStyleLbl="trBgShp" presStyleIdx="0" presStyleCnt="1" custLinFactNeighborX="32881" custLinFactNeighborY="15057">
        <dgm:presLayoutVars>
          <dgm:bulletEnabled val="1"/>
        </dgm:presLayoutVars>
      </dgm:prSet>
      <dgm:spPr/>
    </dgm:pt>
  </dgm:ptLst>
  <dgm:cxnLst>
    <dgm:cxn modelId="{124C6A67-F705-4E59-A192-40BA7C7030B1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C0B4DD4-9A76-49E9-BBD6-4C6D8C729A81}" type="presOf" srcId="{B3E39A80-D6B7-4E26-B22E-327D37299CB1}" destId="{BDA71D6A-C3D1-411E-9EAC-6386FFEE52C2}" srcOrd="0" destOrd="0" presId="urn:microsoft.com/office/officeart/2008/layout/BendingPictureSemiTransparentText"/>
    <dgm:cxn modelId="{0209D6A3-A7C0-4757-BAB7-81CF9D3F6376}" type="presParOf" srcId="{BDA71D6A-C3D1-411E-9EAC-6386FFEE52C2}" destId="{0B2273E3-B9E3-4A02-93CF-275511BE0699}" srcOrd="0" destOrd="0" presId="urn:microsoft.com/office/officeart/2008/layout/BendingPictureSemiTransparentText"/>
    <dgm:cxn modelId="{DE72A6A7-DBB0-4BDA-9F52-051B1ED272E5}" type="presParOf" srcId="{0B2273E3-B9E3-4A02-93CF-275511BE0699}" destId="{367DAC4B-08E7-4BA7-A970-D0115453FB5A}" srcOrd="0" destOrd="0" presId="urn:microsoft.com/office/officeart/2008/layout/BendingPictureSemiTransparentText"/>
    <dgm:cxn modelId="{ADC49F50-61AA-48A6-B896-B69989D26B94}" type="presParOf" srcId="{0B2273E3-B9E3-4A02-93CF-275511BE0699}" destId="{7AC81859-B11C-4EE9-8379-B9AF70890D8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>
            <a:latin typeface="+mn-lt"/>
            <a:ea typeface="+mn-ea"/>
            <a:cs typeface="+mn-ea"/>
            <a:sym typeface="+mn-lt"/>
          </a:endParaRPr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</dgm:pt>
    <dgm:pt modelId="{0B2273E3-B9E3-4A02-93CF-275511BE0699}" type="pres">
      <dgm:prSet presAssocID="{F4DCAFF9-3CD8-4192-92EC-2050EBC96D81}" presName="composite" presStyleCnt="0"/>
      <dgm:spPr/>
    </dgm:pt>
    <dgm:pt modelId="{367DAC4B-08E7-4BA7-A970-D0115453FB5A}" type="pres">
      <dgm:prSet presAssocID="{F4DCAFF9-3CD8-4192-92EC-2050EBC96D81}" presName="rect1" presStyleLbl="bgShp" presStyleIdx="0" presStyleCnt="1" custScaleX="163731" custLinFactNeighborX="1927" custLinFactNeighborY="-76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AB79ED3-67C3-4196-B7E0-4C69332A12FD}" type="presOf" srcId="{F4DCAFF9-3CD8-4192-92EC-2050EBC96D81}" destId="{7AC81859-B11C-4EE9-8379-B9AF70890D88}" srcOrd="0" destOrd="0" presId="urn:microsoft.com/office/officeart/2008/layout/BendingPictureSemiTransparentText"/>
    <dgm:cxn modelId="{FBE79BE4-6856-47D0-ABE7-446A9BA4E3D3}" type="presOf" srcId="{B3E39A80-D6B7-4E26-B22E-327D37299CB1}" destId="{BDA71D6A-C3D1-411E-9EAC-6386FFEE52C2}" srcOrd="0" destOrd="0" presId="urn:microsoft.com/office/officeart/2008/layout/BendingPictureSemiTransparentText"/>
    <dgm:cxn modelId="{767F326C-F5F4-4567-B777-73701A5EB325}" type="presParOf" srcId="{BDA71D6A-C3D1-411E-9EAC-6386FFEE52C2}" destId="{0B2273E3-B9E3-4A02-93CF-275511BE0699}" srcOrd="0" destOrd="0" presId="urn:microsoft.com/office/officeart/2008/layout/BendingPictureSemiTransparentText"/>
    <dgm:cxn modelId="{AD3F4188-4C22-4FD9-8111-4275FE9C0DFE}" type="presParOf" srcId="{0B2273E3-B9E3-4A02-93CF-275511BE0699}" destId="{367DAC4B-08E7-4BA7-A970-D0115453FB5A}" srcOrd="0" destOrd="0" presId="urn:microsoft.com/office/officeart/2008/layout/BendingPictureSemiTransparentText"/>
    <dgm:cxn modelId="{4F861503-0D37-4445-8D1D-47B4B860441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97069" y="0"/>
          <a:ext cx="4010187" cy="3437205"/>
        </a:xfrm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554855" y="2530253"/>
          <a:ext cx="4010187" cy="82492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109220" rIns="109220" bIns="10922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>
            <a:sym typeface="+mn-lt"/>
          </a:endParaRPr>
        </a:p>
      </dsp:txBody>
      <dsp:txXfrm>
        <a:off x="2554855" y="2530253"/>
        <a:ext cx="4010187" cy="824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912" y="169212"/>
          <a:ext cx="5063976" cy="26509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987012" y="2228921"/>
          <a:ext cx="3092863" cy="636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>
            <a:latin typeface="+mn-lt"/>
            <a:ea typeface="+mn-ea"/>
            <a:cs typeface="+mn-ea"/>
            <a:sym typeface="+mn-lt"/>
          </a:endParaRPr>
        </a:p>
      </dsp:txBody>
      <dsp:txXfrm>
        <a:off x="987012" y="2228921"/>
        <a:ext cx="3092863" cy="636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E841E-6FA6-49F7-A395-BC1FD6B4EF35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2A492-FC83-4E37-9600-AA040E42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17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919B9-FCB4-4BF6-BF66-9BFB52FA27DE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949C9-BCC5-4E68-A275-21E7D2B8CD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248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 f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457877" cy="273928"/>
          </a:xfrm>
          <a:prstGeom prst="rect">
            <a:avLst/>
          </a:prstGeom>
        </p:spPr>
        <p:txBody>
          <a:bodyPr/>
          <a:lstStyle/>
          <a:p>
            <a:fld id="{FD15BE4B-21CE-433A-AE04-B4144043CF3C}" type="datetime1">
              <a:rPr lang="zh-CN" altLang="en-US" smtClean="0"/>
              <a:t>2024/5/14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756" y="4768735"/>
            <a:ext cx="2172077" cy="273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Confucius Institue of Comenius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8952" y="4768735"/>
            <a:ext cx="2457877" cy="273928"/>
          </a:xfrm>
          <a:prstGeom prst="rect">
            <a:avLst/>
          </a:prstGeom>
        </p:spPr>
        <p:txBody>
          <a:bodyPr/>
          <a:lstStyle/>
          <a:p>
            <a:fld id="{2A335206-2AB7-4D3B-85AC-F38F7AE210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3988" cy="11033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23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1C4D-DDBE-4637-8278-7A762A54265E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2A822-5271-4C58-B0B0-9FBFED94A37C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3987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3987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AC33-BBEA-469C-8A3B-0C5781B0F077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40188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612F-67DB-4536-ABD1-34157762DFD2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E9AF-D249-4C3A-B765-0FD4795D408C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F28C-514B-470E-A993-EDDF23C6A2EF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743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C7BBF-C649-4313-928C-6F4CEF57A059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36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1ECC-C6AF-44E9-BEE8-A550D515C33A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412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44A5-98C5-4B8B-81A1-E771547D9A43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00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6BEC-D2E7-4434-8D24-478E125F9424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15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EF74-33CC-4B03-A55D-6E2A7D7B350D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926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A5D-C711-4B81-BEEA-0E4402510AF4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6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494D-AB89-4C76-9351-66F920EB243B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13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07071-2760-4E56-9063-EC9562417F48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885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6220-B306-49F9-93AD-DFF42499C593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834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D647-6150-4C70-94BB-E593402892B1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055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84EE0-64AE-48C8-A27A-28757CDDDF13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268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DD2-EBE2-41C7-9238-15983B0370CB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26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CC6F-1F81-4ABC-B29A-567619A5B06F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609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9607-2821-463C-A880-2F5A5A09DA2A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98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B03A-1780-4576-8FEB-F7B168FEACE0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796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0A16-0F41-4DEE-92A4-58D6F8C0E011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15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YEAR F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8CD-74CD-4B97-B2A7-E53CD756F1D8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969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14C2-16C1-4EC7-AAB1-61A3EE3CFF8A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931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F060-047E-49DD-8D0A-48270EEB2B18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857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9949-2E34-4759-815C-A6C4BF3612B7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748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B2CB-826F-4686-829F-19A1B7008E45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596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F8ED5-B908-4981-B6B1-D37A63969BF5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21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6E96-606B-4BE9-81F7-8DD3D8AB2A00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78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DE12-B850-43C8-AB31-7055BEB76B87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84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41AE9-5700-48A7-9E19-6897F5ACE6BF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77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1422-1F77-4D92-BF26-C227C918D719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7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S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28E2B-56C0-40EC-BFFB-B5F5500AA28F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757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5B811-B8C9-4E36-BCF4-72E9397B5260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717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1BA7-65AC-441F-901F-47957C9734F2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87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4604-6F2D-4022-8131-12F5AC1E57C3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392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9C0F-4C7E-4B03-A015-876EE3E6902B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092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9682-5A85-441A-A06F-0F5B0E647740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53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AFD7-E827-4415-AB72-41D4D3ED2C94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65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386C-9352-4C62-8D11-5ABA6C4CA025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02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872F-C8E1-45BF-B2EA-E1A89CFCFCBE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10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29C2-7AD4-444E-9155-60AF8AA7BDF7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7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0F2A-A7D1-4591-8696-193AC97CF10E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888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C9CA-9BC7-4A38-B855-0AC3F417A784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681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45884-C7CC-4630-A02E-0A0B62D040BC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332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9745A-7072-4465-94B3-1D3B57EE1BDA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553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CE37-84C9-4F09-A30C-23C3963E7CB9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130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C454-9666-4C04-9565-1B02C37487B4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359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5C70-A5C6-4A56-9EA7-1667B164F2D9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052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7596-8E3B-46F5-A578-425DFA54C64D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58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3875-E216-4B1A-9C4D-8D58B2EEA48E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133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0F01-7F09-4571-B41C-D565A187A271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8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F47F-A281-4A9C-BB5F-CF6E481C9041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071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CE6F-9AD2-4718-BE24-5E1C743B3A31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3509837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090E-6412-45B9-8DE1-B780F822AD2B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8169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07EB-0326-438C-BA2F-6F739D804B25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242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FAB8B-2B0F-4F9A-A06A-2BC22658E2C0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51B-88E7-43B6-B3D6-C1AA472A5A09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3338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2013-7127-40BC-B89B-5B3B75A0B106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7987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7987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7987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A8B51-F916-4CD8-9264-3377D8773393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429D3-8A73-4685-A912-170F7512BBEE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06375"/>
            <a:ext cx="2057400" cy="43894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21388" cy="43894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F5B-F271-4684-898E-F049E7B35E66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80" y="206042"/>
            <a:ext cx="8231029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80" y="1200521"/>
            <a:ext cx="8231029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79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EF319D58-5802-4E05-82A7-4A9260741722}" type="datetime1">
              <a:rPr lang="zh-CN" altLang="en-US" sz="1800" smtClean="0">
                <a:solidFill>
                  <a:prstClr val="black"/>
                </a:solidFill>
              </a:rPr>
              <a:t>2024/5/14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743" y="4768735"/>
            <a:ext cx="2896103" cy="273928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altLang="zh-CN" sz="1800">
                <a:solidFill>
                  <a:prstClr val="black"/>
                </a:solidFill>
              </a:rPr>
              <a:t>Confucius Institue of Comenius University</a:t>
            </a: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4338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247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551" y="206042"/>
            <a:ext cx="2057757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80" y="206042"/>
            <a:ext cx="6020845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79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75235BF2-9182-4F39-80C0-8BB1057B56C0}" type="datetime1">
              <a:rPr lang="zh-CN" altLang="en-US" sz="1800" smtClean="0">
                <a:solidFill>
                  <a:prstClr val="black"/>
                </a:solidFill>
              </a:rPr>
              <a:t>2024/5/14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743" y="4768735"/>
            <a:ext cx="2896103" cy="273928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altLang="zh-CN" sz="1800">
                <a:solidFill>
                  <a:prstClr val="black"/>
                </a:solidFill>
              </a:rPr>
              <a:t>Confucius Institue of Comenius University</a:t>
            </a: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4338" y="4768735"/>
            <a:ext cx="2133971" cy="273928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003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59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ING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image" Target="../media/image1.jpeg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60622" cy="77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E:\00专题PPT\餐饮招商PPT\美食图片\21695767_230716569000_2.jpg"/>
          <p:cNvPicPr>
            <a:picLocks noChangeAspect="1" noChangeArrowheads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8" y="0"/>
            <a:ext cx="721464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00专题PPT\餐饮招商PPT\舌尖上的味道.png"/>
          <p:cNvPicPr>
            <a:picLocks noChangeAspect="1" noChangeArrowheads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5" y="95481"/>
            <a:ext cx="1088710" cy="5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连接符 3"/>
          <p:cNvCxnSpPr/>
          <p:nvPr userDrawn="1"/>
        </p:nvCxnSpPr>
        <p:spPr>
          <a:xfrm>
            <a:off x="1165807" y="159544"/>
            <a:ext cx="0" cy="452437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1547"/>
          <p:cNvSpPr/>
          <p:nvPr userDrawn="1"/>
        </p:nvSpPr>
        <p:spPr>
          <a:xfrm flipV="1">
            <a:off x="1240578" y="596967"/>
            <a:ext cx="7198580" cy="0"/>
          </a:xfrm>
          <a:prstGeom prst="line">
            <a:avLst/>
          </a:prstGeom>
          <a:ln w="1270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545"/>
          <p:cNvSpPr/>
          <p:nvPr userDrawn="1"/>
        </p:nvSpPr>
        <p:spPr>
          <a:xfrm>
            <a:off x="1228222" y="244825"/>
            <a:ext cx="2522054" cy="3077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2000" b="1" dirty="0">
                <a:solidFill>
                  <a:srgbClr val="4F2E1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添加标题文字内容</a:t>
            </a:r>
            <a:endParaRPr sz="2000" b="1" dirty="0">
              <a:solidFill>
                <a:srgbClr val="4F2E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val 69"/>
          <p:cNvSpPr/>
          <p:nvPr userDrawn="1"/>
        </p:nvSpPr>
        <p:spPr>
          <a:xfrm>
            <a:off x="7731602" y="548449"/>
            <a:ext cx="97023" cy="970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Oval 70"/>
          <p:cNvSpPr/>
          <p:nvPr userDrawn="1"/>
        </p:nvSpPr>
        <p:spPr>
          <a:xfrm>
            <a:off x="7845955" y="548449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Oval 71"/>
          <p:cNvSpPr/>
          <p:nvPr userDrawn="1"/>
        </p:nvSpPr>
        <p:spPr>
          <a:xfrm>
            <a:off x="7960308" y="548449"/>
            <a:ext cx="97023" cy="970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val 72"/>
          <p:cNvSpPr/>
          <p:nvPr userDrawn="1"/>
        </p:nvSpPr>
        <p:spPr>
          <a:xfrm>
            <a:off x="8074660" y="548449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Oval 73"/>
          <p:cNvSpPr/>
          <p:nvPr userDrawn="1"/>
        </p:nvSpPr>
        <p:spPr>
          <a:xfrm>
            <a:off x="8189012" y="548449"/>
            <a:ext cx="97023" cy="970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  <p:hf sldNum="0" dt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4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311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31188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2500D-E29B-4F30-A772-DE757C5D122E}" type="datetime1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850"/>
            <a:ext cx="2897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Confucius Institue of Comenius University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788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6D85-CDF4-4CCB-A898-6FE8C913D2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672" r:id="rId57"/>
    <p:sldLayoutId id="2147483673" r:id="rId58"/>
    <p:sldLayoutId id="2147483674" r:id="rId59"/>
    <p:sldLayoutId id="2147483675" r:id="rId60"/>
    <p:sldLayoutId id="2147483676" r:id="rId61"/>
    <p:sldLayoutId id="2147483677" r:id="rId6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5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3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淘宝网Chenying0907出品 6"/>
          <p:cNvSpPr/>
          <p:nvPr/>
        </p:nvSpPr>
        <p:spPr>
          <a:xfrm>
            <a:off x="-1" y="850896"/>
            <a:ext cx="2355011" cy="1498600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淘宝网Chenying0907出品 10"/>
          <p:cNvSpPr/>
          <p:nvPr/>
        </p:nvSpPr>
        <p:spPr>
          <a:xfrm>
            <a:off x="1" y="2427286"/>
            <a:ext cx="9156700" cy="457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淘宝网Chenying0907出品 2" descr="E:\00专题PPT\餐饮招商PPT\中国味道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8042" y="2851944"/>
            <a:ext cx="5348892" cy="162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淘宝网Chenying0907出品 22"/>
          <p:cNvSpPr/>
          <p:nvPr/>
        </p:nvSpPr>
        <p:spPr>
          <a:xfrm>
            <a:off x="6629159" y="850896"/>
            <a:ext cx="2506100" cy="1498600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Shape 1605"/>
          <p:cNvSpPr/>
          <p:nvPr/>
        </p:nvSpPr>
        <p:spPr>
          <a:xfrm>
            <a:off x="5648171" y="2536438"/>
            <a:ext cx="3610821" cy="254762"/>
          </a:xfrm>
          <a:prstGeom prst="rect">
            <a:avLst/>
          </a:prstGeom>
          <a:ln w="12700">
            <a:miter lim="400000"/>
          </a:ln>
        </p:spPr>
        <p:txBody>
          <a:bodyPr wrap="square" lIns="49949" tIns="49949" rIns="49949" bIns="49949" anchor="ctr">
            <a:spAutoFit/>
          </a:bodyPr>
          <a:lstStyle>
            <a:lvl1pPr>
              <a:lnSpc>
                <a:spcPct val="150000"/>
              </a:lnSpc>
              <a:defRPr sz="20000">
                <a:solidFill>
                  <a:srgbClr val="FB8734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 lang="en-US" altLang="zh-CN" sz="1000" dirty="0">
              <a:solidFill>
                <a:srgbClr val="290D0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Oval 69"/>
          <p:cNvSpPr/>
          <p:nvPr/>
        </p:nvSpPr>
        <p:spPr>
          <a:xfrm>
            <a:off x="5400222" y="2615301"/>
            <a:ext cx="97023" cy="970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Oval 70"/>
          <p:cNvSpPr/>
          <p:nvPr/>
        </p:nvSpPr>
        <p:spPr>
          <a:xfrm>
            <a:off x="5514575" y="2615301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Oval 71"/>
          <p:cNvSpPr/>
          <p:nvPr/>
        </p:nvSpPr>
        <p:spPr>
          <a:xfrm>
            <a:off x="5628928" y="2615301"/>
            <a:ext cx="97023" cy="970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Oval 72"/>
          <p:cNvSpPr/>
          <p:nvPr/>
        </p:nvSpPr>
        <p:spPr>
          <a:xfrm>
            <a:off x="5743280" y="2615301"/>
            <a:ext cx="97023" cy="97036"/>
          </a:xfrm>
          <a:prstGeom prst="ellipse">
            <a:avLst/>
          </a:prstGeom>
          <a:solidFill>
            <a:srgbClr val="4F2E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Oval 73"/>
          <p:cNvSpPr/>
          <p:nvPr/>
        </p:nvSpPr>
        <p:spPr>
          <a:xfrm>
            <a:off x="5857632" y="2615301"/>
            <a:ext cx="97023" cy="970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88" tIns="17144" rIns="34288" bIns="17144"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Shape 1605"/>
          <p:cNvSpPr/>
          <p:nvPr/>
        </p:nvSpPr>
        <p:spPr>
          <a:xfrm>
            <a:off x="2453145" y="4304638"/>
            <a:ext cx="4390110" cy="377872"/>
          </a:xfrm>
          <a:prstGeom prst="rect">
            <a:avLst/>
          </a:prstGeom>
          <a:ln w="12700">
            <a:miter lim="400000"/>
          </a:ln>
        </p:spPr>
        <p:txBody>
          <a:bodyPr wrap="square" lIns="49949" tIns="49949" rIns="49949" bIns="49949" anchor="ctr">
            <a:spAutoFit/>
          </a:bodyPr>
          <a:lstStyle>
            <a:lvl1pPr>
              <a:lnSpc>
                <a:spcPct val="150000"/>
              </a:lnSpc>
              <a:defRPr sz="20000">
                <a:solidFill>
                  <a:srgbClr val="FB8734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1800" dirty="0" err="1">
                <a:solidFill>
                  <a:srgbClr val="290D0D"/>
                </a:solidFill>
                <a:latin typeface="+mn-lt"/>
                <a:ea typeface="+mn-ea"/>
                <a:cs typeface="+mn-ea"/>
                <a:sym typeface="+mn-lt"/>
              </a:rPr>
              <a:t>Ruoxin</a:t>
            </a:r>
            <a:r>
              <a:rPr lang="zh-CN" altLang="en-US" sz="1800" dirty="0">
                <a:solidFill>
                  <a:srgbClr val="290D0D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290D0D"/>
                </a:solidFill>
                <a:latin typeface="+mn-lt"/>
                <a:ea typeface="+mn-ea"/>
                <a:cs typeface="+mn-ea"/>
                <a:sym typeface="+mn-lt"/>
              </a:rPr>
              <a:t>Pan</a:t>
            </a:r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0C9BA443-71E9-B532-A4BE-7306FA92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5011" y="4768850"/>
            <a:ext cx="4488244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/>
          <a:srcRect b="5680"/>
          <a:stretch/>
        </p:blipFill>
        <p:spPr>
          <a:xfrm>
            <a:off x="4168175" y="753617"/>
            <a:ext cx="2329642" cy="158276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" b="2515"/>
          <a:stretch/>
        </p:blipFill>
        <p:spPr>
          <a:xfrm>
            <a:off x="2471836" y="766646"/>
            <a:ext cx="1564997" cy="1597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6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6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5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5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0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796017661"/>
              </p:ext>
            </p:extLst>
          </p:nvPr>
        </p:nvGraphicFramePr>
        <p:xfrm>
          <a:off x="0" y="500217"/>
          <a:ext cx="5066889" cy="3397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arallelogram 1"/>
          <p:cNvSpPr/>
          <p:nvPr/>
        </p:nvSpPr>
        <p:spPr>
          <a:xfrm>
            <a:off x="-914559" y="235817"/>
            <a:ext cx="1829118" cy="1093331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1009101" y="3623000"/>
            <a:ext cx="7002091" cy="3137074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5648962" y="-1582829"/>
            <a:ext cx="5248253" cy="3137074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103592" y="1329148"/>
            <a:ext cx="8196276" cy="3137074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160080" y="171503"/>
            <a:ext cx="3691967" cy="42273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4260637" y="1554245"/>
            <a:ext cx="5248253" cy="3137074"/>
          </a:xfrm>
          <a:prstGeom prst="parallelogram">
            <a:avLst>
              <a:gd name="adj" fmla="val 45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799714" y="4722418"/>
            <a:ext cx="2170274" cy="248500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00600" y="2021243"/>
            <a:ext cx="3116448" cy="423203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sk-SK" altLang="zh-CN" sz="2300" dirty="0">
                <a:solidFill>
                  <a:srgbClr val="4F2E15"/>
                </a:solidFill>
                <a:cs typeface="+mn-ea"/>
                <a:sym typeface="+mn-lt"/>
              </a:rPr>
              <a:t>Krištáľové krevety </a:t>
            </a:r>
            <a:r>
              <a:rPr lang="en-US" altLang="zh-CN" sz="2300" dirty="0">
                <a:solidFill>
                  <a:srgbClr val="4F2E15"/>
                </a:solidFill>
                <a:cs typeface="+mn-ea"/>
                <a:sym typeface="+mn-lt"/>
              </a:rPr>
              <a:t>Tai</a:t>
            </a:r>
            <a:r>
              <a:rPr lang="zh-CN" altLang="en-US" sz="2300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2300" dirty="0">
                <a:solidFill>
                  <a:srgbClr val="4F2E15"/>
                </a:solidFill>
                <a:cs typeface="+mn-ea"/>
                <a:sym typeface="+mn-lt"/>
              </a:rPr>
              <a:t>Chi</a:t>
            </a:r>
          </a:p>
        </p:txBody>
      </p:sp>
      <p:sp>
        <p:nvSpPr>
          <p:cNvPr id="30" name="淘宝网Chenying0907出品 29"/>
          <p:cNvSpPr/>
          <p:nvPr/>
        </p:nvSpPr>
        <p:spPr>
          <a:xfrm>
            <a:off x="5397133" y="2682424"/>
            <a:ext cx="3656946" cy="682185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indent="-228600"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en-US" altLang="zh-CN" dirty="0" err="1"/>
              <a:t>Jemné</a:t>
            </a:r>
            <a:r>
              <a:rPr lang="en-US" altLang="zh-CN" dirty="0"/>
              <a:t> a </a:t>
            </a:r>
            <a:r>
              <a:rPr lang="en-US" altLang="zh-CN" dirty="0" err="1"/>
              <a:t>šťavnaté</a:t>
            </a:r>
            <a:r>
              <a:rPr lang="en-US" altLang="zh-CN" dirty="0"/>
              <a:t>, </a:t>
            </a:r>
            <a:r>
              <a:rPr lang="en-US" altLang="zh-CN" dirty="0" err="1"/>
              <a:t>osviežujúce</a:t>
            </a:r>
            <a:r>
              <a:rPr lang="en-US" altLang="zh-CN" dirty="0"/>
              <a:t> a </a:t>
            </a:r>
            <a:r>
              <a:rPr lang="en-US" altLang="zh-CN" dirty="0" err="1"/>
              <a:t>chutné</a:t>
            </a:r>
            <a:endParaRPr lang="sk-SK" altLang="zh-CN" dirty="0"/>
          </a:p>
          <a:p>
            <a:pPr indent="-228600"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en-US" altLang="zh-CN" dirty="0" err="1"/>
              <a:t>Dokonalá</a:t>
            </a:r>
            <a:r>
              <a:rPr lang="en-US" altLang="zh-CN" dirty="0"/>
              <a:t> </a:t>
            </a:r>
            <a:r>
              <a:rPr lang="en-US" altLang="zh-CN" dirty="0" err="1"/>
              <a:t>rovnováha</a:t>
            </a:r>
            <a:r>
              <a:rPr lang="en-US" altLang="zh-CN" dirty="0"/>
              <a:t> </a:t>
            </a:r>
            <a:r>
              <a:rPr lang="en-US" altLang="zh-CN" dirty="0" err="1"/>
              <a:t>farby</a:t>
            </a:r>
            <a:r>
              <a:rPr lang="en-US" altLang="zh-CN" dirty="0"/>
              <a:t>, </a:t>
            </a:r>
            <a:r>
              <a:rPr lang="en-US" altLang="zh-CN" dirty="0" err="1"/>
              <a:t>textúry</a:t>
            </a:r>
            <a:r>
              <a:rPr lang="en-US" altLang="zh-CN" dirty="0"/>
              <a:t> a </a:t>
            </a:r>
            <a:r>
              <a:rPr lang="en-US" altLang="zh-CN" dirty="0" err="1"/>
              <a:t>chuti</a:t>
            </a:r>
            <a:endParaRPr lang="en-US" altLang="zh-CN" dirty="0"/>
          </a:p>
        </p:txBody>
      </p:sp>
      <p:sp>
        <p:nvSpPr>
          <p:cNvPr id="15" name="TextBox 14"/>
          <p:cNvSpPr txBox="1"/>
          <p:nvPr/>
        </p:nvSpPr>
        <p:spPr>
          <a:xfrm>
            <a:off x="7599164" y="1077498"/>
            <a:ext cx="1135585" cy="1146478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en-US" altLang="zh-CN" sz="7000" b="1" dirty="0">
                <a:solidFill>
                  <a:srgbClr val="4F2E15"/>
                </a:solidFill>
                <a:cs typeface="+mn-ea"/>
                <a:sym typeface="+mn-lt"/>
              </a:rPr>
              <a:t>02</a:t>
            </a:r>
            <a:endParaRPr lang="en-US" sz="7000" b="1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40" name="淘宝网Chenying0907出品 39"/>
          <p:cNvSpPr/>
          <p:nvPr/>
        </p:nvSpPr>
        <p:spPr>
          <a:xfrm>
            <a:off x="60476" y="3897680"/>
            <a:ext cx="2181449" cy="469369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en-US" sz="2600" dirty="0">
                <a:solidFill>
                  <a:prstClr val="black">
                    <a:lumMod val="50000"/>
                    <a:lumOff val="50000"/>
                  </a:prstClr>
                </a:solidFill>
                <a:cs typeface="+mn-ea"/>
                <a:sym typeface="+mn-lt"/>
              </a:rPr>
              <a:t>CHUTNÉ JEDLO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CE0C55-EE1E-F326-431F-C479A2B9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3099" y="4738298"/>
            <a:ext cx="4666889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1000">
        <p14:switch dir="r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" grpId="0" animBg="1"/>
      <p:bldP spid="18" grpId="0" animBg="1"/>
      <p:bldP spid="26" grpId="0" animBg="1"/>
      <p:bldP spid="27" grpId="0" animBg="1"/>
      <p:bldP spid="28" grpId="0" animBg="1"/>
      <p:bldP spid="31" grpId="0"/>
      <p:bldP spid="30" grpId="0"/>
      <p:bldP spid="1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0496" y="1482902"/>
            <a:ext cx="6504709" cy="1905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zh-CN" altLang="en-US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Zdroj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sveta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(„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najvyšší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vrchol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“)</a:t>
            </a:r>
            <a:endParaRPr lang="zh-CN" altLang="en-US" sz="1400" dirty="0">
              <a:latin typeface="+mn-lt"/>
              <a:ea typeface="+mn-ea"/>
              <a:cs typeface="+mn-ea"/>
            </a:endParaRPr>
          </a:p>
          <a:p>
            <a:pPr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zh-CN" altLang="en-US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Staroveká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čínska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filozofia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taoizmu</a:t>
            </a:r>
            <a:endParaRPr lang="sk-SK" altLang="zh-CN" sz="1400" dirty="0">
              <a:latin typeface="+mn-lt"/>
              <a:ea typeface="+mn-ea"/>
              <a:cs typeface="+mn-ea"/>
            </a:endParaRPr>
          </a:p>
          <a:p>
            <a:pPr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zh-CN" altLang="en-US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Čínske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bojové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en-US" altLang="zh-CN" sz="1400" dirty="0" err="1">
                <a:latin typeface="+mn-lt"/>
                <a:ea typeface="+mn-ea"/>
                <a:cs typeface="+mn-ea"/>
              </a:rPr>
              <a:t>umenie</a:t>
            </a:r>
            <a:r>
              <a:rPr lang="en-US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sk-SK" altLang="zh-CN" sz="1400" dirty="0">
                <a:latin typeface="+mn-lt"/>
                <a:ea typeface="+mn-ea"/>
                <a:cs typeface="+mn-ea"/>
              </a:rPr>
              <a:t>podporujúce osobný rozvoj</a:t>
            </a:r>
          </a:p>
          <a:p>
            <a:pPr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zh-CN" altLang="en-US" sz="1400" dirty="0">
                <a:latin typeface="+mn-lt"/>
                <a:ea typeface="+mn-ea"/>
                <a:cs typeface="+mn-ea"/>
              </a:rPr>
              <a:t> </a:t>
            </a:r>
            <a:r>
              <a:rPr lang="sk-SK" altLang="zh-CN" sz="1400" dirty="0" err="1">
                <a:latin typeface="+mn-lt"/>
                <a:ea typeface="+mn-ea"/>
                <a:cs typeface="+mn-ea"/>
              </a:rPr>
              <a:t>Kontrasné</a:t>
            </a:r>
            <a:r>
              <a:rPr lang="sk-SK" altLang="zh-CN" sz="1400" dirty="0">
                <a:latin typeface="+mn-lt"/>
                <a:ea typeface="+mn-ea"/>
                <a:cs typeface="+mn-ea"/>
              </a:rPr>
              <a:t> a doplňujúce sa pohyby</a:t>
            </a:r>
            <a:endParaRPr lang="en-US" altLang="zh-CN" sz="1400" dirty="0">
              <a:latin typeface="+mn-lt"/>
              <a:ea typeface="+mn-ea"/>
              <a:cs typeface="+mn-ea"/>
            </a:endParaRPr>
          </a:p>
          <a:p>
            <a:pPr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sk-SK" altLang="zh-CN" sz="1400" dirty="0">
                <a:latin typeface="+mn-lt"/>
                <a:ea typeface="+mn-ea"/>
                <a:cs typeface="+mn-ea"/>
              </a:rPr>
              <a:t> </a:t>
            </a:r>
            <a:r>
              <a:rPr lang="sk-SK" altLang="zh-CN" sz="1400" dirty="0" err="1">
                <a:latin typeface="+mn-lt"/>
                <a:ea typeface="+mn-ea"/>
                <a:cs typeface="+mn-ea"/>
              </a:rPr>
              <a:t>Jin-jangová</a:t>
            </a:r>
            <a:r>
              <a:rPr lang="sk-SK" altLang="zh-CN" sz="1400" dirty="0">
                <a:latin typeface="+mn-lt"/>
                <a:ea typeface="+mn-ea"/>
                <a:cs typeface="+mn-ea"/>
              </a:rPr>
              <a:t> rovnováha a harmónia</a:t>
            </a:r>
          </a:p>
          <a:p>
            <a:pPr>
              <a:lnSpc>
                <a:spcPct val="150000"/>
              </a:lnSpc>
              <a:buClr>
                <a:srgbClr val="E58F93"/>
              </a:buClr>
              <a:buFont typeface="Arial" charset="0"/>
              <a:buChar char="•"/>
            </a:pPr>
            <a:r>
              <a:rPr lang="zh-CN" altLang="en-US" sz="1400" dirty="0">
                <a:latin typeface="+mn-lt"/>
                <a:ea typeface="+mn-ea"/>
                <a:cs typeface="+mn-ea"/>
              </a:rPr>
              <a:t> </a:t>
            </a:r>
            <a:r>
              <a:rPr lang="pl-PL" altLang="zh-CN" sz="1400" dirty="0">
                <a:latin typeface="+mn-lt"/>
                <a:ea typeface="+mn-ea"/>
                <a:cs typeface="+mn-ea"/>
              </a:rPr>
              <a:t>Dve do seba zapadajúce ryby</a:t>
            </a:r>
            <a:endParaRPr lang="zh-CN" altLang="en-US" sz="1400" dirty="0">
              <a:latin typeface="+mn-lt"/>
              <a:ea typeface="+mn-ea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175" y="12359"/>
            <a:ext cx="4782413" cy="23912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0"/>
            <a:ext cx="2439989" cy="24399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r="9542"/>
          <a:stretch/>
        </p:blipFill>
        <p:spPr>
          <a:xfrm>
            <a:off x="6705599" y="2452348"/>
            <a:ext cx="2439989" cy="2697361"/>
          </a:xfrm>
          <a:prstGeom prst="rect">
            <a:avLst/>
          </a:prstGeom>
        </p:spPr>
      </p:pic>
      <p:sp>
        <p:nvSpPr>
          <p:cNvPr id="10" name="淘宝网Chenying0907出品 8"/>
          <p:cNvSpPr/>
          <p:nvPr/>
        </p:nvSpPr>
        <p:spPr>
          <a:xfrm>
            <a:off x="606229" y="1031719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699004" y="1063848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700" b="1" dirty="0">
                <a:solidFill>
                  <a:schemeClr val="bg1"/>
                </a:solidFill>
                <a:cs typeface="+mn-ea"/>
                <a:sym typeface="+mn-lt"/>
              </a:rPr>
              <a:t>Tai</a:t>
            </a:r>
            <a:r>
              <a:rPr lang="zh-CN" altLang="en-US" sz="17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 dirty="0">
                <a:solidFill>
                  <a:schemeClr val="bg1"/>
                </a:solidFill>
                <a:cs typeface="+mn-ea"/>
                <a:sym typeface="+mn-lt"/>
              </a:rPr>
              <a:t>Chi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024C7B8-F1B2-4D9E-A58C-7989033ADC00}"/>
              </a:ext>
            </a:extLst>
          </p:cNvPr>
          <p:cNvSpPr/>
          <p:nvPr/>
        </p:nvSpPr>
        <p:spPr>
          <a:xfrm>
            <a:off x="2071959" y="4705142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12"/>
          <p:cNvSpPr/>
          <p:nvPr/>
        </p:nvSpPr>
        <p:spPr>
          <a:xfrm>
            <a:off x="568659" y="209067"/>
            <a:ext cx="4641437" cy="347787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242570">
              <a:spcBef>
                <a:spcPts val="640"/>
              </a:spcBef>
              <a:defRPr sz="1800"/>
            </a:pPr>
            <a:r>
              <a:rPr lang="en-US" altLang="zh-CN" sz="1600" b="1" kern="0" dirty="0">
                <a:cs typeface="+mn-ea"/>
                <a:sym typeface="+mn-lt"/>
              </a:rPr>
              <a:t>In</a:t>
            </a:r>
            <a:r>
              <a:rPr lang="sk-SK" altLang="zh-CN" sz="1600" b="1" kern="0" dirty="0" err="1">
                <a:cs typeface="+mn-ea"/>
                <a:sym typeface="+mn-lt"/>
              </a:rPr>
              <a:t>grediencie</a:t>
            </a:r>
            <a:r>
              <a:rPr lang="en-US" altLang="zh-CN" sz="1600" b="1" kern="0" dirty="0">
                <a:cs typeface="+mn-ea"/>
                <a:sym typeface="+mn-lt"/>
              </a:rPr>
              <a:t>:</a:t>
            </a:r>
            <a:endParaRPr lang="sk-SK" altLang="zh-CN" sz="1600" b="1" kern="0" dirty="0">
              <a:cs typeface="+mn-ea"/>
              <a:sym typeface="+mn-lt"/>
            </a:endParaRPr>
          </a:p>
          <a:p>
            <a:pPr defTabSz="242570">
              <a:spcBef>
                <a:spcPts val="640"/>
              </a:spcBef>
              <a:defRPr sz="1800"/>
            </a:pPr>
            <a:endParaRPr lang="en-US" altLang="zh-CN" sz="1600" b="1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</a:rPr>
              <a:t>500g </a:t>
            </a:r>
            <a:r>
              <a:rPr lang="sk-SK" altLang="zh-CN" sz="1600" kern="0" dirty="0">
                <a:cs typeface="+mn-ea"/>
              </a:rPr>
              <a:t>kreviet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</a:rPr>
              <a:t>20g </a:t>
            </a:r>
            <a:r>
              <a:rPr lang="sk-SK" altLang="zh-CN" sz="1600" kern="0" dirty="0">
                <a:cs typeface="+mn-ea"/>
              </a:rPr>
              <a:t>zázvoru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</a:rPr>
              <a:t>10 gram</a:t>
            </a:r>
            <a:r>
              <a:rPr lang="sk-SK" altLang="zh-CN" sz="1600" kern="0" dirty="0" err="1">
                <a:cs typeface="+mn-ea"/>
              </a:rPr>
              <a:t>ov</a:t>
            </a:r>
            <a:r>
              <a:rPr lang="sk-SK" altLang="zh-CN" sz="1600" kern="0" dirty="0">
                <a:cs typeface="+mn-ea"/>
              </a:rPr>
              <a:t> jarnej cibuľky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</a:rPr>
              <a:t>svetlá sójová omáčka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</a:rPr>
              <a:t>víno na varenie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kern="0" dirty="0">
                <a:cs typeface="+mn-ea"/>
              </a:rPr>
              <a:t>MSG</a:t>
            </a:r>
            <a:r>
              <a:rPr lang="sk-SK" altLang="zh-CN" sz="1600" kern="0" dirty="0">
                <a:cs typeface="+mn-ea"/>
              </a:rPr>
              <a:t> (</a:t>
            </a:r>
            <a:r>
              <a:rPr lang="sk-SK" altLang="zh-CN" sz="1600" kern="0" dirty="0" err="1">
                <a:cs typeface="+mn-ea"/>
              </a:rPr>
              <a:t>glutamán</a:t>
            </a:r>
            <a:r>
              <a:rPr lang="sk-SK" altLang="zh-CN" sz="1600" kern="0" dirty="0">
                <a:cs typeface="+mn-ea"/>
              </a:rPr>
              <a:t> sodný)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</a:rPr>
              <a:t>soľ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</a:rPr>
              <a:t>škrob</a:t>
            </a:r>
            <a:endParaRPr lang="en-US" altLang="zh-CN" sz="1600" kern="0" dirty="0">
              <a:cs typeface="+mn-ea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kern="0" dirty="0">
                <a:cs typeface="+mn-ea"/>
              </a:rPr>
              <a:t>o</a:t>
            </a:r>
            <a:r>
              <a:rPr lang="en-US" altLang="zh-CN" sz="1600" kern="0" dirty="0">
                <a:cs typeface="+mn-ea"/>
              </a:rPr>
              <a:t>l</a:t>
            </a:r>
            <a:r>
              <a:rPr lang="sk-SK" altLang="zh-CN" sz="1600" kern="0" dirty="0">
                <a:cs typeface="+mn-ea"/>
              </a:rPr>
              <a:t>ej</a:t>
            </a:r>
            <a:endParaRPr lang="en-US" altLang="zh-CN" sz="1600" kern="0" dirty="0"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144" y="3363778"/>
            <a:ext cx="1315928" cy="9556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77" y="243622"/>
            <a:ext cx="982213" cy="14760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403" y="737230"/>
            <a:ext cx="1333839" cy="8876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3860" r="7217" b="10180"/>
          <a:stretch/>
        </p:blipFill>
        <p:spPr>
          <a:xfrm>
            <a:off x="5668676" y="1942344"/>
            <a:ext cx="1467335" cy="97599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524E3386-7C55-456B-BA2B-7116085A33ED}"/>
              </a:ext>
            </a:extLst>
          </p:cNvPr>
          <p:cNvSpPr/>
          <p:nvPr/>
        </p:nvSpPr>
        <p:spPr>
          <a:xfrm>
            <a:off x="2577072" y="4764890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593863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" y="631963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Inštrukcie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26421" y="1184365"/>
            <a:ext cx="6313715" cy="3054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1</a:t>
            </a:r>
          </a:p>
          <a:p>
            <a:r>
              <a:rPr lang="zh-CN" altLang="en-US" sz="1400" b="1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Krevetám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odstráňte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hlavy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škrupiny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vnútornosti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chrbtom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noža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jemne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zatlačte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krevety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opláchnite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ich vodou.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Dajte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každé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dve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krevety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dohromady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do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okrúhleho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tvaru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 (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jing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 and jang)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</a:p>
          <a:p>
            <a:pPr>
              <a:buClr>
                <a:srgbClr val="E58F93"/>
              </a:buClr>
            </a:pP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2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Do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woku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nalej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t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e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olej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zohrej</a:t>
            </a:r>
            <a:r>
              <a:rPr lang="sk-SK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150°C.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Vložte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krevety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do woku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a restujte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Vyberte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ich,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keď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zožltnú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endParaRPr lang="en-US" altLang="zh-CN" sz="1400" b="1" dirty="0"/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3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Nasekajte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zázvor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zelenú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cibuľku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Pridajte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svetlú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sójovú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omáčku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víno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varenie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, MSG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soľ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do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veľkej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misy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všetko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dobre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premiešajte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; </a:t>
            </a:r>
          </a:p>
          <a:p>
            <a:pPr>
              <a:buClr>
                <a:srgbClr val="E58F93"/>
              </a:buClr>
            </a:pP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</a:t>
            </a: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4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</a:t>
            </a:r>
            <a:r>
              <a:rPr lang="pl-PL" altLang="zh-CN" sz="1400" dirty="0">
                <a:solidFill>
                  <a:schemeClr val="tx1"/>
                </a:solidFill>
                <a:latin typeface="+mn-lt"/>
                <a:ea typeface="+mn-ea"/>
              </a:rPr>
              <a:t>Pridajte trochu škrobu do misky a potom jemne premiešajte;</a:t>
            </a: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4129" t="21136" r="5646" b="4590"/>
          <a:stretch/>
        </p:blipFill>
        <p:spPr>
          <a:xfrm>
            <a:off x="6935363" y="55327"/>
            <a:ext cx="2063517" cy="233953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5E928C91-B256-4695-8658-1608B9203AB6}"/>
              </a:ext>
            </a:extLst>
          </p:cNvPr>
          <p:cNvSpPr/>
          <p:nvPr/>
        </p:nvSpPr>
        <p:spPr>
          <a:xfrm>
            <a:off x="2488953" y="4649334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89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593863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" y="631963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Inštrukcie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74170" y="1227908"/>
            <a:ext cx="6409509" cy="1259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buClr>
                <a:srgbClr val="E58F93"/>
              </a:buClr>
            </a:pPr>
            <a:r>
              <a:rPr lang="sk-SK" altLang="zh-CN" sz="1400" b="1" dirty="0"/>
              <a:t>KROK </a:t>
            </a:r>
            <a:r>
              <a:rPr lang="en-US" altLang="zh-CN" sz="1400" b="1" dirty="0"/>
              <a:t>5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Vo woku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nechajte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trochu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oleja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pridajte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 na pásiky nasekaný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zázvor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nadrobno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nasekanú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zelenú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cibuľku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a za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stáleho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miešania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restujte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 1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-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2 </a:t>
            </a:r>
            <a:r>
              <a:rPr lang="en-US" altLang="zh-CN" sz="1400" dirty="0" err="1">
                <a:solidFill>
                  <a:schemeClr val="tx1"/>
                </a:solidFill>
                <a:latin typeface="+mn-lt"/>
                <a:ea typeface="+mn-ea"/>
              </a:rPr>
              <a:t>minúty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</a:p>
          <a:p>
            <a:pPr>
              <a:buClr>
                <a:srgbClr val="E58F93"/>
              </a:buClr>
            </a:pPr>
            <a:endParaRPr lang="en-US" altLang="zh-CN" sz="1400" b="1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endParaRPr lang="en-US" altLang="zh-CN" sz="1400" b="1" dirty="0"/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6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Na krevety nalejte omáčku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4129" t="21136" r="5646" b="4590"/>
          <a:stretch/>
        </p:blipFill>
        <p:spPr>
          <a:xfrm>
            <a:off x="6930687" y="2068593"/>
            <a:ext cx="2040731" cy="2313696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CECA3C11-8709-4105-97D1-7C534BF038A1}"/>
              </a:ext>
            </a:extLst>
          </p:cNvPr>
          <p:cNvSpPr/>
          <p:nvPr/>
        </p:nvSpPr>
        <p:spPr>
          <a:xfrm>
            <a:off x="2256516" y="4793982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1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00专题PPT\餐饮招商PPT\美食图片\未标题-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182670" cy="28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专题PPT\餐饮招商PPT\美食图片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0951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607"/>
          <p:cNvSpPr/>
          <p:nvPr/>
        </p:nvSpPr>
        <p:spPr>
          <a:xfrm>
            <a:off x="3283179" y="2743384"/>
            <a:ext cx="2566309" cy="70788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4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lvl="0"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sk-SK" sz="4600" b="1" dirty="0">
                <a:solidFill>
                  <a:srgbClr val="290D0D"/>
                </a:solidFill>
                <a:latin typeface="+mn-lt"/>
                <a:ea typeface="+mn-ea"/>
                <a:cs typeface="+mn-ea"/>
                <a:sym typeface="+mn-lt"/>
              </a:rPr>
              <a:t>Ďakujem</a:t>
            </a:r>
            <a:endParaRPr sz="4600" b="1" dirty="0">
              <a:solidFill>
                <a:srgbClr val="290D0D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Picture 2" descr="E:\00专题PPT\餐饮招商PPT\舌尖上的味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902" y="531330"/>
            <a:ext cx="5311061" cy="19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5FE22A8-4ACB-BB5B-3FB3-0A385E05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6088" y="4768850"/>
            <a:ext cx="4353886" cy="273050"/>
          </a:xfrm>
        </p:spPr>
        <p:txBody>
          <a:bodyPr/>
          <a:lstStyle/>
          <a:p>
            <a:r>
              <a:rPr lang="sk-SK" altLang="zh-CN" b="1" dirty="0" err="1">
                <a:solidFill>
                  <a:schemeClr val="tx1"/>
                </a:solidFill>
                <a:sym typeface="+mn-lt"/>
              </a:rPr>
              <a:t>Konfuciov</a:t>
            </a:r>
            <a:r>
              <a:rPr lang="sk-SK" altLang="zh-CN" b="1" dirty="0">
                <a:solidFill>
                  <a:schemeClr val="tx1"/>
                </a:solidFill>
                <a:sym typeface="+mn-lt"/>
              </a:rPr>
              <a:t> inštitút pri Univerzite Komenského v Bratislave</a:t>
            </a:r>
            <a:endParaRPr lang="en-US" altLang="zh-CN" b="1" dirty="0">
              <a:solidFill>
                <a:schemeClr val="tx1"/>
              </a:solidFill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15543"/>
            <a:ext cx="9145588" cy="28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淘宝网Chenying0907出品 2" descr="E:\00专题PPT\餐饮招商PPT\舌尖上的味道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100" y="372580"/>
            <a:ext cx="3579586" cy="1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6272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36657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淘宝网Chenying0907出品 5" descr="E:\0000000我图PPT\00001PNG素材\中国风\454545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0192" y="3887466"/>
            <a:ext cx="3200402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淘宝网Chenying0907出品 101"/>
          <p:cNvGrpSpPr/>
          <p:nvPr/>
        </p:nvGrpSpPr>
        <p:grpSpPr>
          <a:xfrm>
            <a:off x="5903766" y="1098342"/>
            <a:ext cx="2147240" cy="434756"/>
            <a:chOff x="5992666" y="1098342"/>
            <a:chExt cx="2147240" cy="434756"/>
          </a:xfrm>
        </p:grpSpPr>
        <p:sp>
          <p:nvSpPr>
            <p:cNvPr id="103" name="圆角淘宝网Chenying0907出品 102"/>
            <p:cNvSpPr/>
            <p:nvPr/>
          </p:nvSpPr>
          <p:spPr>
            <a:xfrm>
              <a:off x="5992666" y="1098342"/>
              <a:ext cx="2147240" cy="434756"/>
            </a:xfrm>
            <a:prstGeom prst="roundRect">
              <a:avLst>
                <a:gd name="adj" fmla="val 25303"/>
              </a:avLst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淘宝网Chenying0907出品 103"/>
            <p:cNvSpPr/>
            <p:nvPr/>
          </p:nvSpPr>
          <p:spPr>
            <a:xfrm>
              <a:off x="6141226" y="1128463"/>
              <a:ext cx="18004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19075"/>
              <a:r>
                <a:rPr lang="sk-SK" altLang="zh-CN" sz="2000" b="1" kern="0" dirty="0">
                  <a:solidFill>
                    <a:schemeClr val="bg1"/>
                  </a:solidFill>
                  <a:cs typeface="+mn-ea"/>
                  <a:sym typeface="+mn-lt"/>
                </a:rPr>
                <a:t>Kuchyňa </a:t>
              </a:r>
              <a:r>
                <a:rPr lang="en-US" altLang="zh-CN" sz="2000" b="1" kern="0" dirty="0">
                  <a:solidFill>
                    <a:schemeClr val="bg1"/>
                  </a:solidFill>
                  <a:cs typeface="+mn-ea"/>
                  <a:sym typeface="+mn-lt"/>
                </a:rPr>
                <a:t>Fu</a:t>
              </a:r>
              <a:r>
                <a:rPr lang="sk-SK" altLang="zh-CN" sz="2000" b="1" kern="0" dirty="0">
                  <a:solidFill>
                    <a:schemeClr val="bg1"/>
                  </a:solidFill>
                  <a:cs typeface="+mn-ea"/>
                  <a:sym typeface="+mn-lt"/>
                </a:rPr>
                <a:t>j</a:t>
              </a:r>
              <a:r>
                <a:rPr lang="en-US" altLang="zh-CN" sz="2000" b="1" kern="0" dirty="0" err="1">
                  <a:solidFill>
                    <a:schemeClr val="bg1"/>
                  </a:solidFill>
                  <a:cs typeface="+mn-ea"/>
                  <a:sym typeface="+mn-lt"/>
                </a:rPr>
                <a:t>ian</a:t>
              </a:r>
              <a:endParaRPr lang="zh-CN" altLang="en-US" sz="20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5" name="淘宝网Chenying0907出品 104"/>
          <p:cNvSpPr/>
          <p:nvPr/>
        </p:nvSpPr>
        <p:spPr>
          <a:xfrm>
            <a:off x="2451101" y="2058795"/>
            <a:ext cx="605921" cy="536892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507456" y="2134022"/>
            <a:ext cx="60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7" name="淘宝网Chenying0907出品 106"/>
          <p:cNvGrpSpPr/>
          <p:nvPr/>
        </p:nvGrpSpPr>
        <p:grpSpPr>
          <a:xfrm>
            <a:off x="3218863" y="2067435"/>
            <a:ext cx="4677855" cy="547591"/>
            <a:chOff x="3372165" y="1640182"/>
            <a:chExt cx="3746256" cy="432048"/>
          </a:xfrm>
        </p:grpSpPr>
        <p:sp>
          <p:nvSpPr>
            <p:cNvPr id="108" name="淘宝网Chenying0907出品 107"/>
            <p:cNvSpPr/>
            <p:nvPr/>
          </p:nvSpPr>
          <p:spPr>
            <a:xfrm>
              <a:off x="3372165" y="1640182"/>
              <a:ext cx="3746256" cy="432048"/>
            </a:xfrm>
            <a:prstGeom prst="rect">
              <a:avLst/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554754" y="1664762"/>
              <a:ext cx="3255060" cy="364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Kuracie snehové vločky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 雪花鸡</a:t>
              </a:r>
            </a:p>
          </p:txBody>
        </p:sp>
      </p:grpSp>
      <p:sp>
        <p:nvSpPr>
          <p:cNvPr id="2" name="淘宝网Chenying0907出品 104">
            <a:extLst>
              <a:ext uri="{FF2B5EF4-FFF2-40B4-BE49-F238E27FC236}">
                <a16:creationId xmlns:a16="http://schemas.microsoft.com/office/drawing/2014/main" id="{81C93719-8F6B-1D1F-63DD-CECCDF327FE4}"/>
              </a:ext>
            </a:extLst>
          </p:cNvPr>
          <p:cNvSpPr/>
          <p:nvPr/>
        </p:nvSpPr>
        <p:spPr>
          <a:xfrm>
            <a:off x="2451100" y="3107732"/>
            <a:ext cx="605921" cy="536892"/>
          </a:xfrm>
          <a:prstGeom prst="rect">
            <a:avLst/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105">
            <a:extLst>
              <a:ext uri="{FF2B5EF4-FFF2-40B4-BE49-F238E27FC236}">
                <a16:creationId xmlns:a16="http://schemas.microsoft.com/office/drawing/2014/main" id="{7904227E-4D57-F31B-755D-B24CCBF84DE8}"/>
              </a:ext>
            </a:extLst>
          </p:cNvPr>
          <p:cNvSpPr txBox="1"/>
          <p:nvPr/>
        </p:nvSpPr>
        <p:spPr>
          <a:xfrm>
            <a:off x="2507455" y="3182959"/>
            <a:ext cx="60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" name="淘宝网Chenying0907出品 106">
            <a:extLst>
              <a:ext uri="{FF2B5EF4-FFF2-40B4-BE49-F238E27FC236}">
                <a16:creationId xmlns:a16="http://schemas.microsoft.com/office/drawing/2014/main" id="{7BF2E73C-D359-D1E6-F3B2-F89C89803F79}"/>
              </a:ext>
            </a:extLst>
          </p:cNvPr>
          <p:cNvGrpSpPr/>
          <p:nvPr/>
        </p:nvGrpSpPr>
        <p:grpSpPr>
          <a:xfrm>
            <a:off x="3209889" y="3107731"/>
            <a:ext cx="4686829" cy="547591"/>
            <a:chOff x="3369875" y="1633364"/>
            <a:chExt cx="3362365" cy="432048"/>
          </a:xfrm>
        </p:grpSpPr>
        <p:sp>
          <p:nvSpPr>
            <p:cNvPr id="5" name="淘宝网Chenying0907出品 107">
              <a:extLst>
                <a:ext uri="{FF2B5EF4-FFF2-40B4-BE49-F238E27FC236}">
                  <a16:creationId xmlns:a16="http://schemas.microsoft.com/office/drawing/2014/main" id="{3E79FC9A-2D0A-2F1E-FD49-AEA53CAF571F}"/>
                </a:ext>
              </a:extLst>
            </p:cNvPr>
            <p:cNvSpPr/>
            <p:nvPr/>
          </p:nvSpPr>
          <p:spPr>
            <a:xfrm>
              <a:off x="3369875" y="1633364"/>
              <a:ext cx="3362365" cy="432048"/>
            </a:xfrm>
            <a:prstGeom prst="rect">
              <a:avLst/>
            </a:prstGeom>
            <a:solidFill>
              <a:srgbClr val="4F2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TextBox 108">
              <a:extLst>
                <a:ext uri="{FF2B5EF4-FFF2-40B4-BE49-F238E27FC236}">
                  <a16:creationId xmlns:a16="http://schemas.microsoft.com/office/drawing/2014/main" id="{77809033-9478-A190-5969-E458E0DDED57}"/>
                </a:ext>
              </a:extLst>
            </p:cNvPr>
            <p:cNvSpPr txBox="1"/>
            <p:nvPr/>
          </p:nvSpPr>
          <p:spPr>
            <a:xfrm>
              <a:off x="3369875" y="1653016"/>
              <a:ext cx="3330872" cy="36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solidFill>
                    <a:schemeClr val="bg1"/>
                  </a:solidFill>
                  <a:cs typeface="+mn-ea"/>
                  <a:sym typeface="+mn-lt"/>
                </a:rPr>
                <a:t>Krištáľové</a:t>
              </a: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cs typeface="+mn-ea"/>
                  <a:sym typeface="+mn-lt"/>
                </a:rPr>
                <a:t>krevety</a:t>
              </a: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 Tai Chi  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太极明虾</a:t>
              </a:r>
            </a:p>
          </p:txBody>
        </p:sp>
      </p:grp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39B89A-FEB7-919C-060B-3DD29A06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Konfuciov </a:t>
            </a:r>
            <a:r>
              <a:rPr lang="en-US" altLang="zh-CN" dirty="0" err="1"/>
              <a:t>Inštitút</a:t>
            </a:r>
            <a:r>
              <a:rPr lang="en-US" altLang="zh-CN" dirty="0"/>
              <a:t> </a:t>
            </a:r>
            <a:r>
              <a:rPr lang="en-US" altLang="zh-CN" dirty="0" err="1"/>
              <a:t>Univerzity</a:t>
            </a:r>
            <a:r>
              <a:rPr lang="en-US" altLang="zh-CN" dirty="0"/>
              <a:t> </a:t>
            </a:r>
            <a:r>
              <a:rPr lang="en-US" altLang="zh-CN" dirty="0" err="1"/>
              <a:t>Komenského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47945"/>
            <a:ext cx="9145588" cy="25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淘宝网Chenying0907出品 9"/>
          <p:cNvSpPr/>
          <p:nvPr/>
        </p:nvSpPr>
        <p:spPr>
          <a:xfrm>
            <a:off x="238221" y="2009880"/>
            <a:ext cx="8364343" cy="1439112"/>
          </a:xfrm>
          <a:prstGeom prst="rect">
            <a:avLst/>
          </a:prstGeom>
        </p:spPr>
        <p:txBody>
          <a:bodyPr wrap="square" lIns="91442" tIns="45720" rIns="91442" bIns="45720">
            <a:spAutoFit/>
          </a:bodyPr>
          <a:lstStyle/>
          <a:p>
            <a:pPr indent="457200" algn="just">
              <a:lnSpc>
                <a:spcPct val="140000"/>
              </a:lnSpc>
            </a:pP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Fujianská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kuchyňa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(</a:t>
            </a:r>
            <a:r>
              <a:rPr lang="ja-JP" altLang="en-US" sz="1600" b="1" dirty="0">
                <a:solidFill>
                  <a:srgbClr val="4F2E15"/>
                </a:solidFill>
                <a:cs typeface="+mn-ea"/>
                <a:sym typeface="+mn-lt"/>
              </a:rPr>
              <a:t>闽菜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Mǐn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Cài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)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 je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jedna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z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ôsmich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veľkých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kuchýň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 v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Číne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. Je to štýl pochádzajúci z juhovýchodnej provincie </a:t>
            </a:r>
            <a:r>
              <a:rPr lang="sk-SK" altLang="zh-CN" sz="1600" b="1" dirty="0" err="1">
                <a:solidFill>
                  <a:srgbClr val="4F2E15"/>
                </a:solidFill>
                <a:cs typeface="+mn-ea"/>
                <a:sym typeface="+mn-lt"/>
              </a:rPr>
              <a:t>Fujian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, ktorá má vynikajúcu geografickú polohu s dlhým pobrežím na východe a rozsiahlymi horskými oblasťami na severe. Jej história sa datuje 5000 rokov dozadu.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</p:txBody>
      </p:sp>
      <p:pic>
        <p:nvPicPr>
          <p:cNvPr id="11" name="淘宝网Chenying0907出品 2" descr="E:\00专题PPT\餐饮招商PPT\舌尖上的味道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100" y="372580"/>
            <a:ext cx="3579586" cy="1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6272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48944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淘宝网Chenying0907出品 5" descr="E:\0000000我图PPT\00001PNG素材\中国风\454545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0192" y="3614691"/>
            <a:ext cx="3200402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淘宝网Chenying0907出品 2"/>
          <p:cNvSpPr/>
          <p:nvPr/>
        </p:nvSpPr>
        <p:spPr>
          <a:xfrm>
            <a:off x="5903765" y="1098342"/>
            <a:ext cx="2082947" cy="434756"/>
          </a:xfrm>
          <a:prstGeom prst="roundRect">
            <a:avLst>
              <a:gd name="adj" fmla="val 25303"/>
            </a:avLst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淘宝网Chenying0907出品 103">
            <a:extLst>
              <a:ext uri="{FF2B5EF4-FFF2-40B4-BE49-F238E27FC236}">
                <a16:creationId xmlns:a16="http://schemas.microsoft.com/office/drawing/2014/main" id="{BADA114C-714C-1210-A370-FAE9B4F0C499}"/>
              </a:ext>
            </a:extLst>
          </p:cNvPr>
          <p:cNvSpPr/>
          <p:nvPr/>
        </p:nvSpPr>
        <p:spPr>
          <a:xfrm>
            <a:off x="6052325" y="1128463"/>
            <a:ext cx="1800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19075"/>
            <a:r>
              <a:rPr lang="sk-SK" altLang="zh-CN" sz="2000" b="1" kern="0" dirty="0">
                <a:solidFill>
                  <a:schemeClr val="bg1"/>
                </a:solidFill>
                <a:cs typeface="+mn-ea"/>
                <a:sym typeface="+mn-lt"/>
              </a:rPr>
              <a:t>Kuchyňa </a:t>
            </a:r>
            <a:r>
              <a:rPr lang="en-US" altLang="zh-CN" sz="2000" b="1" kern="0" dirty="0">
                <a:solidFill>
                  <a:schemeClr val="bg1"/>
                </a:solidFill>
                <a:cs typeface="+mn-ea"/>
                <a:sym typeface="+mn-lt"/>
              </a:rPr>
              <a:t>Fujian</a:t>
            </a:r>
            <a:endParaRPr lang="zh-CN" altLang="en-US" sz="20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934A9B-5C91-AFCA-FEB8-44DAE5DB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9765" y="4959397"/>
            <a:ext cx="4973156" cy="273050"/>
          </a:xfrm>
        </p:spPr>
        <p:txBody>
          <a:bodyPr/>
          <a:lstStyle/>
          <a:p>
            <a:r>
              <a:rPr lang="sk-SK" altLang="zh-CN" b="1" dirty="0" err="1">
                <a:solidFill>
                  <a:schemeClr val="tx1"/>
                </a:solidFill>
                <a:sym typeface="+mn-lt"/>
              </a:rPr>
              <a:t>Konfuciov</a:t>
            </a:r>
            <a:r>
              <a:rPr lang="sk-SK" altLang="zh-CN" b="1" dirty="0">
                <a:solidFill>
                  <a:schemeClr val="tx1"/>
                </a:solidFill>
                <a:sym typeface="+mn-lt"/>
              </a:rPr>
              <a:t> inštitút pri Univerzite Komenského v Bratislave</a:t>
            </a:r>
            <a:endParaRPr lang="en-US" altLang="zh-CN" b="1" dirty="0">
              <a:solidFill>
                <a:schemeClr val="tx1"/>
              </a:solidFill>
              <a:sym typeface="+mn-lt"/>
            </a:endParaRPr>
          </a:p>
          <a:p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02A7A7-F8BF-0D86-5978-DFC8C27E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9310" y="4768850"/>
            <a:ext cx="4253218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  <p:grpSp>
        <p:nvGrpSpPr>
          <p:cNvPr id="20" name="组 19"/>
          <p:cNvGrpSpPr/>
          <p:nvPr/>
        </p:nvGrpSpPr>
        <p:grpSpPr>
          <a:xfrm>
            <a:off x="342236" y="300123"/>
            <a:ext cx="4787966" cy="3416793"/>
            <a:chOff x="7760299" y="2496065"/>
            <a:chExt cx="3027405" cy="250842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/>
            <a:srcRect l="32226" t="34595" r="33575" b="28829"/>
            <a:stretch/>
          </p:blipFill>
          <p:spPr>
            <a:xfrm>
              <a:off x="7760299" y="2496065"/>
              <a:ext cx="3027405" cy="250842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60299" y="2496065"/>
              <a:ext cx="32252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  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202" y="2008520"/>
            <a:ext cx="3603989" cy="240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37774"/>
      </p:ext>
    </p:extLst>
  </p:cSld>
  <p:clrMapOvr>
    <a:masterClrMapping/>
  </p:clrMapOvr>
  <p:transition spd="slow" advTm="0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8387"/>
            <a:ext cx="9145588" cy="25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淘宝网Chenying0907出品 9"/>
          <p:cNvSpPr/>
          <p:nvPr/>
        </p:nvSpPr>
        <p:spPr>
          <a:xfrm>
            <a:off x="88196" y="2007001"/>
            <a:ext cx="2621697" cy="404983"/>
          </a:xfrm>
          <a:prstGeom prst="rect">
            <a:avLst/>
          </a:prstGeom>
        </p:spPr>
        <p:txBody>
          <a:bodyPr wrap="square" lIns="91442" tIns="45720" rIns="91442" bIns="45720">
            <a:spAutoFit/>
          </a:bodyPr>
          <a:lstStyle/>
          <a:p>
            <a:pPr indent="457200">
              <a:lnSpc>
                <a:spcPct val="140000"/>
              </a:lnSpc>
            </a:pP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Vlastnosti:</a:t>
            </a:r>
            <a:endParaRPr lang="en-US" altLang="zh-CN" sz="1600" b="1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pic>
        <p:nvPicPr>
          <p:cNvPr id="11" name="淘宝网Chenying0907出品 2" descr="E:\00专题PPT\餐饮招商PPT\舌尖上的味道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100" y="372580"/>
            <a:ext cx="3579586" cy="1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6272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淘宝网Chenying0907出品 2" descr="E:\00专题PPT\餐饮招商PPT\美食淘宝网chenying0907出品\未标题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48944"/>
            <a:ext cx="9145588" cy="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淘宝网Chenying0907出品 5" descr="E:\0000000我图PPT\00001PNG素材\中国风\454545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0192" y="3614691"/>
            <a:ext cx="3200402" cy="13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淘宝网Chenying0907出品 2"/>
          <p:cNvSpPr/>
          <p:nvPr/>
        </p:nvSpPr>
        <p:spPr>
          <a:xfrm>
            <a:off x="5903765" y="1098342"/>
            <a:ext cx="2082947" cy="434756"/>
          </a:xfrm>
          <a:prstGeom prst="roundRect">
            <a:avLst>
              <a:gd name="adj" fmla="val 25303"/>
            </a:avLst>
          </a:prstGeom>
          <a:solidFill>
            <a:srgbClr val="4F2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淘宝网Chenying0907出品 103">
            <a:extLst>
              <a:ext uri="{FF2B5EF4-FFF2-40B4-BE49-F238E27FC236}">
                <a16:creationId xmlns:a16="http://schemas.microsoft.com/office/drawing/2014/main" id="{BADA114C-714C-1210-A370-FAE9B4F0C499}"/>
              </a:ext>
            </a:extLst>
          </p:cNvPr>
          <p:cNvSpPr/>
          <p:nvPr/>
        </p:nvSpPr>
        <p:spPr>
          <a:xfrm>
            <a:off x="6052325" y="1128463"/>
            <a:ext cx="1800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19075"/>
            <a:r>
              <a:rPr lang="sk-SK" altLang="zh-CN" sz="2000" b="1" kern="0" dirty="0">
                <a:solidFill>
                  <a:schemeClr val="bg1"/>
                </a:solidFill>
                <a:cs typeface="+mn-ea"/>
                <a:sym typeface="+mn-lt"/>
              </a:rPr>
              <a:t>Kuchyňa </a:t>
            </a:r>
            <a:r>
              <a:rPr lang="en-US" altLang="zh-CN" sz="2000" b="1" kern="0" dirty="0">
                <a:solidFill>
                  <a:schemeClr val="bg1"/>
                </a:solidFill>
                <a:cs typeface="+mn-ea"/>
                <a:sym typeface="+mn-lt"/>
              </a:rPr>
              <a:t>Fujian</a:t>
            </a:r>
            <a:endParaRPr lang="zh-CN" altLang="en-US" sz="20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934A9B-5C91-AFCA-FEB8-44DAE5DB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0386" y="4942659"/>
            <a:ext cx="5427678" cy="273050"/>
          </a:xfrm>
        </p:spPr>
        <p:txBody>
          <a:bodyPr/>
          <a:lstStyle/>
          <a:p>
            <a:r>
              <a:rPr lang="sk-SK" altLang="zh-CN" b="1" dirty="0" err="1">
                <a:solidFill>
                  <a:schemeClr val="tx1"/>
                </a:solidFill>
                <a:sym typeface="+mn-lt"/>
              </a:rPr>
              <a:t>Konfuciov</a:t>
            </a:r>
            <a:r>
              <a:rPr lang="sk-SK" altLang="zh-CN" b="1" dirty="0">
                <a:solidFill>
                  <a:schemeClr val="tx1"/>
                </a:solidFill>
                <a:sym typeface="+mn-lt"/>
              </a:rPr>
              <a:t> inštitút pri Univerzite Komenského v Bratislave</a:t>
            </a:r>
            <a:endParaRPr lang="en-US" altLang="zh-CN" b="1" dirty="0">
              <a:solidFill>
                <a:schemeClr val="tx1"/>
              </a:solidFill>
              <a:sym typeface="+mn-lt"/>
            </a:endParaRPr>
          </a:p>
          <a:p>
            <a:endParaRPr lang="en-US" altLang="zh-CN" dirty="0"/>
          </a:p>
        </p:txBody>
      </p:sp>
      <p:sp>
        <p:nvSpPr>
          <p:cNvPr id="14" name="淘宝网Chenying0907出品 9"/>
          <p:cNvSpPr/>
          <p:nvPr/>
        </p:nvSpPr>
        <p:spPr>
          <a:xfrm>
            <a:off x="439371" y="2556897"/>
            <a:ext cx="4541044" cy="1077218"/>
          </a:xfrm>
          <a:prstGeom prst="rect">
            <a:avLst/>
          </a:prstGeom>
        </p:spPr>
        <p:txBody>
          <a:bodyPr wrap="square" lIns="91442" tIns="45720" rIns="91442" bIns="45720">
            <a:spAutoFit/>
          </a:bodyPr>
          <a:lstStyle/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Ingrediencie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morských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plodov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a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horských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lahôdok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Jedinečné koreniny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Rôzne vývary a polievky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Vynikajúce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kulinárske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umenie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</p:txBody>
      </p:sp>
      <p:sp>
        <p:nvSpPr>
          <p:cNvPr id="16" name="淘宝网Chenying0907出品 9"/>
          <p:cNvSpPr/>
          <p:nvPr/>
        </p:nvSpPr>
        <p:spPr>
          <a:xfrm>
            <a:off x="4836367" y="1992944"/>
            <a:ext cx="2621697" cy="404983"/>
          </a:xfrm>
          <a:prstGeom prst="rect">
            <a:avLst/>
          </a:prstGeom>
        </p:spPr>
        <p:txBody>
          <a:bodyPr wrap="square" lIns="91442" tIns="45720" rIns="91442" bIns="45720">
            <a:spAutoFit/>
          </a:bodyPr>
          <a:lstStyle/>
          <a:p>
            <a:pPr indent="457200">
              <a:lnSpc>
                <a:spcPct val="140000"/>
              </a:lnSpc>
            </a:pPr>
            <a:r>
              <a:rPr lang="sk-SK" altLang="zh-CN" sz="1600" b="1" dirty="0">
                <a:solidFill>
                  <a:srgbClr val="4F2E15"/>
                </a:solidFill>
                <a:cs typeface="+mn-ea"/>
                <a:sym typeface="+mn-lt"/>
              </a:rPr>
              <a:t>Chute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  <a:sym typeface="+mn-lt"/>
              </a:rPr>
              <a:t>:</a:t>
            </a:r>
          </a:p>
        </p:txBody>
      </p:sp>
      <p:sp>
        <p:nvSpPr>
          <p:cNvPr id="19" name="淘宝网Chenying0907出品 9"/>
          <p:cNvSpPr/>
          <p:nvPr/>
        </p:nvSpPr>
        <p:spPr>
          <a:xfrm>
            <a:off x="5141435" y="2489785"/>
            <a:ext cx="2990828" cy="1323439"/>
          </a:xfrm>
          <a:prstGeom prst="rect">
            <a:avLst/>
          </a:prstGeom>
        </p:spPr>
        <p:txBody>
          <a:bodyPr wrap="square" lIns="91442" tIns="45720" rIns="91442" bIns="45720">
            <a:spAutoFit/>
          </a:bodyPr>
          <a:lstStyle/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Ľahké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 a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voňavé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Jemn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é,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nie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mastn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é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Ľahké a mäkké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S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ladk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é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a </a:t>
            </a:r>
            <a:r>
              <a:rPr lang="en-US" altLang="zh-CN" sz="1600" b="1" dirty="0" err="1">
                <a:solidFill>
                  <a:srgbClr val="4F2E15"/>
                </a:solidFill>
                <a:cs typeface="+mn-ea"/>
              </a:rPr>
              <a:t>kysl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é</a:t>
            </a:r>
            <a:r>
              <a:rPr lang="en-US" altLang="zh-CN" sz="1600" b="1" dirty="0">
                <a:solidFill>
                  <a:srgbClr val="4F2E15"/>
                </a:solidFill>
                <a:cs typeface="+mn-ea"/>
              </a:rPr>
              <a:t> </a:t>
            </a: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zh-CN" altLang="en-US" sz="1600" b="1" dirty="0">
                <a:solidFill>
                  <a:srgbClr val="4F2E15"/>
                </a:solidFill>
                <a:cs typeface="+mn-ea"/>
              </a:rPr>
              <a:t> </a:t>
            </a:r>
            <a:r>
              <a:rPr lang="sk-SK" altLang="zh-CN" sz="1600" b="1" dirty="0">
                <a:solidFill>
                  <a:srgbClr val="4F2E15"/>
                </a:solidFill>
                <a:cs typeface="+mn-ea"/>
              </a:rPr>
              <a:t>Čerstvé</a:t>
            </a:r>
            <a:endParaRPr lang="en-US" altLang="zh-CN" sz="1600" b="1" dirty="0">
              <a:solidFill>
                <a:srgbClr val="4F2E15"/>
              </a:solidFill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46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2" grpId="0"/>
      <p:bldP spid="14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4"/>
          <p:cNvGrpSpPr/>
          <p:nvPr/>
        </p:nvGrpSpPr>
        <p:grpSpPr bwMode="auto">
          <a:xfrm>
            <a:off x="8156" y="3433312"/>
            <a:ext cx="2250172" cy="1748077"/>
            <a:chOff x="2443299" y="3378248"/>
            <a:chExt cx="2007972" cy="1765251"/>
          </a:xfrm>
          <a:solidFill>
            <a:srgbClr val="4F2E15"/>
          </a:solidFill>
        </p:grpSpPr>
        <p:sp>
          <p:nvSpPr>
            <p:cNvPr id="17" name="淘宝网Chenying0907出品 20"/>
            <p:cNvSpPr/>
            <p:nvPr/>
          </p:nvSpPr>
          <p:spPr>
            <a:xfrm>
              <a:off x="2443299" y="3378248"/>
              <a:ext cx="2007972" cy="176525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852" tIns="121926" rIns="243852" bIns="121926" anchor="ctr"/>
            <a:lstStyle/>
            <a:p>
              <a:pPr algn="ctr" defTabSz="219075"/>
              <a:endParaRPr lang="en-US" sz="19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2624467" y="3947650"/>
              <a:ext cx="1453350" cy="2797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30605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219075"/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p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olievka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a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vývar</a:t>
              </a:r>
              <a:endPara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Group 25"/>
          <p:cNvGrpSpPr/>
          <p:nvPr/>
        </p:nvGrpSpPr>
        <p:grpSpPr bwMode="auto">
          <a:xfrm>
            <a:off x="2235861" y="3434948"/>
            <a:ext cx="4594865" cy="1761348"/>
            <a:chOff x="4638036" y="3393188"/>
            <a:chExt cx="2029353" cy="1765251"/>
          </a:xfrm>
          <a:solidFill>
            <a:schemeClr val="accent6">
              <a:lumMod val="50000"/>
            </a:schemeClr>
          </a:solidFill>
        </p:grpSpPr>
        <p:sp>
          <p:nvSpPr>
            <p:cNvPr id="22" name="淘宝网Chenying0907出品 21"/>
            <p:cNvSpPr/>
            <p:nvPr/>
          </p:nvSpPr>
          <p:spPr>
            <a:xfrm>
              <a:off x="4638036" y="3393188"/>
              <a:ext cx="2029353" cy="17652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9075"/>
              <a:endParaRPr lang="en-US" sz="18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4834687" y="3964195"/>
              <a:ext cx="1478600" cy="27761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algn="ctr" defTabSz="1023620">
                <a:defRPr/>
              </a:pPr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m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orské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plody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a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horské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pochúťky</a:t>
              </a:r>
              <a:endPara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sym typeface="+mn-lt"/>
              </a:endParaRPr>
            </a:p>
          </p:txBody>
        </p:sp>
      </p:grpSp>
      <p:grpSp>
        <p:nvGrpSpPr>
          <p:cNvPr id="26" name="Group 26"/>
          <p:cNvGrpSpPr/>
          <p:nvPr/>
        </p:nvGrpSpPr>
        <p:grpSpPr bwMode="auto">
          <a:xfrm>
            <a:off x="6803529" y="3426676"/>
            <a:ext cx="2391049" cy="1761348"/>
            <a:chOff x="6868086" y="3411499"/>
            <a:chExt cx="2007972" cy="1765251"/>
          </a:xfrm>
          <a:solidFill>
            <a:srgbClr val="4F2E15"/>
          </a:solidFill>
        </p:grpSpPr>
        <p:sp>
          <p:nvSpPr>
            <p:cNvPr id="27" name="淘宝网Chenying0907出品 22"/>
            <p:cNvSpPr/>
            <p:nvPr/>
          </p:nvSpPr>
          <p:spPr>
            <a:xfrm>
              <a:off x="6868086" y="3411499"/>
              <a:ext cx="2007972" cy="1765251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219075"/>
              <a:endParaRPr lang="en-US" sz="11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7160656" y="3847785"/>
              <a:ext cx="1197560" cy="832838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algn="ctr" defTabSz="1023620">
                <a:defRPr/>
              </a:pP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červené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ryžové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víno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a</a:t>
              </a:r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omáčka</a:t>
              </a:r>
              <a:r>
                <a:rPr lang="sk-SK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s</a:t>
              </a:r>
              <a:r>
                <a:rPr lang="en-US" altLang="zh-CN" sz="1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atay</a:t>
              </a:r>
              <a:r>
                <a:rPr lang="en-US" altLang="zh-CN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 </a:t>
              </a:r>
              <a:endPara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sym typeface="+mn-lt"/>
              </a:endParaRPr>
            </a:p>
          </p:txBody>
        </p:sp>
      </p:grp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02A7A7-F8BF-0D86-5978-DFC8C27E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2415" y="4768850"/>
            <a:ext cx="3898973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  <a:p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5" y="-7453"/>
            <a:ext cx="2262333" cy="34465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597" t="5253" r="61213" b="3707"/>
          <a:stretch/>
        </p:blipFill>
        <p:spPr>
          <a:xfrm>
            <a:off x="6823951" y="792988"/>
            <a:ext cx="2313686" cy="26588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21012" t="-5583" r="19622" b="6370"/>
          <a:stretch/>
        </p:blipFill>
        <p:spPr>
          <a:xfrm>
            <a:off x="6830725" y="-127321"/>
            <a:ext cx="2314864" cy="21105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81" y="0"/>
            <a:ext cx="4595444" cy="3446583"/>
          </a:xfrm>
          <a:prstGeom prst="rect">
            <a:avLst/>
          </a:prstGeom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325750209"/>
              </p:ext>
            </p:extLst>
          </p:nvPr>
        </p:nvGraphicFramePr>
        <p:xfrm>
          <a:off x="0" y="500217"/>
          <a:ext cx="6565043" cy="343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arallelogram 1"/>
          <p:cNvSpPr/>
          <p:nvPr/>
        </p:nvSpPr>
        <p:spPr>
          <a:xfrm>
            <a:off x="-914559" y="235817"/>
            <a:ext cx="1829118" cy="1093331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1009101" y="3623000"/>
            <a:ext cx="7002091" cy="3137074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5648962" y="-1582829"/>
            <a:ext cx="5248253" cy="3137074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3103592" y="1329148"/>
            <a:ext cx="8196276" cy="3137074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160080" y="171503"/>
            <a:ext cx="3691967" cy="42273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4240392" y="1554133"/>
            <a:ext cx="5248253" cy="3137074"/>
          </a:xfrm>
          <a:prstGeom prst="parallelogram">
            <a:avLst>
              <a:gd name="adj" fmla="val 45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799714" y="4722418"/>
            <a:ext cx="2170274" cy="248500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7925" y="1983143"/>
            <a:ext cx="3989123" cy="561702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sk-SK" altLang="zh-CN" sz="3200" dirty="0">
                <a:solidFill>
                  <a:srgbClr val="4F2E15"/>
                </a:solidFill>
                <a:cs typeface="+mn-ea"/>
                <a:sym typeface="+mn-lt"/>
              </a:rPr>
              <a:t>Kuracie snehové vločky</a:t>
            </a:r>
            <a:endParaRPr lang="en-US" sz="3200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9539" y="1077498"/>
            <a:ext cx="935210" cy="1146478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 algn="r"/>
            <a:r>
              <a:rPr lang="en-US" altLang="zh-CN" sz="7000" b="1" dirty="0">
                <a:solidFill>
                  <a:srgbClr val="4F2E15"/>
                </a:solidFill>
                <a:cs typeface="+mn-ea"/>
                <a:sym typeface="+mn-lt"/>
              </a:rPr>
              <a:t>01</a:t>
            </a:r>
            <a:endParaRPr lang="en-US" sz="7000" b="1" dirty="0">
              <a:solidFill>
                <a:srgbClr val="4F2E15"/>
              </a:solidFill>
              <a:cs typeface="+mn-ea"/>
              <a:sym typeface="+mn-lt"/>
            </a:endParaRPr>
          </a:p>
        </p:txBody>
      </p:sp>
      <p:sp>
        <p:nvSpPr>
          <p:cNvPr id="40" name="淘宝网Chenying0907出品 39"/>
          <p:cNvSpPr/>
          <p:nvPr/>
        </p:nvSpPr>
        <p:spPr>
          <a:xfrm>
            <a:off x="60476" y="3897680"/>
            <a:ext cx="2181449" cy="469369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CHUTNÉ JEDLO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72B6F8-3969-7A2A-F5AF-C978B578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8850"/>
            <a:ext cx="3949460" cy="273050"/>
          </a:xfrm>
        </p:spPr>
        <p:txBody>
          <a:bodyPr/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3DF95B-0D6F-0B15-0149-48739EC74D5D}"/>
              </a:ext>
            </a:extLst>
          </p:cNvPr>
          <p:cNvSpPr txBox="1"/>
          <p:nvPr/>
        </p:nvSpPr>
        <p:spPr>
          <a:xfrm>
            <a:off x="4914095" y="2996799"/>
            <a:ext cx="3673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en-US" altLang="zh-CN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Jemn</a:t>
            </a:r>
            <a:r>
              <a:rPr lang="sk-SK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osť, mäkkosť, lepkavosť</a:t>
            </a:r>
          </a:p>
          <a:p>
            <a:pPr algn="just">
              <a:buClr>
                <a:srgbClr val="E58F93"/>
              </a:buClr>
              <a:buFont typeface="Arial" charset="0"/>
              <a:buChar char="•"/>
            </a:pPr>
            <a:r>
              <a:rPr lang="sk-SK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Vyzerajú ako snehové vločky</a:t>
            </a:r>
            <a:endParaRPr lang="en-US" altLang="zh-CN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1000">
        <p14:switch dir="r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" grpId="0" animBg="1"/>
      <p:bldP spid="18" grpId="0" animBg="1"/>
      <p:bldP spid="26" grpId="0" animBg="1"/>
      <p:bldP spid="27" grpId="0" animBg="1"/>
      <p:bldP spid="28" grpId="0" animBg="1"/>
      <p:bldP spid="31" grpId="0"/>
      <p:bldP spid="15" grpId="0"/>
      <p:bldP spid="40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12"/>
          <p:cNvSpPr/>
          <p:nvPr/>
        </p:nvSpPr>
        <p:spPr>
          <a:xfrm>
            <a:off x="562038" y="146401"/>
            <a:ext cx="4641437" cy="41242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242570">
              <a:spcBef>
                <a:spcPts val="640"/>
              </a:spcBef>
              <a:defRPr sz="1800"/>
            </a:pPr>
            <a:r>
              <a:rPr lang="en-US" altLang="zh-CN" sz="1600" b="1" kern="0" dirty="0" err="1">
                <a:cs typeface="+mn-ea"/>
                <a:sym typeface="+mn-lt"/>
              </a:rPr>
              <a:t>Ingrediencie</a:t>
            </a:r>
            <a:r>
              <a:rPr lang="en-US" altLang="zh-CN" sz="1600" b="1" kern="0" dirty="0">
                <a:cs typeface="+mn-ea"/>
                <a:sym typeface="+mn-lt"/>
              </a:rPr>
              <a:t>:</a:t>
            </a:r>
            <a:endParaRPr lang="sk-SK" altLang="zh-CN" sz="1600" b="1" kern="0" dirty="0">
              <a:cs typeface="+mn-ea"/>
              <a:sym typeface="+mn-lt"/>
            </a:endParaRP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dirty="0"/>
              <a:t>200 g </a:t>
            </a:r>
            <a:r>
              <a:rPr lang="en-US" altLang="zh-CN" sz="1600" dirty="0" err="1"/>
              <a:t>kuracích</a:t>
            </a:r>
            <a:r>
              <a:rPr lang="en-US" altLang="zh-CN" sz="1600" dirty="0"/>
              <a:t> </a:t>
            </a:r>
            <a:r>
              <a:rPr lang="en-US" altLang="zh-CN" sz="1600" dirty="0" err="1"/>
              <a:t>stehien</a:t>
            </a:r>
            <a:endParaRPr lang="sk-SK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dirty="0"/>
              <a:t>20g</a:t>
            </a:r>
            <a:r>
              <a:rPr lang="zh-CN" altLang="en-US" sz="1600" dirty="0"/>
              <a:t> </a:t>
            </a:r>
            <a:r>
              <a:rPr lang="sk-SK" altLang="zh-CN" sz="1600" dirty="0"/>
              <a:t>zázvoru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dirty="0"/>
              <a:t>100g</a:t>
            </a:r>
            <a:r>
              <a:rPr lang="zh-CN" altLang="en-US" sz="1600" dirty="0"/>
              <a:t> </a:t>
            </a:r>
            <a:r>
              <a:rPr lang="sk-SK" altLang="zh-CN" sz="1600" dirty="0"/>
              <a:t>lepkavej ryže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en-US" altLang="zh-CN" sz="1600" dirty="0"/>
              <a:t>1</a:t>
            </a:r>
            <a:r>
              <a:rPr lang="zh-CN" altLang="en-US" sz="1600" dirty="0"/>
              <a:t> </a:t>
            </a:r>
            <a:r>
              <a:rPr lang="sk-SK" altLang="zh-CN" sz="1600" dirty="0"/>
              <a:t>vaječné bielko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škrob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s</a:t>
            </a:r>
            <a:r>
              <a:rPr lang="en-US" altLang="zh-CN" sz="1600" dirty="0" err="1"/>
              <a:t>vetlá</a:t>
            </a:r>
            <a:r>
              <a:rPr lang="en-US" altLang="zh-CN" sz="1600" dirty="0"/>
              <a:t> </a:t>
            </a:r>
            <a:r>
              <a:rPr lang="en-US" altLang="zh-CN" sz="1600" dirty="0" err="1"/>
              <a:t>sójová</a:t>
            </a:r>
            <a:r>
              <a:rPr lang="en-US" altLang="zh-CN" sz="1600" dirty="0"/>
              <a:t> </a:t>
            </a:r>
            <a:r>
              <a:rPr lang="en-US" altLang="zh-CN" sz="1600" dirty="0" err="1"/>
              <a:t>omáčka</a:t>
            </a:r>
            <a:endParaRPr lang="sk-SK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v</a:t>
            </a:r>
            <a:r>
              <a:rPr lang="en-US" altLang="zh-CN" sz="1600" dirty="0" err="1"/>
              <a:t>íno</a:t>
            </a:r>
            <a:r>
              <a:rPr lang="en-US" altLang="zh-CN" sz="1600" dirty="0"/>
              <a:t> </a:t>
            </a:r>
            <a:r>
              <a:rPr lang="en-US" altLang="zh-CN" sz="1600" dirty="0" err="1"/>
              <a:t>na</a:t>
            </a:r>
            <a:r>
              <a:rPr lang="en-US" altLang="zh-CN" sz="1600" dirty="0"/>
              <a:t> </a:t>
            </a:r>
            <a:r>
              <a:rPr lang="en-US" altLang="zh-CN" sz="1600" dirty="0" err="1"/>
              <a:t>varen</a:t>
            </a:r>
            <a:r>
              <a:rPr lang="sk-SK" altLang="zh-CN" sz="1600" dirty="0"/>
              <a:t>i</a:t>
            </a:r>
            <a:r>
              <a:rPr lang="en-US" altLang="zh-CN" sz="1600" dirty="0"/>
              <a:t>e</a:t>
            </a:r>
            <a:endParaRPr lang="sk-SK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čierne korenie</a:t>
            </a:r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soľ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cukor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r>
              <a:rPr lang="sk-SK" altLang="zh-CN" sz="1600" dirty="0"/>
              <a:t>olej</a:t>
            </a:r>
            <a:endParaRPr lang="en-US" altLang="zh-CN" sz="1600" dirty="0"/>
          </a:p>
          <a:p>
            <a:pPr marL="285750" indent="-285750" defTabSz="242570">
              <a:spcBef>
                <a:spcPts val="640"/>
              </a:spcBef>
              <a:buFont typeface="Arial" panose="020B0604020202020204" pitchFamily="34" charset="0"/>
              <a:buChar char="•"/>
              <a:defRPr sz="1800"/>
            </a:pPr>
            <a:endParaRPr sz="1600" dirty="0">
              <a:sym typeface="+mn-lt"/>
            </a:endParaRPr>
          </a:p>
        </p:txBody>
      </p:sp>
      <p:pic>
        <p:nvPicPr>
          <p:cNvPr id="5128" name="Picture 8" descr="俗话说：姜还是老的辣！为啥？关于吃姜的8个问题都说清楚_手机搜狐网">
            <a:extLst>
              <a:ext uri="{FF2B5EF4-FFF2-40B4-BE49-F238E27FC236}">
                <a16:creationId xmlns:a16="http://schemas.microsoft.com/office/drawing/2014/main" id="{68F66EC0-D599-21BF-989E-667549AA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644" y="250568"/>
            <a:ext cx="1371743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790" y="230170"/>
            <a:ext cx="1142694" cy="11426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772" y="1698980"/>
            <a:ext cx="1531354" cy="10190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69" y="1839588"/>
            <a:ext cx="1315928" cy="9556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597" y="3066051"/>
            <a:ext cx="1424454" cy="997118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D9A93BA0-BFC1-43D5-A243-1777C2AC5D15}"/>
              </a:ext>
            </a:extLst>
          </p:cNvPr>
          <p:cNvSpPr/>
          <p:nvPr/>
        </p:nvSpPr>
        <p:spPr>
          <a:xfrm>
            <a:off x="2589464" y="4541390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淘宝网Chenying0907出品 5"/>
          <p:cNvSpPr/>
          <p:nvPr/>
        </p:nvSpPr>
        <p:spPr>
          <a:xfrm>
            <a:off x="0" y="280331"/>
            <a:ext cx="3285439" cy="3765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39" y="337801"/>
            <a:ext cx="249295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700" b="1" dirty="0" err="1">
                <a:solidFill>
                  <a:schemeClr val="bg1"/>
                </a:solidFill>
                <a:cs typeface="+mn-ea"/>
                <a:sym typeface="+mn-lt"/>
              </a:rPr>
              <a:t>Inštrukcie</a:t>
            </a:r>
            <a:endParaRPr lang="zh-CN" altLang="en-US" sz="17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1" y="854987"/>
            <a:ext cx="4754880" cy="3952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4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1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Lepkavú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ryžu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namočte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na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4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hodiny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vopred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  <a:endParaRPr lang="sk-SK" altLang="zh-CN" sz="13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endParaRPr lang="sk-SK" altLang="zh-CN" sz="1400" b="1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2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r>
              <a:rPr lang="pl-PL" altLang="zh-CN" sz="1300" dirty="0">
                <a:solidFill>
                  <a:schemeClr val="tx1"/>
                </a:solidFill>
                <a:latin typeface="+mn-lt"/>
                <a:ea typeface="+mn-ea"/>
              </a:rPr>
              <a:t>Kuracie stehná nakrájajte na 3 cm kocky</a:t>
            </a:r>
            <a:r>
              <a:rPr lang="pl-PL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</a:p>
          <a:p>
            <a:pPr>
              <a:buClr>
                <a:srgbClr val="E58F93"/>
              </a:buClr>
            </a:pPr>
            <a:endParaRPr lang="en-US" altLang="zh-CN" sz="1400" b="1" dirty="0"/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3</a:t>
            </a:r>
          </a:p>
          <a:p>
            <a:pPr>
              <a:buClr>
                <a:srgbClr val="E58F93"/>
              </a:buClr>
            </a:pP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r>
              <a:rPr lang="sk-SK" altLang="zh-CN" sz="1300" dirty="0">
                <a:solidFill>
                  <a:schemeClr val="tx1"/>
                </a:solidFill>
                <a:latin typeface="+mn-lt"/>
                <a:ea typeface="+mn-ea"/>
              </a:rPr>
              <a:t>Pridajte kúsky kurčaťa, ľahkú sójovú omáčku, víno na varenie, zázvor, korenie, soľ a cukor do misy a potom kúsky kurčaťa niekoľko hodín marinujte, aby nasiaklo marinovaním chuť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endParaRPr lang="sk-SK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endParaRPr lang="en-US" altLang="zh-CN" sz="1400" b="1" dirty="0"/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4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 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Do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vaječného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bielka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sk-SK" altLang="zh-CN" sz="1300" dirty="0">
                <a:solidFill>
                  <a:schemeClr val="tx1"/>
                </a:solidFill>
                <a:latin typeface="+mn-lt"/>
                <a:ea typeface="+mn-ea"/>
              </a:rPr>
              <a:t>pridajte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trochu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škrobu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rovnomerne</a:t>
            </a:r>
            <a:r>
              <a:rPr lang="en-US" altLang="zh-CN" sz="13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zh-CN" sz="1300" dirty="0" err="1">
                <a:solidFill>
                  <a:schemeClr val="tx1"/>
                </a:solidFill>
                <a:latin typeface="+mn-lt"/>
                <a:ea typeface="+mn-ea"/>
              </a:rPr>
              <a:t>šľahajte</a:t>
            </a:r>
            <a:r>
              <a:rPr lang="en-US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  <a:endParaRPr lang="sk-SK" altLang="zh-CN" sz="14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buClr>
                <a:srgbClr val="E58F93"/>
              </a:buClr>
            </a:pPr>
            <a:endParaRPr lang="en-US" altLang="zh-CN" sz="1400" b="1" dirty="0"/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5</a:t>
            </a:r>
          </a:p>
          <a:p>
            <a:pPr>
              <a:buClr>
                <a:srgbClr val="E58F93"/>
              </a:buClr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</a:rPr>
              <a:t>    </a:t>
            </a:r>
            <a:r>
              <a:rPr lang="sk-SK" altLang="zh-CN" sz="1300" dirty="0">
                <a:solidFill>
                  <a:schemeClr val="tx1"/>
                </a:solidFill>
                <a:latin typeface="+mn-lt"/>
                <a:ea typeface="+mn-ea"/>
              </a:rPr>
              <a:t>Marinované kuracie kúsky natrite bielkom a obaľte ich v namočenej lepkavej ryži, aby boli kuracie kúsky rovnomerne pokryté lepkavou ryžou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;</a:t>
            </a:r>
          </a:p>
          <a:p>
            <a:pPr>
              <a:buClr>
                <a:srgbClr val="E58F93"/>
              </a:buClr>
            </a:pPr>
            <a:endParaRPr lang="en-US" altLang="zh-CN" sz="1400" b="1" dirty="0"/>
          </a:p>
          <a:p>
            <a:pPr>
              <a:buClr>
                <a:srgbClr val="E58F93"/>
              </a:buClr>
            </a:pPr>
            <a:r>
              <a:rPr lang="sk-SK" altLang="zh-CN" sz="1400" b="1" dirty="0"/>
              <a:t>KROK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6</a:t>
            </a:r>
          </a:p>
          <a:p>
            <a:pPr>
              <a:buClr>
                <a:srgbClr val="E58F93"/>
              </a:buClr>
            </a:pPr>
            <a:r>
              <a:rPr lang="sk-SK" altLang="zh-CN" sz="1300" dirty="0">
                <a:solidFill>
                  <a:schemeClr val="tx1"/>
                </a:solidFill>
                <a:latin typeface="+mn-lt"/>
                <a:ea typeface="+mn-ea"/>
              </a:rPr>
              <a:t>    Kuracie kúsky poukladajte na veľký plech vymastený olejom a duste na prudkom ohni 20-30 minút</a:t>
            </a:r>
            <a:r>
              <a:rPr lang="sk-SK" altLang="zh-CN" sz="1400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endParaRPr lang="en-US" altLang="zh-CN" sz="14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64" y="1372545"/>
            <a:ext cx="3432403" cy="225022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54088F6-589A-42AA-A9C5-F8B1E4540F6D}"/>
              </a:ext>
            </a:extLst>
          </p:cNvPr>
          <p:cNvSpPr/>
          <p:nvPr/>
        </p:nvSpPr>
        <p:spPr>
          <a:xfrm>
            <a:off x="2181015" y="4807287"/>
            <a:ext cx="444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b="1" dirty="0" err="1">
                <a:sym typeface="+mn-lt"/>
              </a:rPr>
              <a:t>Konfuciov</a:t>
            </a:r>
            <a:r>
              <a:rPr lang="sk-SK" altLang="zh-CN" b="1" dirty="0">
                <a:sym typeface="+mn-lt"/>
              </a:rPr>
              <a:t> inštitút pri Univerzite Komenského v Bratislave</a:t>
            </a:r>
            <a:endParaRPr lang="en-US" altLang="zh-CN" b="1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810owerPoint Presentation-2"/>
  <p:tag name="ISPRING_RESOURCE_PATHS_HASH_PRESENTER" val="cbf19018b11488c695171ad8859c3984d1c33f4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jezr0id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jezr0id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jezr0id">
      <a:majorFont>
        <a:latin typeface="印品黑体"/>
        <a:ea typeface="印品黑体"/>
        <a:cs typeface=""/>
      </a:majorFont>
      <a:minorFont>
        <a:latin typeface="印品黑体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6094</TotalTime>
  <Words>672</Words>
  <Application>Microsoft Office PowerPoint</Application>
  <PresentationFormat>Vlastná</PresentationFormat>
  <Paragraphs>120</Paragraphs>
  <Slides>15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15</vt:i4>
      </vt:variant>
    </vt:vector>
  </HeadingPairs>
  <TitlesOfParts>
    <vt:vector size="26" baseType="lpstr">
      <vt:lpstr>等线</vt:lpstr>
      <vt:lpstr>微软雅黑</vt:lpstr>
      <vt:lpstr>宋体</vt:lpstr>
      <vt:lpstr>Arial</vt:lpstr>
      <vt:lpstr>Calibri</vt:lpstr>
      <vt:lpstr>Lato Black</vt:lpstr>
      <vt:lpstr>Times New Roman</vt:lpstr>
      <vt:lpstr>印品黑体</vt:lpstr>
      <vt:lpstr>第一PPT，www.1ppt.com</vt:lpstr>
      <vt:lpstr>第一PPT，www.1ppt.com </vt:lpstr>
      <vt:lpstr>自定义设计方案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美食</dc:title>
  <dc:creator>第一PPT</dc:creator>
  <cp:keywords>www.1ppt.com</cp:keywords>
  <dc:description>www.1ppt.com</dc:description>
  <cp:lastModifiedBy>Sabina Veselkova</cp:lastModifiedBy>
  <cp:revision>162</cp:revision>
  <dcterms:created xsi:type="dcterms:W3CDTF">2013-06-01T10:48:00Z</dcterms:created>
  <dcterms:modified xsi:type="dcterms:W3CDTF">2024-05-14T09:19:31Z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5BE7EFC503EB4D63B3B911EE004D0438_12</vt:lpwstr>
  </property>
  <property fmtid="{D5CDD505-2E9C-101B-9397-08002B2CF9AE}" pid="3" name="KSOProductBuildVer">
    <vt:lpwstr>2052-12.1.0.15712</vt:lpwstr>
  </property>
</Properties>
</file>