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29" r:id="rId3"/>
  </p:sldMasterIdLst>
  <p:notesMasterIdLst>
    <p:notesMasterId r:id="rId18"/>
  </p:notesMasterIdLst>
  <p:handoutMasterIdLst>
    <p:handoutMasterId r:id="rId19"/>
  </p:handoutMasterIdLst>
  <p:sldIdLst>
    <p:sldId id="256" r:id="rId4"/>
    <p:sldId id="337" r:id="rId5"/>
    <p:sldId id="338" r:id="rId6"/>
    <p:sldId id="349" r:id="rId7"/>
    <p:sldId id="313" r:id="rId8"/>
    <p:sldId id="348" r:id="rId9"/>
    <p:sldId id="340" r:id="rId10"/>
    <p:sldId id="367" r:id="rId11"/>
    <p:sldId id="368" r:id="rId12"/>
    <p:sldId id="363" r:id="rId13"/>
    <p:sldId id="369" r:id="rId14"/>
    <p:sldId id="370" r:id="rId15"/>
    <p:sldId id="371" r:id="rId16"/>
    <p:sldId id="366" r:id="rId17"/>
  </p:sldIdLst>
  <p:sldSz cx="9145588" cy="5145088"/>
  <p:notesSz cx="6858000" cy="9144000"/>
  <p:custDataLst>
    <p:tags r:id="rId20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1" userDrawn="1">
          <p15:clr>
            <a:srgbClr val="A4A3A4"/>
          </p15:clr>
        </p15:guide>
        <p15:guide id="4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E15"/>
    <a:srgbClr val="92D050"/>
    <a:srgbClr val="F4F4F4"/>
    <a:srgbClr val="FFFFFF"/>
    <a:srgbClr val="0070C0"/>
    <a:srgbClr val="7030A0"/>
    <a:srgbClr val="CC00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50" autoAdjust="0"/>
    <p:restoredTop sz="93826" autoAdjust="0"/>
  </p:normalViewPr>
  <p:slideViewPr>
    <p:cSldViewPr snapToGrid="0" showGuides="1">
      <p:cViewPr varScale="1">
        <p:scale>
          <a:sx n="111" d="100"/>
          <a:sy n="111" d="100"/>
        </p:scale>
        <p:origin x="306" y="102"/>
      </p:cViewPr>
      <p:guideLst>
        <p:guide orient="horz" pos="2160"/>
        <p:guide pos="3840"/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/>
      <dgm:t>
        <a:bodyPr/>
        <a:lstStyle/>
        <a:p>
          <a:endParaRPr lang="en-US"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LinFactNeighborX="-23863" custLinFactNeighborY="150"/>
      <dgm:spPr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 custLinFactNeighborX="32881" custLinFactNeighborY="15057">
        <dgm:presLayoutVars>
          <dgm:bulletEnabled val="1"/>
        </dgm:presLayoutVars>
      </dgm:prSet>
      <dgm:spPr/>
    </dgm:pt>
  </dgm:ptLst>
  <dgm:cxnLst>
    <dgm:cxn modelId="{124C6A67-F705-4E59-A192-40BA7C7030B1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C0B4DD4-9A76-49E9-BBD6-4C6D8C729A81}" type="presOf" srcId="{B3E39A80-D6B7-4E26-B22E-327D37299CB1}" destId="{BDA71D6A-C3D1-411E-9EAC-6386FFEE52C2}" srcOrd="0" destOrd="0" presId="urn:microsoft.com/office/officeart/2008/layout/BendingPictureSemiTransparentText"/>
    <dgm:cxn modelId="{0209D6A3-A7C0-4757-BAB7-81CF9D3F6376}" type="presParOf" srcId="{BDA71D6A-C3D1-411E-9EAC-6386FFEE52C2}" destId="{0B2273E3-B9E3-4A02-93CF-275511BE0699}" srcOrd="0" destOrd="0" presId="urn:microsoft.com/office/officeart/2008/layout/BendingPictureSemiTransparentText"/>
    <dgm:cxn modelId="{DE72A6A7-DBB0-4BDA-9F52-051B1ED272E5}" type="presParOf" srcId="{0B2273E3-B9E3-4A02-93CF-275511BE0699}" destId="{367DAC4B-08E7-4BA7-A970-D0115453FB5A}" srcOrd="0" destOrd="0" presId="urn:microsoft.com/office/officeart/2008/layout/BendingPictureSemiTransparentText"/>
    <dgm:cxn modelId="{ADC49F50-61AA-48A6-B896-B69989D26B94}" type="presParOf" srcId="{0B2273E3-B9E3-4A02-93CF-275511BE0699}" destId="{7AC81859-B11C-4EE9-8379-B9AF70890D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63731" custLinFactNeighborX="-19490" custLinFactNeighborY="-51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AB79ED3-67C3-4196-B7E0-4C69332A12FD}" type="presOf" srcId="{F4DCAFF9-3CD8-4192-92EC-2050EBC96D81}" destId="{7AC81859-B11C-4EE9-8379-B9AF70890D88}" srcOrd="0" destOrd="0" presId="urn:microsoft.com/office/officeart/2008/layout/BendingPictureSemiTransparentText"/>
    <dgm:cxn modelId="{FBE79BE4-6856-47D0-ABE7-446A9BA4E3D3}" type="presOf" srcId="{B3E39A80-D6B7-4E26-B22E-327D37299CB1}" destId="{BDA71D6A-C3D1-411E-9EAC-6386FFEE52C2}" srcOrd="0" destOrd="0" presId="urn:microsoft.com/office/officeart/2008/layout/BendingPictureSemiTransparentText"/>
    <dgm:cxn modelId="{767F326C-F5F4-4567-B777-73701A5EB325}" type="presParOf" srcId="{BDA71D6A-C3D1-411E-9EAC-6386FFEE52C2}" destId="{0B2273E3-B9E3-4A02-93CF-275511BE0699}" srcOrd="0" destOrd="0" presId="urn:microsoft.com/office/officeart/2008/layout/BendingPictureSemiTransparentText"/>
    <dgm:cxn modelId="{AD3F4188-4C22-4FD9-8111-4275FE9C0DFE}" type="presParOf" srcId="{0B2273E3-B9E3-4A02-93CF-275511BE0699}" destId="{367DAC4B-08E7-4BA7-A970-D0115453FB5A}" srcOrd="0" destOrd="0" presId="urn:microsoft.com/office/officeart/2008/layout/BendingPictureSemiTransparentText"/>
    <dgm:cxn modelId="{4F861503-0D37-4445-8D1D-47B4B860441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320477" y="0"/>
          <a:ext cx="4010187" cy="3437205"/>
        </a:xfrm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554855" y="2530253"/>
          <a:ext cx="4010187" cy="82492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sym typeface="+mn-lt"/>
          </a:endParaRPr>
        </a:p>
      </dsp:txBody>
      <dsp:txXfrm>
        <a:off x="2554855" y="2530253"/>
        <a:ext cx="4010187" cy="82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6559507" cy="3433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279386" y="2405372"/>
          <a:ext cx="4006270" cy="82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latin typeface="+mn-lt"/>
            <a:ea typeface="+mn-ea"/>
            <a:cs typeface="+mn-ea"/>
            <a:sym typeface="+mn-lt"/>
          </a:endParaRPr>
        </a:p>
      </dsp:txBody>
      <dsp:txXfrm>
        <a:off x="1279386" y="2405372"/>
        <a:ext cx="4006270" cy="82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841E-6FA6-49F7-A395-BC1FD6B4EF3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A492-FC83-4E37-9600-AA040E42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19B9-FCB4-4BF6-BF66-9BFB52FA27DE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9C9-BCC5-4E68-A275-21E7D2B8CD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24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759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FD15BE4B-21CE-433A-AE04-B4144043CF3C}" type="datetime1">
              <a:rPr lang="zh-CN" altLang="en-US" smtClean="0"/>
              <a:t>2024/5/31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756" y="4768735"/>
            <a:ext cx="2172077" cy="2739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8952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2A335206-2AB7-4D3B-85AC-F38F7AE21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C4D-DDBE-4637-8278-7A762A54265E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A822-5271-4C58-B0B0-9FBFED94A37C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AC33-BBEA-469C-8A3B-0C5781B0F077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12F-67DB-4536-ABD1-34157762DFD2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E9AF-D249-4C3A-B765-0FD4795D408C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F28C-514B-470E-A993-EDDF23C6A2EF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4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7BBF-C649-4313-928C-6F4CEF57A059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3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ECC-C6AF-44E9-BEE8-A550D515C33A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12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44A5-98C5-4B8B-81A1-E771547D9A43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0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6BEC-D2E7-4434-8D24-478E125F9424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15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F74-33CC-4B03-A55D-6E2A7D7B350D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26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FA5D-C711-4B81-BEEA-0E4402510AF4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6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494D-AB89-4C76-9351-66F920EB243B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13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7071-2760-4E56-9063-EC9562417F48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88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6220-B306-49F9-93AD-DFF42499C593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834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647-6150-4C70-94BB-E593402892B1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55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4EE0-64AE-48C8-A27A-28757CDDDF13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68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DD2-EBE2-41C7-9238-15983B0370CB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726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CC6F-1F81-4ABC-B29A-567619A5B06F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09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9607-2821-463C-A880-2F5A5A09DA2A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8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03A-1780-4576-8FEB-F7B168FEACE0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796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16-0F41-4DEE-92A4-58D6F8C0E011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15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YEAR F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8CD-74CD-4B97-B2A7-E53CD756F1D8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69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14C2-16C1-4EC7-AAB1-61A3EE3CFF8A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931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F060-047E-49DD-8D0A-48270EEB2B18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85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9949-2E34-4759-815C-A6C4BF3612B7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748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2CB-826F-4686-829F-19A1B7008E45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96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8ED5-B908-4981-B6B1-D37A63969BF5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221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E96-606B-4BE9-81F7-8DD3D8AB2A00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78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DE12-B850-43C8-AB31-7055BEB76B87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84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1AE9-5700-48A7-9E19-6897F5ACE6BF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77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422-1F77-4D92-BF26-C227C918D719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E2B-56C0-40EC-BFFB-B5F5500AA28F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57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B811-B8C9-4E36-BCF4-72E9397B5260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17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1BA7-65AC-441F-901F-47957C9734F2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87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4604-6F2D-4022-8131-12F5AC1E57C3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392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C0F-4C7E-4B03-A015-876EE3E6902B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92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9682-5A85-441A-A06F-0F5B0E647740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753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FD7-E827-4415-AB72-41D4D3ED2C94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5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386C-9352-4C62-8D11-5ABA6C4CA025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802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72F-C8E1-45BF-B2EA-E1A89CFCFCBE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10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29C2-7AD4-444E-9155-60AF8AA7BDF7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F2A-A7D1-4591-8696-193AC97CF10E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88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C9CA-9BC7-4A38-B855-0AC3F417A784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81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5884-C7CC-4630-A02E-0A0B62D040BC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32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745A-7072-4465-94B3-1D3B57EE1BDA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53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CE37-84C9-4F09-A30C-23C3963E7CB9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3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C454-9666-4C04-9565-1B02C37487B4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59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C70-A5C6-4A56-9EA7-1667B164F2D9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2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7596-8E3B-46F5-A578-425DFA54C64D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58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3875-E216-4B1A-9C4D-8D58B2EEA48E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33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0F01-7F09-4571-B41C-D565A187A271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8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F47F-A281-4A9C-BB5F-CF6E481C9041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071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E6F-9AD2-4718-BE24-5E1C743B3A31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0983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090E-6412-45B9-8DE1-B780F822AD2B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16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07EB-0326-438C-BA2F-6F739D804B25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24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AB8B-2B0F-4F9A-A06A-2BC22658E2C0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351B-88E7-43B6-B3D6-C1AA472A5A09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2013-7127-40BC-B89B-5B3B75A0B106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8B51-F916-4CD8-9264-3377D8773393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29D3-8A73-4685-A912-170F7512BBEE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DF5B-F271-4684-898E-F049E7B35E66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EF319D58-5802-4E05-82A7-4A9260741722}" type="datetime1">
              <a:rPr lang="zh-CN" altLang="en-US" sz="1800" smtClean="0">
                <a:solidFill>
                  <a:prstClr val="black"/>
                </a:solidFill>
              </a:rPr>
              <a:t>2024/5/31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24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75235BF2-9182-4F39-80C0-8BB1057B56C0}" type="datetime1">
              <a:rPr lang="zh-CN" altLang="en-US" sz="1800" smtClean="0">
                <a:solidFill>
                  <a:prstClr val="black"/>
                </a:solidFill>
              </a:rPr>
              <a:t>2024/5/31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0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9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61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64" Type="http://schemas.openxmlformats.org/officeDocument/2006/relationships/image" Target="../media/image1.jpeg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60622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E:\00专题PPT\餐饮招商PPT\美食图片\21695767_230716569000_2.jpg"/>
          <p:cNvPicPr>
            <a:picLocks noChangeAspect="1" noChangeArrowheads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158" y="0"/>
            <a:ext cx="72146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专题PPT\餐饮招商PPT\舌尖上的味道.png"/>
          <p:cNvPicPr>
            <a:picLocks noChangeAspect="1" noChangeArrowheads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5" y="95481"/>
            <a:ext cx="1088710" cy="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165807" y="159544"/>
            <a:ext cx="0" cy="4524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547"/>
          <p:cNvSpPr/>
          <p:nvPr userDrawn="1"/>
        </p:nvSpPr>
        <p:spPr>
          <a:xfrm flipV="1">
            <a:off x="1240578" y="596967"/>
            <a:ext cx="7198580" cy="0"/>
          </a:xfrm>
          <a:prstGeom prst="line">
            <a:avLst/>
          </a:prstGeom>
          <a:ln w="12700">
            <a:solidFill>
              <a:srgbClr val="9A9A9A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545"/>
          <p:cNvSpPr/>
          <p:nvPr userDrawn="1"/>
        </p:nvSpPr>
        <p:spPr>
          <a:xfrm>
            <a:off x="1228222" y="244825"/>
            <a:ext cx="2522054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F2E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sz="2000" b="1" dirty="0">
              <a:solidFill>
                <a:srgbClr val="4F2E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9"/>
          <p:cNvSpPr/>
          <p:nvPr userDrawn="1"/>
        </p:nvSpPr>
        <p:spPr>
          <a:xfrm>
            <a:off x="773160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70"/>
          <p:cNvSpPr/>
          <p:nvPr userDrawn="1"/>
        </p:nvSpPr>
        <p:spPr>
          <a:xfrm>
            <a:off x="7845955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71"/>
          <p:cNvSpPr/>
          <p:nvPr userDrawn="1"/>
        </p:nvSpPr>
        <p:spPr>
          <a:xfrm>
            <a:off x="7960308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72"/>
          <p:cNvSpPr/>
          <p:nvPr userDrawn="1"/>
        </p:nvSpPr>
        <p:spPr>
          <a:xfrm>
            <a:off x="8074660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73"/>
          <p:cNvSpPr/>
          <p:nvPr userDrawn="1"/>
        </p:nvSpPr>
        <p:spPr>
          <a:xfrm>
            <a:off x="818901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hf sldNum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00D-E29B-4F30-A772-DE757C5D122E}" type="datetime1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672" r:id="rId57"/>
    <p:sldLayoutId id="2147483673" r:id="rId58"/>
    <p:sldLayoutId id="2147483674" r:id="rId59"/>
    <p:sldLayoutId id="2147483675" r:id="rId60"/>
    <p:sldLayoutId id="2147483676" r:id="rId61"/>
    <p:sldLayoutId id="2147483677" r:id="rId6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40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/>
          <p:nvPr/>
        </p:nvSpPr>
        <p:spPr>
          <a:xfrm>
            <a:off x="0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1" y="2427286"/>
            <a:ext cx="91567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淘宝网Chenying0907出品 2" descr="E:\00专题PPT\餐饮招商PPT\中国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042" y="2851944"/>
            <a:ext cx="5348892" cy="16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淘宝网Chenying0907出品 22"/>
          <p:cNvSpPr/>
          <p:nvPr/>
        </p:nvSpPr>
        <p:spPr>
          <a:xfrm>
            <a:off x="7014819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1605"/>
          <p:cNvSpPr/>
          <p:nvPr/>
        </p:nvSpPr>
        <p:spPr>
          <a:xfrm>
            <a:off x="5648171" y="2536438"/>
            <a:ext cx="3610821" cy="25476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000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69"/>
          <p:cNvSpPr/>
          <p:nvPr/>
        </p:nvSpPr>
        <p:spPr>
          <a:xfrm>
            <a:off x="540022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70"/>
          <p:cNvSpPr/>
          <p:nvPr/>
        </p:nvSpPr>
        <p:spPr>
          <a:xfrm>
            <a:off x="5514575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71"/>
          <p:cNvSpPr/>
          <p:nvPr/>
        </p:nvSpPr>
        <p:spPr>
          <a:xfrm>
            <a:off x="5628928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2"/>
          <p:cNvSpPr/>
          <p:nvPr/>
        </p:nvSpPr>
        <p:spPr>
          <a:xfrm>
            <a:off x="5743280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73"/>
          <p:cNvSpPr/>
          <p:nvPr/>
        </p:nvSpPr>
        <p:spPr>
          <a:xfrm>
            <a:off x="585763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hape 1605"/>
          <p:cNvSpPr/>
          <p:nvPr/>
        </p:nvSpPr>
        <p:spPr>
          <a:xfrm>
            <a:off x="2453145" y="4304638"/>
            <a:ext cx="4390110" cy="37787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8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GUO Yajing</a:t>
            </a: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0C9BA443-71E9-B532-A4BE-7306FA92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2473" y="4768850"/>
            <a:ext cx="4460781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dirty="0"/>
          </a:p>
        </p:txBody>
      </p:sp>
      <p:pic>
        <p:nvPicPr>
          <p:cNvPr id="8" name="图片 7" descr="碗里的食物&#10;&#10;描述已自动生成">
            <a:extLst>
              <a:ext uri="{FF2B5EF4-FFF2-40B4-BE49-F238E27FC236}">
                <a16:creationId xmlns:a16="http://schemas.microsoft.com/office/drawing/2014/main" id="{0F3EF992-DDF1-3647-E7B4-0110B151F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60" y="864819"/>
            <a:ext cx="1944492" cy="1472751"/>
          </a:xfrm>
          <a:prstGeom prst="rect">
            <a:avLst/>
          </a:prstGeom>
        </p:spPr>
      </p:pic>
      <p:pic>
        <p:nvPicPr>
          <p:cNvPr id="12" name="图片 11" descr="盘子里的食物&#10;&#10;描述已自动生成">
            <a:extLst>
              <a:ext uri="{FF2B5EF4-FFF2-40B4-BE49-F238E27FC236}">
                <a16:creationId xmlns:a16="http://schemas.microsoft.com/office/drawing/2014/main" id="{659C2291-193C-5C17-78F1-7EBBB8CB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52" y="868195"/>
            <a:ext cx="1944492" cy="1472751"/>
          </a:xfrm>
          <a:prstGeom prst="rect">
            <a:avLst/>
          </a:prstGeom>
        </p:spPr>
      </p:pic>
      <p:pic>
        <p:nvPicPr>
          <p:cNvPr id="14" name="图片 13" descr="盘子里有肉和蔬菜&#10;&#10;描述已自动生成">
            <a:extLst>
              <a:ext uri="{FF2B5EF4-FFF2-40B4-BE49-F238E27FC236}">
                <a16:creationId xmlns:a16="http://schemas.microsoft.com/office/drawing/2014/main" id="{CDF3AE3C-60A5-7841-4499-140CD92C2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26" y="845288"/>
            <a:ext cx="1974736" cy="1495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673760790"/>
              </p:ext>
            </p:extLst>
          </p:nvPr>
        </p:nvGraphicFramePr>
        <p:xfrm>
          <a:off x="0" y="500217"/>
          <a:ext cx="6565043" cy="34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985742" y="3589668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58618" y="2021243"/>
            <a:ext cx="1458430" cy="42320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sk-SK" altLang="zh-CN" sz="2300" dirty="0">
                <a:solidFill>
                  <a:srgbClr val="4F2E15"/>
                </a:solidFill>
                <a:cs typeface="+mn-ea"/>
                <a:sym typeface="+mn-lt"/>
              </a:rPr>
              <a:t>Tofu </a:t>
            </a:r>
            <a:r>
              <a:rPr lang="en-US" altLang="zh-CN" sz="2300" dirty="0" err="1">
                <a:solidFill>
                  <a:srgbClr val="4F2E15"/>
                </a:solidFill>
                <a:cs typeface="+mn-ea"/>
                <a:sym typeface="+mn-lt"/>
              </a:rPr>
              <a:t>Guota</a:t>
            </a:r>
            <a:endParaRPr lang="en-US" altLang="zh-CN" sz="23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0" name="淘宝网Chenying0907出品 29"/>
          <p:cNvSpPr/>
          <p:nvPr/>
        </p:nvSpPr>
        <p:spPr>
          <a:xfrm>
            <a:off x="5169041" y="2514841"/>
            <a:ext cx="3746139" cy="197484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zh-CN" dirty="0"/>
              <a:t>Tofu </a:t>
            </a:r>
            <a:r>
              <a:rPr lang="en-US" altLang="zh-CN" dirty="0" err="1"/>
              <a:t>Guota</a:t>
            </a:r>
            <a:r>
              <a:rPr lang="en-US" altLang="zh-CN" dirty="0"/>
              <a:t> je </a:t>
            </a:r>
            <a:r>
              <a:rPr lang="sk-SK" altLang="zh-CN" dirty="0"/>
              <a:t>známa</a:t>
            </a:r>
            <a:r>
              <a:rPr lang="en-US" altLang="zh-CN" dirty="0"/>
              <a:t> </a:t>
            </a:r>
            <a:r>
              <a:rPr lang="en-US" altLang="zh-CN" dirty="0" err="1"/>
              <a:t>špecialita</a:t>
            </a:r>
            <a:r>
              <a:rPr lang="sk-SK" altLang="zh-CN" dirty="0"/>
              <a:t> </a:t>
            </a:r>
            <a:r>
              <a:rPr lang="sk-SK" altLang="zh-CN" dirty="0" err="1"/>
              <a:t>šandongskej</a:t>
            </a:r>
            <a:r>
              <a:rPr lang="sk-SK" altLang="zh-CN" dirty="0"/>
              <a:t> </a:t>
            </a:r>
            <a:r>
              <a:rPr lang="en-US" altLang="zh-CN" dirty="0" err="1"/>
              <a:t>kuchyn</a:t>
            </a:r>
            <a:r>
              <a:rPr lang="sk-SK" altLang="zh-CN" dirty="0"/>
              <a:t>e</a:t>
            </a:r>
            <a:r>
              <a:rPr lang="en-US" altLang="zh-CN" dirty="0"/>
              <a:t>. </a:t>
            </a:r>
            <a:r>
              <a:rPr lang="en-US" altLang="zh-CN" dirty="0" err="1"/>
              <a:t>Guota</a:t>
            </a:r>
            <a:r>
              <a:rPr lang="en-US" altLang="zh-CN" dirty="0"/>
              <a:t> je </a:t>
            </a:r>
            <a:r>
              <a:rPr lang="en-US" altLang="zh-CN" dirty="0" err="1"/>
              <a:t>jedinečný</a:t>
            </a:r>
            <a:r>
              <a:rPr lang="sk-SK" altLang="zh-CN" dirty="0"/>
              <a:t>m</a:t>
            </a:r>
            <a:r>
              <a:rPr lang="en-US" altLang="zh-CN" dirty="0"/>
              <a:t> </a:t>
            </a:r>
            <a:r>
              <a:rPr lang="en-US" altLang="zh-CN" dirty="0" err="1"/>
              <a:t>spôsob</a:t>
            </a:r>
            <a:r>
              <a:rPr lang="sk-SK" altLang="zh-CN" dirty="0" err="1"/>
              <a:t>om</a:t>
            </a:r>
            <a:r>
              <a:rPr lang="en-US" altLang="zh-CN" dirty="0"/>
              <a:t> </a:t>
            </a:r>
            <a:r>
              <a:rPr lang="en-US" altLang="zh-CN" dirty="0" err="1"/>
              <a:t>varenia</a:t>
            </a:r>
            <a:r>
              <a:rPr lang="sk-SK" altLang="zh-CN" dirty="0"/>
              <a:t>. </a:t>
            </a:r>
            <a:r>
              <a:rPr lang="en-US" altLang="zh-CN" dirty="0" err="1"/>
              <a:t>Môže</a:t>
            </a:r>
            <a:r>
              <a:rPr lang="sk-SK" altLang="zh-CN" dirty="0" err="1"/>
              <a:t>me</a:t>
            </a:r>
            <a:r>
              <a:rPr lang="sk-SK" altLang="zh-CN" dirty="0"/>
              <a:t> ním pripravovať</a:t>
            </a:r>
            <a:r>
              <a:rPr lang="en-US" altLang="zh-CN" dirty="0"/>
              <a:t> r</a:t>
            </a:r>
            <a:r>
              <a:rPr lang="sk-SK" altLang="zh-CN" dirty="0" err="1"/>
              <a:t>yby</a:t>
            </a:r>
            <a:r>
              <a:rPr lang="en-US" altLang="zh-CN" dirty="0"/>
              <a:t>, </a:t>
            </a:r>
            <a:r>
              <a:rPr lang="en-US" altLang="zh-CN" dirty="0" err="1"/>
              <a:t>mäs</a:t>
            </a:r>
            <a:r>
              <a:rPr lang="sk-SK" altLang="zh-CN" dirty="0"/>
              <a:t>o</a:t>
            </a:r>
            <a:r>
              <a:rPr lang="en-US" altLang="zh-CN" dirty="0"/>
              <a:t>, tofu a </a:t>
            </a:r>
            <a:r>
              <a:rPr lang="en-US" altLang="zh-CN" dirty="0" err="1"/>
              <a:t>zelenin</a:t>
            </a:r>
            <a:r>
              <a:rPr lang="sk-SK" altLang="zh-CN" dirty="0"/>
              <a:t>u</a:t>
            </a:r>
            <a:r>
              <a:rPr lang="en-US" altLang="zh-CN" dirty="0"/>
              <a:t>. </a:t>
            </a:r>
            <a:r>
              <a:rPr lang="pl-PL" altLang="zh-CN" dirty="0"/>
              <a:t>Prvýkrát sa objavil už v dynastii Ming. Neskôr sa rozšíril po celom Šandongu a preniesol aj do Tianjinu, Pekingu, Šanghaja a ďalších miest.</a:t>
            </a:r>
            <a:endParaRPr lang="en-US" sz="800" kern="3000" spc="23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9164" y="1077498"/>
            <a:ext cx="1135585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02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354574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sk-SK" sz="2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VÝBORNÉ JEDLO</a:t>
            </a:r>
            <a:endParaRPr lang="en-US" sz="26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CE0C55-EE1E-F326-431F-C479A2B9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823" y="4795324"/>
            <a:ext cx="3845788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30" grpId="0"/>
      <p:bldP spid="15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1011620" y="687809"/>
            <a:ext cx="3132117" cy="380104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1600" b="1" kern="0" dirty="0">
                <a:cs typeface="+mn-ea"/>
                <a:sym typeface="+mn-lt"/>
              </a:rPr>
              <a:t>Prísady</a:t>
            </a:r>
            <a:r>
              <a:rPr lang="en-US" altLang="zh-CN" sz="1600" b="1" kern="0" dirty="0">
                <a:cs typeface="+mn-ea"/>
                <a:sym typeface="+mn-lt"/>
              </a:rPr>
              <a:t>: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t</a:t>
            </a:r>
            <a:r>
              <a:rPr lang="en-US" altLang="zh-CN" sz="1600" kern="0" dirty="0" err="1">
                <a:cs typeface="+mn-ea"/>
                <a:sym typeface="+mn-lt"/>
              </a:rPr>
              <a:t>ofu</a:t>
            </a:r>
            <a:r>
              <a:rPr lang="en-US" altLang="zh-CN" sz="1600" kern="0" dirty="0">
                <a:cs typeface="+mn-ea"/>
                <a:sym typeface="+mn-lt"/>
              </a:rPr>
              <a:t> 250g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1 vajce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jarná cibuľka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zázvor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cesnak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svetlá sójová omáčka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ustricová omáčka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soľ</a:t>
            </a:r>
            <a:endParaRPr lang="en-US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cukor</a:t>
            </a:r>
            <a:r>
              <a:rPr lang="en-US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čierne korenie</a:t>
            </a:r>
            <a:r>
              <a:rPr lang="en-US" sz="1600" kern="0" dirty="0">
                <a:cs typeface="+mn-ea"/>
                <a:sym typeface="+mn-lt"/>
              </a:rPr>
              <a:t>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sz="1600" kern="0" dirty="0">
                <a:cs typeface="+mn-ea"/>
                <a:sym typeface="+mn-lt"/>
              </a:rPr>
              <a:t>škrob</a:t>
            </a:r>
            <a:endParaRPr lang="en-US" sz="1600" kern="0" dirty="0">
              <a:cs typeface="+mn-ea"/>
              <a:sym typeface="+mn-lt"/>
            </a:endParaRPr>
          </a:p>
        </p:txBody>
      </p:sp>
      <p:pic>
        <p:nvPicPr>
          <p:cNvPr id="5" name="图片 4" descr="碗里的食物&#10;&#10;描述已自动生成">
            <a:extLst>
              <a:ext uri="{FF2B5EF4-FFF2-40B4-BE49-F238E27FC236}">
                <a16:creationId xmlns:a16="http://schemas.microsoft.com/office/drawing/2014/main" id="{39EEE3EB-B2CF-8A74-FD66-CE48D6AE3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74" y="3011684"/>
            <a:ext cx="1634894" cy="979777"/>
          </a:xfrm>
          <a:prstGeom prst="rect">
            <a:avLst/>
          </a:prstGeom>
        </p:spPr>
      </p:pic>
      <p:pic>
        <p:nvPicPr>
          <p:cNvPr id="4" name="图片 3" descr="切片的蛋糕&#10;&#10;描述已自动生成">
            <a:extLst>
              <a:ext uri="{FF2B5EF4-FFF2-40B4-BE49-F238E27FC236}">
                <a16:creationId xmlns:a16="http://schemas.microsoft.com/office/drawing/2014/main" id="{A7815F66-0EBD-C475-ADE0-B79C3AD6E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07" y="2968965"/>
            <a:ext cx="1634894" cy="1065217"/>
          </a:xfrm>
          <a:prstGeom prst="rect">
            <a:avLst/>
          </a:prstGeom>
        </p:spPr>
      </p:pic>
      <p:pic>
        <p:nvPicPr>
          <p:cNvPr id="9" name="图片 8" descr="手上拿着纸&#10;&#10;描述已自动生成">
            <a:extLst>
              <a:ext uri="{FF2B5EF4-FFF2-40B4-BE49-F238E27FC236}">
                <a16:creationId xmlns:a16="http://schemas.microsoft.com/office/drawing/2014/main" id="{8C6C2F9C-E4D5-EA1B-5CC9-5AD9FF072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35" y="770189"/>
            <a:ext cx="1364327" cy="888929"/>
          </a:xfrm>
          <a:prstGeom prst="rect">
            <a:avLst/>
          </a:prstGeom>
        </p:spPr>
      </p:pic>
      <p:pic>
        <p:nvPicPr>
          <p:cNvPr id="11" name="图片 10" descr="穿白色衣服的薯条&#10;&#10;描述已自动生成">
            <a:extLst>
              <a:ext uri="{FF2B5EF4-FFF2-40B4-BE49-F238E27FC236}">
                <a16:creationId xmlns:a16="http://schemas.microsoft.com/office/drawing/2014/main" id="{46B65273-2E4B-D186-0A43-5709F9C85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52" y="493219"/>
            <a:ext cx="1032116" cy="1160028"/>
          </a:xfrm>
          <a:prstGeom prst="rect">
            <a:avLst/>
          </a:prstGeom>
        </p:spPr>
      </p:pic>
      <p:pic>
        <p:nvPicPr>
          <p:cNvPr id="13" name="图片 12" descr="桌子上的食物&#10;&#10;描述已自动生成">
            <a:extLst>
              <a:ext uri="{FF2B5EF4-FFF2-40B4-BE49-F238E27FC236}">
                <a16:creationId xmlns:a16="http://schemas.microsoft.com/office/drawing/2014/main" id="{5DEC2F69-BC16-B4ED-2315-6116263AD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07" y="770189"/>
            <a:ext cx="1182184" cy="888929"/>
          </a:xfrm>
          <a:prstGeom prst="rect">
            <a:avLst/>
          </a:prstGeom>
        </p:spPr>
      </p:pic>
      <p:pic>
        <p:nvPicPr>
          <p:cNvPr id="15" name="图片 14" descr="盘子里的汤&#10;&#10;描述已自动生成">
            <a:extLst>
              <a:ext uri="{FF2B5EF4-FFF2-40B4-BE49-F238E27FC236}">
                <a16:creationId xmlns:a16="http://schemas.microsoft.com/office/drawing/2014/main" id="{4D366D73-2017-5215-4038-68038A511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07" y="1824153"/>
            <a:ext cx="958478" cy="979777"/>
          </a:xfrm>
          <a:prstGeom prst="rect">
            <a:avLst/>
          </a:prstGeom>
        </p:spPr>
      </p:pic>
      <p:pic>
        <p:nvPicPr>
          <p:cNvPr id="16" name="图片 15" descr="桌子上的碗&#10;&#10;中度可信度描述已自动生成">
            <a:extLst>
              <a:ext uri="{FF2B5EF4-FFF2-40B4-BE49-F238E27FC236}">
                <a16:creationId xmlns:a16="http://schemas.microsoft.com/office/drawing/2014/main" id="{5132715C-AAA9-BB89-6E3A-ED3AF89EE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15" y="1859539"/>
            <a:ext cx="843659" cy="904117"/>
          </a:xfrm>
          <a:prstGeom prst="rect">
            <a:avLst/>
          </a:prstGeom>
        </p:spPr>
      </p:pic>
      <p:pic>
        <p:nvPicPr>
          <p:cNvPr id="17" name="图片 16" descr="碗里的食物&#10;&#10;描述已自动生成">
            <a:extLst>
              <a:ext uri="{FF2B5EF4-FFF2-40B4-BE49-F238E27FC236}">
                <a16:creationId xmlns:a16="http://schemas.microsoft.com/office/drawing/2014/main" id="{F7FEF9CA-64C9-5380-FF46-707A7CA7AB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08" y="1894779"/>
            <a:ext cx="1375127" cy="881243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3B71E8D-352D-4D97-B009-01D53CB19EAA}"/>
              </a:ext>
            </a:extLst>
          </p:cNvPr>
          <p:cNvSpPr/>
          <p:nvPr/>
        </p:nvSpPr>
        <p:spPr>
          <a:xfrm>
            <a:off x="2206182" y="4653885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7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1228" y="645871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Postup: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6" y="1113675"/>
            <a:ext cx="3816990" cy="2908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1.P</a:t>
            </a:r>
            <a:r>
              <a:rPr lang="sk-SK" altLang="zh-CN" sz="1400" b="1" dirty="0" err="1"/>
              <a:t>ríprava</a:t>
            </a:r>
            <a:r>
              <a:rPr lang="sk-SK" altLang="zh-CN" sz="1400" b="1" dirty="0"/>
              <a:t> prísad na ochutenie</a:t>
            </a:r>
            <a:endParaRPr lang="en-US" altLang="zh-CN" sz="1400" dirty="0"/>
          </a:p>
          <a:p>
            <a:pPr lvl="1"/>
            <a:r>
              <a:rPr lang="sk-SK" altLang="zh-CN" dirty="0"/>
              <a:t>nadrobno nasekajte</a:t>
            </a:r>
            <a:r>
              <a:rPr lang="en-US" altLang="zh-CN" dirty="0"/>
              <a:t> </a:t>
            </a:r>
            <a:r>
              <a:rPr lang="en-US" altLang="zh-CN" dirty="0" err="1"/>
              <a:t>trochu</a:t>
            </a:r>
            <a:r>
              <a:rPr lang="en-US" altLang="zh-CN" dirty="0"/>
              <a:t> </a:t>
            </a:r>
            <a:r>
              <a:rPr lang="en-US" altLang="zh-CN" dirty="0" err="1"/>
              <a:t>zázvoru</a:t>
            </a:r>
            <a:r>
              <a:rPr lang="sk-SK" altLang="zh-CN" dirty="0"/>
              <a:t> (malé pásiky)</a:t>
            </a:r>
            <a:r>
              <a:rPr lang="en-US" altLang="zh-CN" dirty="0"/>
              <a:t> a </a:t>
            </a:r>
            <a:r>
              <a:rPr lang="en-US" altLang="zh-CN" dirty="0" err="1"/>
              <a:t>jarnej</a:t>
            </a:r>
            <a:r>
              <a:rPr lang="en-US" altLang="zh-CN" dirty="0"/>
              <a:t> </a:t>
            </a:r>
            <a:r>
              <a:rPr lang="en-US" altLang="zh-CN" dirty="0" err="1"/>
              <a:t>cibuľky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sz="1400" b="1" dirty="0"/>
              <a:t>2. </a:t>
            </a:r>
            <a:r>
              <a:rPr lang="sk-SK" altLang="zh-CN" sz="1400" b="1" dirty="0"/>
              <a:t>Príprava tofu</a:t>
            </a:r>
            <a:endParaRPr lang="en-US" altLang="zh-CN" sz="1400" dirty="0"/>
          </a:p>
          <a:p>
            <a:pPr lvl="1"/>
            <a:r>
              <a:rPr lang="sk-SK" altLang="zh-CN" dirty="0"/>
              <a:t>t</a:t>
            </a:r>
            <a:r>
              <a:rPr lang="en-US" altLang="zh-CN" dirty="0" err="1"/>
              <a:t>ofu</a:t>
            </a:r>
            <a:r>
              <a:rPr lang="en-US" altLang="zh-CN" dirty="0"/>
              <a:t> </a:t>
            </a:r>
            <a:r>
              <a:rPr lang="en-US" altLang="zh-CN" dirty="0" err="1"/>
              <a:t>nakrája</a:t>
            </a:r>
            <a:r>
              <a:rPr lang="sk-SK" altLang="zh-CN" dirty="0" err="1"/>
              <a:t>jte</a:t>
            </a:r>
            <a:r>
              <a:rPr lang="en-US" altLang="zh-CN" dirty="0"/>
              <a:t>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veľké</a:t>
            </a:r>
            <a:r>
              <a:rPr lang="en-US" altLang="zh-CN" dirty="0"/>
              <a:t> </a:t>
            </a:r>
            <a:r>
              <a:rPr lang="en-US" altLang="zh-CN" dirty="0" err="1"/>
              <a:t>kúsky</a:t>
            </a:r>
            <a:r>
              <a:rPr lang="sk-SK" altLang="zh-CN" dirty="0"/>
              <a:t>, položte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plochý</a:t>
            </a:r>
            <a:r>
              <a:rPr lang="en-US" altLang="zh-CN" dirty="0"/>
              <a:t> </a:t>
            </a:r>
            <a:r>
              <a:rPr lang="en-US" altLang="zh-CN" dirty="0" err="1"/>
              <a:t>tanier</a:t>
            </a:r>
            <a:r>
              <a:rPr lang="en-US" altLang="zh-CN" dirty="0"/>
              <a:t>, </a:t>
            </a:r>
            <a:r>
              <a:rPr lang="en-US" altLang="zh-CN" dirty="0" err="1"/>
              <a:t>prid</a:t>
            </a:r>
            <a:r>
              <a:rPr lang="sk-SK" altLang="zh-CN" dirty="0" err="1"/>
              <a:t>ajte</a:t>
            </a:r>
            <a:r>
              <a:rPr lang="en-US" altLang="zh-CN" dirty="0"/>
              <a:t> </a:t>
            </a:r>
            <a:r>
              <a:rPr lang="en-US" altLang="zh-CN" dirty="0" err="1"/>
              <a:t>soľ</a:t>
            </a:r>
            <a:r>
              <a:rPr lang="en-US" altLang="zh-CN" dirty="0"/>
              <a:t>, </a:t>
            </a:r>
            <a:r>
              <a:rPr lang="en-US" altLang="zh-CN" dirty="0" err="1"/>
              <a:t>korenie</a:t>
            </a:r>
            <a:r>
              <a:rPr lang="en-US" altLang="zh-CN" dirty="0"/>
              <a:t>. </a:t>
            </a:r>
          </a:p>
          <a:p>
            <a:pPr lvl="1"/>
            <a:endParaRPr lang="en-US" altLang="zh-CN" dirty="0"/>
          </a:p>
          <a:p>
            <a:r>
              <a:rPr lang="en-US" altLang="zh-CN" sz="1400" b="1" dirty="0"/>
              <a:t>3. </a:t>
            </a:r>
            <a:r>
              <a:rPr lang="sk-SK" altLang="zh-CN" sz="1400" b="1" dirty="0"/>
              <a:t>Restujte</a:t>
            </a:r>
            <a:endParaRPr lang="en-US" altLang="zh-CN" sz="1400" dirty="0"/>
          </a:p>
          <a:p>
            <a:pPr lvl="1"/>
            <a:r>
              <a:rPr lang="sk-SK" altLang="zh-CN" dirty="0" err="1"/>
              <a:t>va</a:t>
            </a:r>
            <a:r>
              <a:rPr lang="en-US" altLang="zh-CN" dirty="0" err="1"/>
              <a:t>jíčko</a:t>
            </a:r>
            <a:r>
              <a:rPr lang="en-US" altLang="zh-CN" dirty="0"/>
              <a:t> </a:t>
            </a:r>
            <a:r>
              <a:rPr lang="en-US" altLang="zh-CN" dirty="0" err="1"/>
              <a:t>dobre</a:t>
            </a:r>
            <a:r>
              <a:rPr lang="en-US" altLang="zh-CN" dirty="0"/>
              <a:t> </a:t>
            </a:r>
            <a:r>
              <a:rPr lang="en-US" altLang="zh-CN" dirty="0" err="1"/>
              <a:t>premieša</a:t>
            </a:r>
            <a:r>
              <a:rPr lang="sk-SK" altLang="zh-CN" dirty="0" err="1"/>
              <a:t>jt</a:t>
            </a:r>
            <a:r>
              <a:rPr lang="en-US" altLang="zh-CN" dirty="0"/>
              <a:t>e</a:t>
            </a:r>
            <a:r>
              <a:rPr lang="sk-SK" altLang="zh-CN" dirty="0"/>
              <a:t>,</a:t>
            </a:r>
            <a:r>
              <a:rPr lang="en-US" altLang="zh-CN" dirty="0"/>
              <a:t> tofu </a:t>
            </a:r>
            <a:r>
              <a:rPr lang="en-US" altLang="zh-CN" dirty="0" err="1"/>
              <a:t>rovnomerne</a:t>
            </a:r>
            <a:r>
              <a:rPr lang="en-US" altLang="zh-CN" dirty="0"/>
              <a:t> </a:t>
            </a:r>
            <a:r>
              <a:rPr lang="en-US" altLang="zh-CN" dirty="0" err="1"/>
              <a:t>natri</a:t>
            </a:r>
            <a:r>
              <a:rPr lang="sk-SK" altLang="zh-CN" dirty="0" err="1"/>
              <a:t>te</a:t>
            </a:r>
            <a:r>
              <a:rPr lang="sk-SK" altLang="zh-CN" dirty="0"/>
              <a:t> </a:t>
            </a:r>
            <a:r>
              <a:rPr lang="en-US" altLang="zh-CN" dirty="0" err="1"/>
              <a:t>škrobom</a:t>
            </a:r>
            <a:r>
              <a:rPr lang="en-US" altLang="zh-CN" dirty="0"/>
              <a:t>, </a:t>
            </a:r>
            <a:r>
              <a:rPr lang="en-US" altLang="zh-CN" dirty="0" err="1"/>
              <a:t>potom</a:t>
            </a:r>
            <a:r>
              <a:rPr lang="en-US" altLang="zh-CN" dirty="0"/>
              <a:t> </a:t>
            </a:r>
            <a:r>
              <a:rPr lang="sk-SK" altLang="zh-CN" dirty="0"/>
              <a:t>obaľte </a:t>
            </a:r>
            <a:r>
              <a:rPr lang="en-US" altLang="zh-CN" dirty="0" err="1"/>
              <a:t>vaj</a:t>
            </a:r>
            <a:r>
              <a:rPr lang="sk-SK" altLang="zh-CN" dirty="0" err="1"/>
              <a:t>íčkom</a:t>
            </a:r>
            <a:r>
              <a:rPr lang="en-US" altLang="zh-CN" dirty="0"/>
              <a:t>.</a:t>
            </a:r>
            <a:r>
              <a:rPr lang="sk-SK" altLang="zh-CN" dirty="0"/>
              <a:t> Po kúskoch položte na panvicu a smažte, kým nie sú obe strany zlatohnedé. </a:t>
            </a:r>
            <a:r>
              <a:rPr lang="pl-PL" altLang="zh-CN" dirty="0"/>
              <a:t>Vyberte tofu (ak je to možné, vyberte všetko naraz. Ináč kus po kuse.)</a:t>
            </a:r>
            <a:endParaRPr lang="en-US" altLang="zh-CN" b="1" dirty="0">
              <a:sym typeface="+mn-lt"/>
            </a:endParaRPr>
          </a:p>
        </p:txBody>
      </p:sp>
      <p:pic>
        <p:nvPicPr>
          <p:cNvPr id="3" name="图片 2" descr="桌子上的盘子里放着饼&#10;&#10;描述已自动生成">
            <a:extLst>
              <a:ext uri="{FF2B5EF4-FFF2-40B4-BE49-F238E27FC236}">
                <a16:creationId xmlns:a16="http://schemas.microsoft.com/office/drawing/2014/main" id="{D1C86441-5CC7-A9C6-653D-59B181D8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69" y="1113675"/>
            <a:ext cx="2602384" cy="1559585"/>
          </a:xfrm>
          <a:prstGeom prst="rect">
            <a:avLst/>
          </a:prstGeom>
        </p:spPr>
      </p:pic>
      <p:pic>
        <p:nvPicPr>
          <p:cNvPr id="4" name="图片 3" descr="碗里的鸡蛋&#10;&#10;描述已自动生成">
            <a:extLst>
              <a:ext uri="{FF2B5EF4-FFF2-40B4-BE49-F238E27FC236}">
                <a16:creationId xmlns:a16="http://schemas.microsoft.com/office/drawing/2014/main" id="{F893A5A2-9E92-1A15-E2C3-F1F70742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82" y="2961642"/>
            <a:ext cx="1834683" cy="1651215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DFB136D0-1CF1-4A50-9B3E-B4BCD25738E0}"/>
              </a:ext>
            </a:extLst>
          </p:cNvPr>
          <p:cNvSpPr/>
          <p:nvPr/>
        </p:nvSpPr>
        <p:spPr>
          <a:xfrm>
            <a:off x="2508464" y="4747350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9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3978" y="65133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Postup: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6" y="1531233"/>
            <a:ext cx="3816990" cy="312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4. </a:t>
            </a:r>
            <a:r>
              <a:rPr lang="sk-SK" altLang="zh-CN" sz="1400" b="1" dirty="0"/>
              <a:t>Príprava omáčky</a:t>
            </a:r>
            <a:endParaRPr lang="en-US" altLang="zh-CN" sz="1400" b="1" dirty="0"/>
          </a:p>
          <a:p>
            <a:pPr lvl="1"/>
            <a:r>
              <a:rPr lang="sk-SK" altLang="zh-CN" dirty="0"/>
              <a:t>Zmiešajte</a:t>
            </a:r>
            <a:r>
              <a:rPr lang="en-US" altLang="zh-CN" dirty="0"/>
              <a:t> </a:t>
            </a:r>
            <a:r>
              <a:rPr lang="sk-SK" altLang="zh-CN" dirty="0"/>
              <a:t>2 PL</a:t>
            </a:r>
            <a:r>
              <a:rPr lang="en-US" altLang="zh-CN" dirty="0"/>
              <a:t> </a:t>
            </a:r>
            <a:r>
              <a:rPr lang="en-US" altLang="zh-CN" dirty="0" err="1"/>
              <a:t>svetlej</a:t>
            </a:r>
            <a:r>
              <a:rPr lang="en-US" altLang="zh-CN" dirty="0"/>
              <a:t> </a:t>
            </a:r>
            <a:r>
              <a:rPr lang="en-US" altLang="zh-CN" dirty="0" err="1"/>
              <a:t>sójovej</a:t>
            </a:r>
            <a:r>
              <a:rPr lang="en-US" altLang="zh-CN" dirty="0"/>
              <a:t> </a:t>
            </a:r>
            <a:r>
              <a:rPr lang="en-US" altLang="zh-CN" dirty="0" err="1"/>
              <a:t>omáčky</a:t>
            </a:r>
            <a:r>
              <a:rPr lang="en-US" altLang="zh-CN" dirty="0"/>
              <a:t>, </a:t>
            </a:r>
            <a:r>
              <a:rPr lang="sk-SK" altLang="zh-CN" dirty="0"/>
              <a:t>1PL</a:t>
            </a:r>
            <a:r>
              <a:rPr lang="en-US" altLang="zh-CN" dirty="0"/>
              <a:t> </a:t>
            </a:r>
            <a:r>
              <a:rPr lang="en-US" altLang="zh-CN" dirty="0" err="1"/>
              <a:t>ustricovej</a:t>
            </a:r>
            <a:r>
              <a:rPr lang="en-US" altLang="zh-CN" dirty="0"/>
              <a:t> </a:t>
            </a:r>
            <a:r>
              <a:rPr lang="en-US" altLang="zh-CN" dirty="0" err="1"/>
              <a:t>omáčky</a:t>
            </a:r>
            <a:r>
              <a:rPr lang="en-US" altLang="zh-CN" dirty="0"/>
              <a:t>, </a:t>
            </a:r>
            <a:r>
              <a:rPr lang="en-US" altLang="zh-CN" dirty="0" err="1"/>
              <a:t>trochu</a:t>
            </a:r>
            <a:r>
              <a:rPr lang="en-US" altLang="zh-CN" dirty="0"/>
              <a:t> </a:t>
            </a:r>
            <a:r>
              <a:rPr lang="en-US" altLang="zh-CN" dirty="0" err="1"/>
              <a:t>cukru</a:t>
            </a:r>
            <a:r>
              <a:rPr lang="en-US" altLang="zh-CN" dirty="0"/>
              <a:t> a </a:t>
            </a:r>
            <a:r>
              <a:rPr lang="en-US" altLang="zh-CN" dirty="0" err="1"/>
              <a:t>vod</a:t>
            </a:r>
            <a:r>
              <a:rPr lang="sk-SK" altLang="zh-CN" dirty="0"/>
              <a:t>y</a:t>
            </a:r>
            <a:r>
              <a:rPr lang="en-US" altLang="zh-CN" dirty="0"/>
              <a:t> </a:t>
            </a:r>
            <a:r>
              <a:rPr lang="en-US" altLang="zh-CN" dirty="0" err="1"/>
              <a:t>podľa</a:t>
            </a:r>
            <a:r>
              <a:rPr lang="en-US" altLang="zh-CN" dirty="0"/>
              <a:t> </a:t>
            </a:r>
            <a:r>
              <a:rPr lang="en-US" altLang="zh-CN" dirty="0" err="1"/>
              <a:t>vašej</a:t>
            </a:r>
            <a:r>
              <a:rPr lang="en-US" altLang="zh-CN" dirty="0"/>
              <a:t> </a:t>
            </a:r>
            <a:r>
              <a:rPr lang="en-US" altLang="zh-CN" dirty="0" err="1"/>
              <a:t>chuti</a:t>
            </a:r>
            <a:r>
              <a:rPr lang="en-US" altLang="zh-CN" dirty="0"/>
              <a:t>.</a:t>
            </a:r>
            <a:endParaRPr lang="sk-SK" altLang="zh-CN" dirty="0"/>
          </a:p>
          <a:p>
            <a:pPr lvl="1"/>
            <a:endParaRPr lang="en-US" altLang="zh-CN" dirty="0"/>
          </a:p>
          <a:p>
            <a:r>
              <a:rPr lang="en-US" altLang="zh-CN" sz="1400" b="1" dirty="0"/>
              <a:t>5. </a:t>
            </a:r>
            <a:r>
              <a:rPr lang="en-US" altLang="zh-CN" sz="1400" b="1" dirty="0" err="1"/>
              <a:t>Ostatné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ingrediencie</a:t>
            </a:r>
            <a:r>
              <a:rPr lang="en-US" altLang="zh-CN" sz="1400" b="1" dirty="0"/>
              <a:t> </a:t>
            </a:r>
            <a:r>
              <a:rPr lang="sk-SK" altLang="zh-CN" sz="1400" b="1" dirty="0"/>
              <a:t>restujte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en-US" altLang="zh-CN" dirty="0"/>
              <a:t>Do woku d</a:t>
            </a:r>
            <a:r>
              <a:rPr lang="sk-SK" altLang="zh-CN" dirty="0" err="1"/>
              <a:t>ajte</a:t>
            </a:r>
            <a:r>
              <a:rPr lang="en-US" altLang="zh-CN" dirty="0"/>
              <a:t> </a:t>
            </a:r>
            <a:r>
              <a:rPr lang="sk-SK" altLang="zh-CN" dirty="0"/>
              <a:t>trochu</a:t>
            </a:r>
            <a:r>
              <a:rPr lang="en-US" altLang="zh-CN" dirty="0"/>
              <a:t> </a:t>
            </a:r>
            <a:r>
              <a:rPr lang="en-US" altLang="zh-CN" dirty="0" err="1"/>
              <a:t>olej</a:t>
            </a:r>
            <a:r>
              <a:rPr lang="sk-SK" altLang="zh-CN" dirty="0"/>
              <a:t>a,</a:t>
            </a:r>
            <a:r>
              <a:rPr lang="en-US" altLang="zh-CN" dirty="0"/>
              <a:t> </a:t>
            </a:r>
            <a:r>
              <a:rPr lang="sk-SK" altLang="zh-CN" dirty="0"/>
              <a:t>v</a:t>
            </a:r>
            <a:r>
              <a:rPr lang="en-US" altLang="zh-CN" dirty="0" err="1"/>
              <a:t>ložte</a:t>
            </a:r>
            <a:r>
              <a:rPr lang="en-US" altLang="zh-CN" dirty="0"/>
              <a:t> </a:t>
            </a:r>
            <a:r>
              <a:rPr lang="en-US" altLang="zh-CN" dirty="0" err="1"/>
              <a:t>plátky</a:t>
            </a:r>
            <a:r>
              <a:rPr lang="en-US" altLang="zh-CN" dirty="0"/>
              <a:t> </a:t>
            </a:r>
            <a:r>
              <a:rPr lang="en-US" altLang="zh-CN" dirty="0" err="1"/>
              <a:t>zázvoru</a:t>
            </a:r>
            <a:r>
              <a:rPr lang="en-US" altLang="zh-CN" dirty="0"/>
              <a:t> a </a:t>
            </a:r>
            <a:r>
              <a:rPr lang="en-US" altLang="zh-CN" dirty="0" err="1"/>
              <a:t>jarnej</a:t>
            </a:r>
            <a:r>
              <a:rPr lang="en-US" altLang="zh-CN" dirty="0"/>
              <a:t> </a:t>
            </a:r>
            <a:r>
              <a:rPr lang="en-US" altLang="zh-CN" dirty="0" err="1"/>
              <a:t>cibuľky</a:t>
            </a:r>
            <a:r>
              <a:rPr lang="en-US" altLang="zh-CN" dirty="0"/>
              <a:t>. </a:t>
            </a:r>
            <a:r>
              <a:rPr lang="en-US" altLang="zh-CN" dirty="0" err="1"/>
              <a:t>Miešajte</a:t>
            </a:r>
            <a:r>
              <a:rPr lang="en-US" altLang="zh-CN" dirty="0"/>
              <a:t> ich </a:t>
            </a:r>
            <a:r>
              <a:rPr lang="sk-SK" altLang="zh-CN" dirty="0"/>
              <a:t>na slabom ohni.</a:t>
            </a:r>
            <a:r>
              <a:rPr lang="en-US" altLang="zh-CN" dirty="0"/>
              <a:t> </a:t>
            </a:r>
            <a:r>
              <a:rPr lang="en-US" altLang="zh-CN" dirty="0" err="1"/>
              <a:t>Prid</a:t>
            </a:r>
            <a:r>
              <a:rPr lang="sk-SK" altLang="zh-CN" dirty="0" err="1"/>
              <a:t>ajte</a:t>
            </a:r>
            <a:r>
              <a:rPr lang="en-US" altLang="zh-CN" dirty="0"/>
              <a:t> </a:t>
            </a:r>
            <a:r>
              <a:rPr lang="en-US" altLang="zh-CN" dirty="0" err="1"/>
              <a:t>omáčku</a:t>
            </a:r>
            <a:r>
              <a:rPr lang="en-US" altLang="zh-CN" dirty="0"/>
              <a:t> a </a:t>
            </a:r>
            <a:r>
              <a:rPr lang="en-US" altLang="zh-CN" dirty="0" err="1"/>
              <a:t>chvíľ</a:t>
            </a:r>
            <a:r>
              <a:rPr lang="sk-SK" altLang="zh-CN" dirty="0"/>
              <a:t>k</a:t>
            </a:r>
            <a:r>
              <a:rPr lang="en-US" altLang="zh-CN" dirty="0"/>
              <a:t>u </a:t>
            </a:r>
            <a:r>
              <a:rPr lang="en-US" altLang="zh-CN" dirty="0" err="1"/>
              <a:t>povar</a:t>
            </a:r>
            <a:r>
              <a:rPr lang="sk-SK" altLang="zh-CN" dirty="0" err="1"/>
              <a:t>te</a:t>
            </a:r>
            <a:r>
              <a:rPr lang="en-US" altLang="zh-CN" dirty="0"/>
              <a:t>, </a:t>
            </a:r>
            <a:r>
              <a:rPr lang="en-US" altLang="zh-CN" dirty="0" err="1"/>
              <a:t>kým</a:t>
            </a:r>
            <a:r>
              <a:rPr lang="en-US" altLang="zh-CN" dirty="0"/>
              <a:t> </a:t>
            </a:r>
            <a:r>
              <a:rPr lang="sk-SK" altLang="zh-CN" dirty="0"/>
              <a:t>to celé nezovrie.</a:t>
            </a:r>
          </a:p>
          <a:p>
            <a:pPr lvl="1"/>
            <a:endParaRPr lang="en-US" altLang="zh-CN" dirty="0"/>
          </a:p>
          <a:p>
            <a:r>
              <a:rPr lang="en-US" altLang="zh-CN" sz="1400" b="1" dirty="0"/>
              <a:t>6. </a:t>
            </a:r>
            <a:r>
              <a:rPr lang="sk-SK" altLang="zh-CN" sz="1400" b="1" dirty="0"/>
              <a:t>Pridajte Tofu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sk-SK" altLang="zh-CN" dirty="0"/>
              <a:t>P</a:t>
            </a:r>
            <a:r>
              <a:rPr lang="en-US" altLang="zh-CN" dirty="0"/>
              <a:t>rid</a:t>
            </a:r>
            <a:r>
              <a:rPr lang="sk-SK" altLang="zh-CN" dirty="0" err="1"/>
              <a:t>ajte</a:t>
            </a:r>
            <a:r>
              <a:rPr lang="en-US" altLang="zh-CN" dirty="0"/>
              <a:t> tofu a </a:t>
            </a:r>
            <a:r>
              <a:rPr lang="en-US" altLang="zh-CN" dirty="0" err="1"/>
              <a:t>ešte</a:t>
            </a:r>
            <a:r>
              <a:rPr lang="en-US" altLang="zh-CN" dirty="0"/>
              <a:t> </a:t>
            </a:r>
            <a:r>
              <a:rPr lang="en-US" altLang="zh-CN" dirty="0" err="1"/>
              <a:t>chvíľu</a:t>
            </a:r>
            <a:r>
              <a:rPr lang="en-US" altLang="zh-CN" dirty="0"/>
              <a:t> </a:t>
            </a:r>
            <a:r>
              <a:rPr lang="en-US" altLang="zh-CN" dirty="0" err="1"/>
              <a:t>povar</a:t>
            </a:r>
            <a:r>
              <a:rPr lang="sk-SK" altLang="zh-CN" dirty="0"/>
              <a:t>t</a:t>
            </a:r>
            <a:r>
              <a:rPr lang="en-US" altLang="zh-CN" dirty="0"/>
              <a:t>e, </a:t>
            </a:r>
            <a:r>
              <a:rPr lang="en-US" altLang="zh-CN" dirty="0" err="1"/>
              <a:t>kým</a:t>
            </a:r>
            <a:r>
              <a:rPr lang="en-US" altLang="zh-CN" dirty="0"/>
              <a:t> </a:t>
            </a:r>
            <a:r>
              <a:rPr lang="en-US" altLang="zh-CN" dirty="0" err="1"/>
              <a:t>nezostane</a:t>
            </a:r>
            <a:r>
              <a:rPr lang="en-US" altLang="zh-CN" dirty="0"/>
              <a:t> </a:t>
            </a:r>
            <a:r>
              <a:rPr lang="sk-SK" altLang="zh-CN" dirty="0"/>
              <a:t>akurátne množstvo</a:t>
            </a:r>
            <a:r>
              <a:rPr lang="en-US" altLang="zh-CN" dirty="0"/>
              <a:t> </a:t>
            </a:r>
            <a:r>
              <a:rPr lang="en-US" altLang="zh-CN" dirty="0" err="1"/>
              <a:t>omáčky</a:t>
            </a:r>
            <a:r>
              <a:rPr lang="en-US" altLang="zh-CN" dirty="0"/>
              <a:t>. </a:t>
            </a:r>
          </a:p>
          <a:p>
            <a:pPr lvl="1"/>
            <a:r>
              <a:rPr lang="en-US" altLang="zh-CN" dirty="0"/>
              <a:t> </a:t>
            </a:r>
          </a:p>
        </p:txBody>
      </p:sp>
      <p:pic>
        <p:nvPicPr>
          <p:cNvPr id="3074" name="Picture 2" descr="【鍋塌豆腐】京魯名菜—鍋塌豆腐！咸鮮適宜、外酥里嫩，老師傅的手藝就是地道！ |老飯骨傳人">
            <a:extLst>
              <a:ext uri="{FF2B5EF4-FFF2-40B4-BE49-F238E27FC236}">
                <a16:creationId xmlns:a16="http://schemas.microsoft.com/office/drawing/2014/main" id="{AB5D7FE0-87B1-579E-A54E-73F70058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09" y="1279343"/>
            <a:ext cx="2853965" cy="214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8B4164E-F3D1-4F64-8876-EF149F1367FB}"/>
              </a:ext>
            </a:extLst>
          </p:cNvPr>
          <p:cNvSpPr/>
          <p:nvPr/>
        </p:nvSpPr>
        <p:spPr>
          <a:xfrm>
            <a:off x="2486818" y="4721115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8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00专题PPT\餐饮招商PPT\美食图片\未标题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82670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专题PPT\餐饮招商PPT\美食图片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951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607"/>
          <p:cNvSpPr/>
          <p:nvPr/>
        </p:nvSpPr>
        <p:spPr>
          <a:xfrm>
            <a:off x="3283179" y="2743384"/>
            <a:ext cx="2566309" cy="70788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sz="4600" b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Ďakujem</a:t>
            </a:r>
            <a:endParaRPr sz="4600" b="1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 descr="E:\00专题PPT\餐饮招商PPT\舌尖上的味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902" y="531330"/>
            <a:ext cx="531106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5FE22A8-4ACB-BB5B-3FB3-0A385E05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932" y="4768850"/>
            <a:ext cx="5149970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5543"/>
            <a:ext cx="9145588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36657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192" y="3887466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淘宝网Chenying0907出品 101"/>
          <p:cNvGrpSpPr/>
          <p:nvPr/>
        </p:nvGrpSpPr>
        <p:grpSpPr>
          <a:xfrm>
            <a:off x="5903766" y="1098342"/>
            <a:ext cx="2147240" cy="434756"/>
            <a:chOff x="5992666" y="1098342"/>
            <a:chExt cx="2147240" cy="434756"/>
          </a:xfrm>
        </p:grpSpPr>
        <p:sp>
          <p:nvSpPr>
            <p:cNvPr id="103" name="圆角淘宝网Chenying0907出品 102"/>
            <p:cNvSpPr/>
            <p:nvPr/>
          </p:nvSpPr>
          <p:spPr>
            <a:xfrm>
              <a:off x="5992666" y="1098342"/>
              <a:ext cx="2147240" cy="434756"/>
            </a:xfrm>
            <a:prstGeom prst="roundRect">
              <a:avLst>
                <a:gd name="adj" fmla="val 25303"/>
              </a:avLst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淘宝网Chenying0907出品 103"/>
            <p:cNvSpPr/>
            <p:nvPr/>
          </p:nvSpPr>
          <p:spPr>
            <a:xfrm>
              <a:off x="6093938" y="1128463"/>
              <a:ext cx="18950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9075"/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鲁菜</a:t>
              </a: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Lu</a:t>
              </a: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sk-SK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kuchyňa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淘宝网Chenying0907出品 104"/>
          <p:cNvSpPr/>
          <p:nvPr/>
        </p:nvSpPr>
        <p:spPr>
          <a:xfrm>
            <a:off x="2451101" y="2058795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07456" y="2134022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7" name="淘宝网Chenying0907出品 106"/>
          <p:cNvGrpSpPr/>
          <p:nvPr/>
        </p:nvGrpSpPr>
        <p:grpSpPr>
          <a:xfrm>
            <a:off x="3169731" y="2058794"/>
            <a:ext cx="5873018" cy="547591"/>
            <a:chOff x="3323743" y="1633364"/>
            <a:chExt cx="5063265" cy="432048"/>
          </a:xfrm>
        </p:grpSpPr>
        <p:sp>
          <p:nvSpPr>
            <p:cNvPr id="108" name="淘宝网Chenying0907出品 107"/>
            <p:cNvSpPr/>
            <p:nvPr/>
          </p:nvSpPr>
          <p:spPr>
            <a:xfrm>
              <a:off x="3369875" y="1633364"/>
              <a:ext cx="4938461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323743" y="1663041"/>
              <a:ext cx="5063265" cy="36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Rýchlo restované hovädzie s pórom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葱爆牛肉</a:t>
              </a:r>
            </a:p>
          </p:txBody>
        </p:sp>
      </p:grpSp>
      <p:sp>
        <p:nvSpPr>
          <p:cNvPr id="2" name="淘宝网Chenying0907出品 104">
            <a:extLst>
              <a:ext uri="{FF2B5EF4-FFF2-40B4-BE49-F238E27FC236}">
                <a16:creationId xmlns:a16="http://schemas.microsoft.com/office/drawing/2014/main" id="{81C93719-8F6B-1D1F-63DD-CECCDF327FE4}"/>
              </a:ext>
            </a:extLst>
          </p:cNvPr>
          <p:cNvSpPr/>
          <p:nvPr/>
        </p:nvSpPr>
        <p:spPr>
          <a:xfrm>
            <a:off x="2451100" y="3107732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05">
            <a:extLst>
              <a:ext uri="{FF2B5EF4-FFF2-40B4-BE49-F238E27FC236}">
                <a16:creationId xmlns:a16="http://schemas.microsoft.com/office/drawing/2014/main" id="{7904227E-4D57-F31B-755D-B24CCBF84DE8}"/>
              </a:ext>
            </a:extLst>
          </p:cNvPr>
          <p:cNvSpPr txBox="1"/>
          <p:nvPr/>
        </p:nvSpPr>
        <p:spPr>
          <a:xfrm>
            <a:off x="2507455" y="3182959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淘宝网Chenying0907出品 106">
            <a:extLst>
              <a:ext uri="{FF2B5EF4-FFF2-40B4-BE49-F238E27FC236}">
                <a16:creationId xmlns:a16="http://schemas.microsoft.com/office/drawing/2014/main" id="{7BF2E73C-D359-D1E6-F3B2-F89C89803F79}"/>
              </a:ext>
            </a:extLst>
          </p:cNvPr>
          <p:cNvGrpSpPr/>
          <p:nvPr/>
        </p:nvGrpSpPr>
        <p:grpSpPr>
          <a:xfrm>
            <a:off x="3215863" y="3107731"/>
            <a:ext cx="3746257" cy="547591"/>
            <a:chOff x="3369875" y="1633364"/>
            <a:chExt cx="3362365" cy="432048"/>
          </a:xfrm>
        </p:grpSpPr>
        <p:sp>
          <p:nvSpPr>
            <p:cNvPr id="5" name="淘宝网Chenying0907出品 107">
              <a:extLst>
                <a:ext uri="{FF2B5EF4-FFF2-40B4-BE49-F238E27FC236}">
                  <a16:creationId xmlns:a16="http://schemas.microsoft.com/office/drawing/2014/main" id="{3E79FC9A-2D0A-2F1E-FD49-AEA53CAF571F}"/>
                </a:ext>
              </a:extLst>
            </p:cNvPr>
            <p:cNvSpPr/>
            <p:nvPr/>
          </p:nvSpPr>
          <p:spPr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Box 108">
              <a:extLst>
                <a:ext uri="{FF2B5EF4-FFF2-40B4-BE49-F238E27FC236}">
                  <a16:creationId xmlns:a16="http://schemas.microsoft.com/office/drawing/2014/main" id="{77809033-9478-A190-5969-E458E0DDED57}"/>
                </a:ext>
              </a:extLst>
            </p:cNvPr>
            <p:cNvSpPr txBox="1"/>
            <p:nvPr/>
          </p:nvSpPr>
          <p:spPr>
            <a:xfrm>
              <a:off x="3497319" y="1680111"/>
              <a:ext cx="3150361" cy="36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Tofu </a:t>
              </a:r>
              <a:r>
                <a:rPr lang="en-US" altLang="zh-CN" sz="2400" dirty="0" err="1">
                  <a:solidFill>
                    <a:schemeClr val="bg1"/>
                  </a:solidFill>
                  <a:cs typeface="+mn-ea"/>
                  <a:sym typeface="+mn-lt"/>
                </a:rPr>
                <a:t>Guota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锅塌豆腐</a:t>
              </a:r>
            </a:p>
          </p:txBody>
        </p:sp>
      </p:grp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39B89A-FEB7-919C-060B-3DD29A06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0415" y="5022200"/>
            <a:ext cx="4023220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8387"/>
            <a:ext cx="9145588" cy="2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淘宝网Chenying0907出品 9"/>
          <p:cNvSpPr/>
          <p:nvPr/>
        </p:nvSpPr>
        <p:spPr>
          <a:xfrm>
            <a:off x="614662" y="2033669"/>
            <a:ext cx="7916263" cy="1992661"/>
          </a:xfrm>
          <a:prstGeom prst="rect">
            <a:avLst/>
          </a:prstGeom>
        </p:spPr>
        <p:txBody>
          <a:bodyPr wrap="square" lIns="91442" tIns="45720" rIns="91442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V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čínštine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je bežne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zn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áma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ako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kuchyňa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„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Lu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“. J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e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jednou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z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ôsmich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kulinárskych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tradícií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čínskej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kuchyne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a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jednou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zo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štyroch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veľkých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tradícií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(</a:t>
            </a:r>
            <a:r>
              <a:rPr lang="ja-JP" altLang="en-US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四大菜系</a:t>
            </a:r>
            <a:r>
              <a:rPr lang="en-US" altLang="ja-JP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).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Je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odvoden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á z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pôvodného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štýlu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varenia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 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provincie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Shandong,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severnej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pobrežnej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 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oblasti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 </a:t>
            </a:r>
            <a:r>
              <a:rPr lang="en-US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Číny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.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Po období dynastie Song (960-1279) sa stala predstaviteľom tzv. „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Northern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Food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“-“jedla severu“. Počas dynastie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Ming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a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Qing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(1368-1912) bola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šandongská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kuchyňa hlavnou oporou palácovej kuchyne a mala veľký vplyv na stravovanie v Pekingu,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Tianjinu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, </a:t>
            </a:r>
            <a:r>
              <a:rPr lang="sk-SK" altLang="zh-CN" dirty="0" err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Hebei</a:t>
            </a:r>
            <a:r>
              <a:rPr lang="sk-SK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, severovýchodnej a severnej Číne.</a:t>
            </a:r>
            <a:r>
              <a:rPr lang="en-US" altLang="zh-CN" dirty="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11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8944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192" y="3614691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淘宝网Chenying0907出品 2"/>
          <p:cNvSpPr/>
          <p:nvPr/>
        </p:nvSpPr>
        <p:spPr>
          <a:xfrm>
            <a:off x="5903765" y="1098342"/>
            <a:ext cx="2329273" cy="434756"/>
          </a:xfrm>
          <a:prstGeom prst="roundRect">
            <a:avLst>
              <a:gd name="adj" fmla="val 25303"/>
            </a:avLst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淘宝网Chenying0907出品 103">
            <a:extLst>
              <a:ext uri="{FF2B5EF4-FFF2-40B4-BE49-F238E27FC236}">
                <a16:creationId xmlns:a16="http://schemas.microsoft.com/office/drawing/2014/main" id="{BADA114C-714C-1210-A370-FAE9B4F0C499}"/>
              </a:ext>
            </a:extLst>
          </p:cNvPr>
          <p:cNvSpPr/>
          <p:nvPr/>
        </p:nvSpPr>
        <p:spPr>
          <a:xfrm>
            <a:off x="5863584" y="1124750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75"/>
            <a:r>
              <a:rPr lang="sk-SK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Š</a:t>
            </a:r>
            <a:r>
              <a:rPr lang="en-US" altLang="zh-CN" sz="2000" b="1" kern="0" dirty="0" err="1">
                <a:solidFill>
                  <a:schemeClr val="bg1"/>
                </a:solidFill>
                <a:cs typeface="+mn-ea"/>
                <a:sym typeface="+mn-lt"/>
              </a:rPr>
              <a:t>andong</a:t>
            </a:r>
            <a:r>
              <a:rPr lang="sk-SK" altLang="zh-CN" sz="2000" b="1" kern="0" dirty="0" err="1">
                <a:solidFill>
                  <a:schemeClr val="bg1"/>
                </a:solidFill>
                <a:cs typeface="+mn-ea"/>
                <a:sym typeface="+mn-lt"/>
              </a:rPr>
              <a:t>ská</a:t>
            </a:r>
            <a:r>
              <a:rPr lang="sk-SK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 kuchyňa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34A9B-5C91-AFCA-FEB8-44DAE5DB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193" y="4908961"/>
            <a:ext cx="5025005" cy="273050"/>
          </a:xfrm>
        </p:spPr>
        <p:txBody>
          <a:bodyPr/>
          <a:lstStyle/>
          <a:p>
            <a:r>
              <a:rPr lang="sk-SK" altLang="zh-CN" b="1" dirty="0" err="1">
                <a:solidFill>
                  <a:schemeClr val="tx1"/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tx1"/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tx1"/>
              </a:solidFill>
              <a:sym typeface="+mn-lt"/>
            </a:endParaRPr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/>
          <p:nvPr/>
        </p:nvGrpSpPr>
        <p:grpSpPr bwMode="auto">
          <a:xfrm>
            <a:off x="0" y="3468555"/>
            <a:ext cx="2235281" cy="1686292"/>
            <a:chOff x="25147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12" name="淘宝网Chenying0907出品 18"/>
            <p:cNvSpPr/>
            <p:nvPr/>
          </p:nvSpPr>
          <p:spPr>
            <a:xfrm>
              <a:off x="25147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774721" y="3905607"/>
              <a:ext cx="1046874" cy="2899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sk-SK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ľ</a:t>
              </a:r>
              <a:r>
                <a:rPr lang="sk-SK" altLang="zh-CN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ahká aróma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24"/>
          <p:cNvGrpSpPr/>
          <p:nvPr/>
        </p:nvGrpSpPr>
        <p:grpSpPr bwMode="auto">
          <a:xfrm>
            <a:off x="2235282" y="3468555"/>
            <a:ext cx="2260090" cy="1686292"/>
            <a:chOff x="2443299" y="3378248"/>
            <a:chExt cx="2007972" cy="1765251"/>
          </a:xfrm>
          <a:solidFill>
            <a:srgbClr val="4F2E15"/>
          </a:solidFill>
        </p:grpSpPr>
        <p:sp>
          <p:nvSpPr>
            <p:cNvPr id="17" name="淘宝网Chenying0907出品 20"/>
            <p:cNvSpPr/>
            <p:nvPr/>
          </p:nvSpPr>
          <p:spPr>
            <a:xfrm>
              <a:off x="2443299" y="3378248"/>
              <a:ext cx="2007972" cy="17652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056722" y="3855559"/>
              <a:ext cx="813210" cy="2899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č</a:t>
              </a: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erstvosť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1" name="Group 25"/>
          <p:cNvGrpSpPr/>
          <p:nvPr/>
        </p:nvGrpSpPr>
        <p:grpSpPr bwMode="auto">
          <a:xfrm>
            <a:off x="4482126" y="3468555"/>
            <a:ext cx="2276196" cy="1686291"/>
            <a:chOff x="4623369" y="3378248"/>
            <a:chExt cx="2019726" cy="1765251"/>
          </a:xfrm>
          <a:solidFill>
            <a:schemeClr val="accent6">
              <a:lumMod val="50000"/>
            </a:schemeClr>
          </a:solidFill>
        </p:grpSpPr>
        <p:sp>
          <p:nvSpPr>
            <p:cNvPr id="22" name="淘宝网Chenying0907出品 21"/>
            <p:cNvSpPr/>
            <p:nvPr/>
          </p:nvSpPr>
          <p:spPr>
            <a:xfrm>
              <a:off x="463512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623369" y="3855447"/>
              <a:ext cx="2007972" cy="28996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 defTabSz="1023620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b</a:t>
              </a: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ohatá chuť</a:t>
              </a:r>
              <a:endParaRPr lang="en-US" sz="13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6"/>
          <p:cNvGrpSpPr/>
          <p:nvPr/>
        </p:nvGrpSpPr>
        <p:grpSpPr bwMode="auto">
          <a:xfrm>
            <a:off x="6754540" y="3468555"/>
            <a:ext cx="2391049" cy="1686292"/>
            <a:chOff x="6826946" y="3378248"/>
            <a:chExt cx="2007972" cy="1765251"/>
          </a:xfrm>
          <a:solidFill>
            <a:srgbClr val="4F2E15"/>
          </a:solidFill>
        </p:grpSpPr>
        <p:sp>
          <p:nvSpPr>
            <p:cNvPr id="27" name="淘宝网Chenying0907出品 22"/>
            <p:cNvSpPr/>
            <p:nvPr/>
          </p:nvSpPr>
          <p:spPr>
            <a:xfrm>
              <a:off x="6826946" y="3378248"/>
              <a:ext cx="2007972" cy="176525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219075"/>
              <a:endParaRPr lang="en-US" sz="11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046518" y="3855442"/>
              <a:ext cx="1568840" cy="289969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23620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r</a:t>
              </a:r>
              <a:r>
                <a:rPr lang="en-US" altLang="zh-CN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ôzne</a:t>
              </a:r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štýly</a:t>
              </a:r>
              <a:r>
                <a:rPr lang="en-US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8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varenia</a:t>
              </a:r>
              <a:endParaRPr lang="en-US" sz="13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02A7A7-F8BF-0D86-5978-DFC8C27E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4768850"/>
            <a:ext cx="4507173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  <a:p>
            <a:endParaRPr lang="en-US" altLang="zh-CN" dirty="0"/>
          </a:p>
        </p:txBody>
      </p:sp>
      <p:pic>
        <p:nvPicPr>
          <p:cNvPr id="2" name="扒鸡">
            <a:hlinkClick r:id="" action="ppaction://media"/>
            <a:extLst>
              <a:ext uri="{FF2B5EF4-FFF2-40B4-BE49-F238E27FC236}">
                <a16:creationId xmlns:a16="http://schemas.microsoft.com/office/drawing/2014/main" id="{90CB550A-D8A3-6B12-8A0F-25D7F22139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710" y="1383367"/>
            <a:ext cx="2618264" cy="14662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FCB404-720A-24A2-8811-565564822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1379881"/>
            <a:ext cx="3048000" cy="1473200"/>
          </a:xfrm>
          <a:prstGeom prst="rect">
            <a:avLst/>
          </a:prstGeom>
        </p:spPr>
      </p:pic>
      <p:pic>
        <p:nvPicPr>
          <p:cNvPr id="7" name="图片 6" descr="盘子里有食物&#10;&#10;描述已自动生成">
            <a:extLst>
              <a:ext uri="{FF2B5EF4-FFF2-40B4-BE49-F238E27FC236}">
                <a16:creationId xmlns:a16="http://schemas.microsoft.com/office/drawing/2014/main" id="{EB95A39F-120B-54E1-3A5B-E6D0A57EC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39" y="34622"/>
            <a:ext cx="2259167" cy="3433934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66641952"/>
              </p:ext>
            </p:extLst>
          </p:nvPr>
        </p:nvGraphicFramePr>
        <p:xfrm>
          <a:off x="0" y="500217"/>
          <a:ext cx="6565043" cy="34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35972" y="1999523"/>
            <a:ext cx="4810566" cy="4385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sk-SK" sz="2400" dirty="0">
                <a:solidFill>
                  <a:srgbClr val="4F2E15"/>
                </a:solidFill>
                <a:cs typeface="+mn-ea"/>
                <a:sym typeface="+mn-lt"/>
              </a:rPr>
              <a:t>    </a:t>
            </a:r>
            <a:r>
              <a:rPr lang="en-US" sz="2400" dirty="0" err="1">
                <a:solidFill>
                  <a:srgbClr val="4F2E15"/>
                </a:solidFill>
                <a:cs typeface="+mn-ea"/>
                <a:sym typeface="+mn-lt"/>
              </a:rPr>
              <a:t>Rýchl</a:t>
            </a:r>
            <a:r>
              <a:rPr lang="sk-SK" sz="2400" dirty="0">
                <a:solidFill>
                  <a:srgbClr val="4F2E15"/>
                </a:solidFill>
                <a:cs typeface="+mn-ea"/>
                <a:sym typeface="+mn-lt"/>
              </a:rPr>
              <a:t>o restované</a:t>
            </a:r>
            <a:r>
              <a:rPr lang="en-US" sz="2400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sz="2400" dirty="0" err="1">
                <a:solidFill>
                  <a:srgbClr val="4F2E15"/>
                </a:solidFill>
                <a:cs typeface="+mn-ea"/>
                <a:sym typeface="+mn-lt"/>
              </a:rPr>
              <a:t>hovädzie</a:t>
            </a:r>
            <a:r>
              <a:rPr lang="en-US" sz="2400" dirty="0">
                <a:solidFill>
                  <a:srgbClr val="4F2E15"/>
                </a:solidFill>
                <a:cs typeface="+mn-ea"/>
                <a:sym typeface="+mn-lt"/>
              </a:rPr>
              <a:t> s p</a:t>
            </a:r>
            <a:r>
              <a:rPr lang="sk-SK" sz="2400" dirty="0" err="1">
                <a:solidFill>
                  <a:srgbClr val="4F2E15"/>
                </a:solidFill>
                <a:cs typeface="+mn-ea"/>
                <a:sym typeface="+mn-lt"/>
              </a:rPr>
              <a:t>órom</a:t>
            </a:r>
            <a:endParaRPr lang="en-US" sz="24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9539" y="1077498"/>
            <a:ext cx="935210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01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181449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CHUTNÉ JEDLO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72B6F8-3969-7A2A-F5AF-C978B578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3419" y="4768850"/>
            <a:ext cx="4416569" cy="273050"/>
          </a:xfrm>
        </p:spPr>
        <p:txBody>
          <a:bodyPr/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  <p:sp>
        <p:nvSpPr>
          <p:cNvPr id="5" name="淘宝网Chenying0907出品 29">
            <a:extLst>
              <a:ext uri="{FF2B5EF4-FFF2-40B4-BE49-F238E27FC236}">
                <a16:creationId xmlns:a16="http://schemas.microsoft.com/office/drawing/2014/main" id="{3BDCE8CD-1BBD-58FB-868C-521F000E8AFC}"/>
              </a:ext>
            </a:extLst>
          </p:cNvPr>
          <p:cNvSpPr/>
          <p:nvPr/>
        </p:nvSpPr>
        <p:spPr>
          <a:xfrm>
            <a:off x="5006063" y="2780933"/>
            <a:ext cx="3746139" cy="100535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zh-CN" dirty="0"/>
              <a:t>Pór</a:t>
            </a:r>
            <a:r>
              <a:rPr lang="en-US" altLang="zh-CN" dirty="0"/>
              <a:t> je </a:t>
            </a:r>
            <a:r>
              <a:rPr lang="en-US" altLang="zh-CN" dirty="0" err="1"/>
              <a:t>zdraviu</a:t>
            </a:r>
            <a:r>
              <a:rPr lang="en-US" altLang="zh-CN" dirty="0"/>
              <a:t> </a:t>
            </a:r>
            <a:r>
              <a:rPr lang="en-US" altLang="zh-CN" dirty="0" err="1"/>
              <a:t>prospešn</a:t>
            </a:r>
            <a:r>
              <a:rPr lang="sk-SK" altLang="zh-CN" dirty="0"/>
              <a:t>á</a:t>
            </a:r>
            <a:r>
              <a:rPr lang="en-US" altLang="zh-CN" dirty="0"/>
              <a:t> </a:t>
            </a:r>
            <a:r>
              <a:rPr lang="sk-SK" altLang="zh-CN" dirty="0" err="1"/>
              <a:t>zelenin</a:t>
            </a:r>
            <a:r>
              <a:rPr lang="en-US" altLang="zh-CN" dirty="0"/>
              <a:t>a </a:t>
            </a:r>
            <a:r>
              <a:rPr lang="en-US" altLang="zh-CN" dirty="0" err="1"/>
              <a:t>vhodn</a:t>
            </a:r>
            <a:r>
              <a:rPr lang="sk-SK" altLang="zh-CN" dirty="0"/>
              <a:t>á</a:t>
            </a:r>
            <a:r>
              <a:rPr lang="en-US" altLang="zh-CN" dirty="0"/>
              <a:t>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varenie</a:t>
            </a:r>
            <a:r>
              <a:rPr lang="en-US" altLang="zh-CN" dirty="0"/>
              <a:t> s </a:t>
            </a:r>
            <a:r>
              <a:rPr lang="en-US" altLang="zh-CN" dirty="0" err="1"/>
              <a:t>mäsom</a:t>
            </a:r>
            <a:r>
              <a:rPr lang="en-US" altLang="zh-CN" dirty="0"/>
              <a:t>. </a:t>
            </a:r>
            <a:r>
              <a:rPr lang="en-US" altLang="zh-CN" dirty="0" err="1"/>
              <a:t>Dokáž</a:t>
            </a:r>
            <a:r>
              <a:rPr lang="sk-SK" altLang="zh-CN" dirty="0"/>
              <a:t>e</a:t>
            </a:r>
            <a:r>
              <a:rPr lang="en-US" altLang="zh-CN" dirty="0"/>
              <a:t> </a:t>
            </a:r>
            <a:r>
              <a:rPr lang="en-US" altLang="zh-CN" dirty="0" err="1"/>
              <a:t>odstrániť</a:t>
            </a:r>
            <a:r>
              <a:rPr lang="en-US" altLang="zh-CN" dirty="0"/>
              <a:t> </a:t>
            </a:r>
            <a:r>
              <a:rPr lang="en-US" altLang="zh-CN" dirty="0" err="1"/>
              <a:t>rybí</a:t>
            </a:r>
            <a:r>
              <a:rPr lang="en-US" altLang="zh-CN" dirty="0"/>
              <a:t> a </a:t>
            </a:r>
            <a:r>
              <a:rPr lang="en-US" altLang="zh-CN" dirty="0" err="1"/>
              <a:t>baraní</a:t>
            </a:r>
            <a:r>
              <a:rPr lang="en-US" altLang="zh-CN" dirty="0"/>
              <a:t> </a:t>
            </a:r>
            <a:r>
              <a:rPr lang="en-US" altLang="zh-CN" dirty="0" err="1"/>
              <a:t>zápach</a:t>
            </a:r>
            <a:r>
              <a:rPr lang="en-US" altLang="zh-CN" dirty="0"/>
              <a:t> a </a:t>
            </a:r>
            <a:r>
              <a:rPr lang="en-US" altLang="zh-CN" dirty="0" err="1"/>
              <a:t>eliminovať</a:t>
            </a:r>
            <a:r>
              <a:rPr lang="en-US" altLang="zh-CN" dirty="0"/>
              <a:t> </a:t>
            </a:r>
            <a:r>
              <a:rPr lang="en-US" altLang="zh-CN" dirty="0" err="1"/>
              <a:t>mastnotu</a:t>
            </a:r>
            <a:r>
              <a:rPr lang="en-US" altLang="zh-CN" dirty="0"/>
              <a:t> v </a:t>
            </a:r>
            <a:r>
              <a:rPr lang="sk-SK" altLang="zh-CN" dirty="0"/>
              <a:t>jedle</a:t>
            </a:r>
            <a:r>
              <a:rPr lang="en-US" altLang="zh-CN" dirty="0"/>
              <a:t>.</a:t>
            </a:r>
            <a:endParaRPr lang="en-US" sz="800" kern="3000" spc="23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4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1046345" y="583262"/>
            <a:ext cx="2810635" cy="31547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1600" b="1" kern="0" dirty="0">
                <a:cs typeface="+mn-ea"/>
                <a:sym typeface="+mn-lt"/>
              </a:rPr>
              <a:t>Prísady</a:t>
            </a:r>
            <a:r>
              <a:rPr lang="en-US" altLang="zh-CN" sz="1600" b="1" kern="0" dirty="0">
                <a:cs typeface="+mn-ea"/>
                <a:sym typeface="+mn-lt"/>
              </a:rPr>
              <a:t>: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dirty="0"/>
              <a:t>hovädzie mäso</a:t>
            </a:r>
            <a:r>
              <a:rPr lang="en-US" altLang="zh-CN" sz="1600" dirty="0"/>
              <a:t> 200g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pór</a:t>
            </a:r>
            <a:r>
              <a:rPr lang="en-US" altLang="zh-CN" sz="1600" kern="0" dirty="0">
                <a:cs typeface="+mn-ea"/>
                <a:sym typeface="+mn-lt"/>
              </a:rPr>
              <a:t> (</a:t>
            </a:r>
            <a:r>
              <a:rPr lang="sk-SK" altLang="zh-CN" sz="1600" kern="0" dirty="0">
                <a:cs typeface="+mn-ea"/>
                <a:sym typeface="+mn-lt"/>
              </a:rPr>
              <a:t> biela časť</a:t>
            </a:r>
            <a:r>
              <a:rPr lang="en-US" altLang="zh-CN" sz="1600" kern="0" dirty="0">
                <a:cs typeface="+mn-ea"/>
                <a:sym typeface="+mn-lt"/>
              </a:rPr>
              <a:t>)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zázvor</a:t>
            </a:r>
            <a:r>
              <a:rPr lang="en-US" altLang="zh-CN" sz="1600" kern="0" dirty="0">
                <a:cs typeface="+mn-ea"/>
                <a:sym typeface="+mn-lt"/>
              </a:rPr>
              <a:t> 3g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sezamový olej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svetlá a tmavá sójová omáčka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ustricová omáčka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škrob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voda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olej</a:t>
            </a:r>
            <a:endParaRPr lang="en-US" altLang="zh-CN" sz="1600" kern="0" dirty="0">
              <a:cs typeface="+mn-ea"/>
              <a:sym typeface="+mn-lt"/>
            </a:endParaRPr>
          </a:p>
        </p:txBody>
      </p:sp>
      <p:pic>
        <p:nvPicPr>
          <p:cNvPr id="5128" name="Picture 8" descr="俗话说：姜还是老的辣！为啥？关于吃姜的8个问题都说清楚_手机搜狐网">
            <a:extLst>
              <a:ext uri="{FF2B5EF4-FFF2-40B4-BE49-F238E27FC236}">
                <a16:creationId xmlns:a16="http://schemas.microsoft.com/office/drawing/2014/main" id="{68F66EC0-D599-21BF-989E-667549AA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44" y="760421"/>
            <a:ext cx="137174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图片包含 片, 食物, 蛋糕, 盘子&#10;&#10;描述已自动生成">
            <a:extLst>
              <a:ext uri="{FF2B5EF4-FFF2-40B4-BE49-F238E27FC236}">
                <a16:creationId xmlns:a16="http://schemas.microsoft.com/office/drawing/2014/main" id="{4352FFF7-0DCD-31A8-B237-14D459F6E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4" y="3186954"/>
            <a:ext cx="1629749" cy="914401"/>
          </a:xfrm>
          <a:prstGeom prst="rect">
            <a:avLst/>
          </a:prstGeom>
        </p:spPr>
      </p:pic>
      <p:pic>
        <p:nvPicPr>
          <p:cNvPr id="6" name="图片 5" descr="桌子上的碗&#10;&#10;中度可信度描述已自动生成">
            <a:extLst>
              <a:ext uri="{FF2B5EF4-FFF2-40B4-BE49-F238E27FC236}">
                <a16:creationId xmlns:a16="http://schemas.microsoft.com/office/drawing/2014/main" id="{6F91CB62-A3FB-400E-E536-A6F6F0A5C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82" y="2037292"/>
            <a:ext cx="843659" cy="904117"/>
          </a:xfrm>
          <a:prstGeom prst="rect">
            <a:avLst/>
          </a:prstGeom>
        </p:spPr>
      </p:pic>
      <p:pic>
        <p:nvPicPr>
          <p:cNvPr id="8" name="图片 7" descr="盘子里的食物和咖啡&#10;&#10;描述已自动生成">
            <a:extLst>
              <a:ext uri="{FF2B5EF4-FFF2-40B4-BE49-F238E27FC236}">
                <a16:creationId xmlns:a16="http://schemas.microsoft.com/office/drawing/2014/main" id="{E9AB0A35-32A1-2692-9F60-57E06F920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4" y="2027008"/>
            <a:ext cx="1897383" cy="914401"/>
          </a:xfrm>
          <a:prstGeom prst="rect">
            <a:avLst/>
          </a:prstGeom>
        </p:spPr>
      </p:pic>
      <p:pic>
        <p:nvPicPr>
          <p:cNvPr id="10" name="图片 9" descr="碗里的汤&#10;&#10;描述已自动生成">
            <a:extLst>
              <a:ext uri="{FF2B5EF4-FFF2-40B4-BE49-F238E27FC236}">
                <a16:creationId xmlns:a16="http://schemas.microsoft.com/office/drawing/2014/main" id="{4BA75EAB-857F-1803-AC11-4F8740168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55" y="2016608"/>
            <a:ext cx="1324976" cy="902111"/>
          </a:xfrm>
          <a:prstGeom prst="rect">
            <a:avLst/>
          </a:prstGeom>
        </p:spPr>
      </p:pic>
      <p:pic>
        <p:nvPicPr>
          <p:cNvPr id="12" name="图片 11" descr="碗里的食物&#10;&#10;描述已自动生成">
            <a:extLst>
              <a:ext uri="{FF2B5EF4-FFF2-40B4-BE49-F238E27FC236}">
                <a16:creationId xmlns:a16="http://schemas.microsoft.com/office/drawing/2014/main" id="{F6CE31EB-BE7A-1BB2-C921-5B7DD5320E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49" y="776999"/>
            <a:ext cx="1375127" cy="881243"/>
          </a:xfrm>
          <a:prstGeom prst="rect">
            <a:avLst/>
          </a:prstGeom>
        </p:spPr>
      </p:pic>
      <p:pic>
        <p:nvPicPr>
          <p:cNvPr id="1028" name="Picture 4" descr="每日中药——葱白- 知乎">
            <a:extLst>
              <a:ext uri="{FF2B5EF4-FFF2-40B4-BE49-F238E27FC236}">
                <a16:creationId xmlns:a16="http://schemas.microsoft.com/office/drawing/2014/main" id="{0D93845E-5479-93C0-779C-64A48CEC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11" y="709130"/>
            <a:ext cx="1129942" cy="10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EAB5529-5802-438C-B519-885EE8F49EBF}"/>
              </a:ext>
            </a:extLst>
          </p:cNvPr>
          <p:cNvSpPr/>
          <p:nvPr/>
        </p:nvSpPr>
        <p:spPr>
          <a:xfrm>
            <a:off x="2557743" y="4708057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olidFill>
                  <a:schemeClr val="bg1">
                    <a:lumMod val="75000"/>
                  </a:schemeClr>
                </a:solidFill>
                <a:sym typeface="+mn-lt"/>
              </a:rPr>
              <a:t>Konfuciov</a:t>
            </a:r>
            <a:r>
              <a:rPr lang="sk-SK" altLang="zh-CN" b="1" dirty="0">
                <a:solidFill>
                  <a:schemeClr val="bg1">
                    <a:lumMod val="75000"/>
                  </a:schemeClr>
                </a:solidFill>
                <a:sym typeface="+mn-lt"/>
              </a:rPr>
              <a:t> inštitút pri Univerzite Komenského v Bratislave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/>
          <p:cNvGrpSpPr/>
          <p:nvPr/>
        </p:nvGrpSpPr>
        <p:grpSpPr bwMode="auto">
          <a:xfrm>
            <a:off x="1" y="426772"/>
            <a:ext cx="2315391" cy="2125656"/>
            <a:chOff x="-165139" y="901147"/>
            <a:chExt cx="2339870" cy="2131459"/>
          </a:xfrm>
        </p:grpSpPr>
        <p:grpSp>
          <p:nvGrpSpPr>
            <p:cNvPr id="23" name="Group 41"/>
            <p:cNvGrpSpPr/>
            <p:nvPr/>
          </p:nvGrpSpPr>
          <p:grpSpPr>
            <a:xfrm>
              <a:off x="-165139" y="901147"/>
              <a:ext cx="2169802" cy="2131459"/>
              <a:chOff x="2973520" y="1419609"/>
              <a:chExt cx="2981049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淘宝网Chenying0907出品 12"/>
              <p:cNvSpPr/>
              <p:nvPr/>
            </p:nvSpPr>
            <p:spPr>
              <a:xfrm>
                <a:off x="2973520" y="1419609"/>
                <a:ext cx="2981049" cy="213145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620">
                  <a:defRPr/>
                </a:pPr>
                <a:endParaRPr lang="en-US" sz="19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38109" y="2255039"/>
                <a:ext cx="2428423" cy="87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23620">
                  <a:defRPr/>
                </a:pPr>
                <a:r>
                  <a:rPr lang="sk-SK" altLang="zh-CN" sz="17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Rýchlo restované hovädzie s pórom</a:t>
                </a:r>
                <a:endParaRPr lang="en-US" altLang="zh-CN" sz="1700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55162" y="1476082"/>
                <a:ext cx="633675" cy="83326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defTabSz="1023620">
                  <a:defRPr/>
                </a:pPr>
                <a:endParaRPr lang="en-US" sz="48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sosceles Triangle 11"/>
            <p:cNvSpPr/>
            <p:nvPr/>
          </p:nvSpPr>
          <p:spPr>
            <a:xfrm rot="5400000">
              <a:off x="1846806" y="1869250"/>
              <a:ext cx="460598" cy="1952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5156" y="3305664"/>
            <a:ext cx="3227261" cy="135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soľ</a:t>
            </a:r>
            <a:endParaRPr lang="en-US" altLang="zh-CN" sz="1200" dirty="0"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čierne korenie</a:t>
            </a:r>
            <a:endParaRPr lang="en-US" altLang="zh-CN" sz="1200" dirty="0"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škrob</a:t>
            </a:r>
            <a:endParaRPr lang="en-US" altLang="zh-CN" sz="1200" dirty="0"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sezamový olej</a:t>
            </a:r>
            <a:endParaRPr lang="en-US" altLang="zh-CN" sz="1200" dirty="0"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sk-SK" altLang="zh-CN" sz="1200" dirty="0">
                <a:latin typeface="+mn-lt"/>
                <a:ea typeface="+mn-ea"/>
                <a:cs typeface="+mn-ea"/>
                <a:sym typeface="+mn-lt"/>
              </a:rPr>
              <a:t>ak máte radi pivo, pridajte trochu, zjemní mäso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en-US" altLang="zh-CN" sz="1200" dirty="0"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87" y="2786958"/>
            <a:ext cx="24929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000" b="1" dirty="0">
                <a:solidFill>
                  <a:srgbClr val="4F2E15"/>
                </a:solidFill>
                <a:cs typeface="+mn-ea"/>
                <a:sym typeface="+mn-lt"/>
              </a:rPr>
              <a:t>Marináda</a:t>
            </a:r>
            <a:r>
              <a:rPr lang="en-US" altLang="zh-CN" sz="2000" b="1" dirty="0">
                <a:solidFill>
                  <a:srgbClr val="4F2E15"/>
                </a:solidFill>
                <a:cs typeface="+mn-ea"/>
                <a:sym typeface="+mn-lt"/>
              </a:rPr>
              <a:t>:</a:t>
            </a:r>
            <a:endParaRPr lang="zh-CN" altLang="en-US" sz="2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DEE55A7B-D4E1-7381-4447-205DEA5B880E}"/>
              </a:ext>
            </a:extLst>
          </p:cNvPr>
          <p:cNvSpPr txBox="1"/>
          <p:nvPr/>
        </p:nvSpPr>
        <p:spPr>
          <a:xfrm>
            <a:off x="4754412" y="2786958"/>
            <a:ext cx="24929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000" b="1" dirty="0">
                <a:solidFill>
                  <a:srgbClr val="4F2E15"/>
                </a:solidFill>
                <a:cs typeface="+mn-ea"/>
                <a:sym typeface="+mn-lt"/>
              </a:rPr>
              <a:t>Omáčka</a:t>
            </a:r>
            <a:r>
              <a:rPr lang="en-US" altLang="zh-CN" sz="2000" b="1" dirty="0">
                <a:solidFill>
                  <a:srgbClr val="4F2E15"/>
                </a:solidFill>
                <a:cs typeface="+mn-ea"/>
                <a:sym typeface="+mn-lt"/>
              </a:rPr>
              <a:t>:</a:t>
            </a:r>
            <a:endParaRPr lang="zh-CN" altLang="en-US" sz="2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A2BD9A6-5EAA-2E11-9784-BA0A8AB5EF67}"/>
              </a:ext>
            </a:extLst>
          </p:cNvPr>
          <p:cNvSpPr txBox="1"/>
          <p:nvPr/>
        </p:nvSpPr>
        <p:spPr>
          <a:xfrm>
            <a:off x="4754412" y="3151402"/>
            <a:ext cx="3227261" cy="135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1PL svetlej sójovej omáčky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1/3</a:t>
            </a:r>
            <a:r>
              <a:rPr lang="sk-SK" altLang="zh-CN" sz="1200" dirty="0"/>
              <a:t> PL ustricovej omáčky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¼ </a:t>
            </a:r>
            <a:r>
              <a:rPr lang="sk-SK" altLang="zh-CN" sz="1200" dirty="0"/>
              <a:t>PL tmavej sójovej omáčky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2 PL vody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trochu soli a čierneho korenia</a:t>
            </a:r>
            <a:endParaRPr lang="en-US" altLang="zh-CN" sz="1200" dirty="0">
              <a:sym typeface="+mn-lt"/>
            </a:endParaRPr>
          </a:p>
        </p:txBody>
      </p:sp>
      <p:pic>
        <p:nvPicPr>
          <p:cNvPr id="5" name="图片 4" descr="盘子上的肉&#10;&#10;描述已自动生成">
            <a:extLst>
              <a:ext uri="{FF2B5EF4-FFF2-40B4-BE49-F238E27FC236}">
                <a16:creationId xmlns:a16="http://schemas.microsoft.com/office/drawing/2014/main" id="{800500F9-642A-0A03-7749-0D15B99D0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44" y="426772"/>
            <a:ext cx="3162300" cy="2032000"/>
          </a:xfrm>
          <a:prstGeom prst="rect">
            <a:avLst/>
          </a:prstGeom>
        </p:spPr>
      </p:pic>
      <p:pic>
        <p:nvPicPr>
          <p:cNvPr id="7" name="图片 6" descr="桌子上有一碗食物&#10;&#10;描述已自动生成">
            <a:extLst>
              <a:ext uri="{FF2B5EF4-FFF2-40B4-BE49-F238E27FC236}">
                <a16:creationId xmlns:a16="http://schemas.microsoft.com/office/drawing/2014/main" id="{DCC11EEA-8D95-1427-4015-F402D2156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17" y="445870"/>
            <a:ext cx="3162300" cy="2032000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CF50AF17-1B5B-4F69-A7F6-B11C049D0526}"/>
              </a:ext>
            </a:extLst>
          </p:cNvPr>
          <p:cNvSpPr/>
          <p:nvPr/>
        </p:nvSpPr>
        <p:spPr>
          <a:xfrm>
            <a:off x="2315392" y="4788817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8478" y="70880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Postup: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5" y="1442287"/>
            <a:ext cx="3816990" cy="3088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1. </a:t>
            </a:r>
            <a:r>
              <a:rPr lang="en-US" altLang="zh-CN" sz="1400" b="1" dirty="0" err="1"/>
              <a:t>Marinujte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hovädzie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mäso</a:t>
            </a:r>
            <a:endParaRPr lang="en-US" altLang="zh-CN" sz="1400" dirty="0"/>
          </a:p>
          <a:p>
            <a:pPr lvl="1"/>
            <a:r>
              <a:rPr lang="sk-SK" altLang="zh-CN" dirty="0"/>
              <a:t>Do </a:t>
            </a:r>
            <a:r>
              <a:rPr lang="en-US" altLang="zh-CN" dirty="0" err="1"/>
              <a:t>misk</a:t>
            </a:r>
            <a:r>
              <a:rPr lang="sk-SK" altLang="zh-CN" dirty="0"/>
              <a:t>y pridajte</a:t>
            </a:r>
            <a:r>
              <a:rPr lang="en-US" altLang="zh-CN" dirty="0"/>
              <a:t> </a:t>
            </a:r>
            <a:r>
              <a:rPr lang="en-US" altLang="zh-CN" dirty="0" err="1"/>
              <a:t>plátky</a:t>
            </a:r>
            <a:r>
              <a:rPr lang="en-US" altLang="zh-CN" dirty="0"/>
              <a:t> </a:t>
            </a:r>
            <a:r>
              <a:rPr lang="en-US" altLang="zh-CN" dirty="0" err="1"/>
              <a:t>hovädzieho</a:t>
            </a:r>
            <a:r>
              <a:rPr lang="en-US" altLang="zh-CN" dirty="0"/>
              <a:t> </a:t>
            </a:r>
            <a:r>
              <a:rPr lang="en-US" altLang="zh-CN" dirty="0" err="1"/>
              <a:t>mäsa</a:t>
            </a:r>
            <a:r>
              <a:rPr lang="en-US" altLang="zh-CN" dirty="0"/>
              <a:t> s </a:t>
            </a:r>
            <a:r>
              <a:rPr lang="en-US" altLang="zh-CN" dirty="0" err="1"/>
              <a:t>prísadami</a:t>
            </a:r>
            <a:r>
              <a:rPr lang="en-US" altLang="zh-CN" dirty="0"/>
              <a:t> do </a:t>
            </a:r>
            <a:r>
              <a:rPr lang="en-US" altLang="zh-CN" dirty="0" err="1"/>
              <a:t>marinády</a:t>
            </a:r>
            <a:r>
              <a:rPr lang="en-US" altLang="zh-CN" dirty="0"/>
              <a:t>. </a:t>
            </a:r>
            <a:r>
              <a:rPr lang="en-US" altLang="zh-CN" dirty="0" err="1"/>
              <a:t>Nec</a:t>
            </a:r>
            <a:r>
              <a:rPr lang="sk-SK" altLang="zh-CN" dirty="0" err="1"/>
              <a:t>hajte</a:t>
            </a:r>
            <a:r>
              <a:rPr lang="en-US" altLang="zh-CN" dirty="0"/>
              <a:t> </a:t>
            </a:r>
            <a:r>
              <a:rPr lang="en-US" altLang="zh-CN" dirty="0" err="1"/>
              <a:t>asi</a:t>
            </a:r>
            <a:r>
              <a:rPr lang="en-US" altLang="zh-CN" dirty="0"/>
              <a:t> 10 </a:t>
            </a:r>
            <a:r>
              <a:rPr lang="en-US" altLang="zh-CN" dirty="0" err="1"/>
              <a:t>minút</a:t>
            </a:r>
            <a:r>
              <a:rPr lang="en-US" altLang="zh-CN" dirty="0"/>
              <a:t> </a:t>
            </a:r>
            <a:r>
              <a:rPr lang="en-US" altLang="zh-CN" dirty="0" err="1"/>
              <a:t>marinovať</a:t>
            </a:r>
            <a:r>
              <a:rPr lang="en-US" altLang="zh-CN" dirty="0"/>
              <a:t>.</a:t>
            </a:r>
          </a:p>
          <a:p>
            <a:endParaRPr lang="en-US" altLang="zh-CN" sz="1400" b="1" dirty="0"/>
          </a:p>
          <a:p>
            <a:r>
              <a:rPr lang="en-US" altLang="zh-CN" sz="1400" b="1" dirty="0"/>
              <a:t>2. </a:t>
            </a:r>
            <a:r>
              <a:rPr lang="en-US" altLang="zh-CN" sz="1400" b="1" dirty="0" err="1"/>
              <a:t>Pripravte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omáčku</a:t>
            </a:r>
            <a:r>
              <a:rPr lang="en-US" altLang="zh-CN" sz="1400" b="1" dirty="0"/>
              <a:t> </a:t>
            </a:r>
            <a:endParaRPr lang="en-US" altLang="zh-CN" sz="1400" dirty="0"/>
          </a:p>
          <a:p>
            <a:pPr lvl="1"/>
            <a:r>
              <a:rPr lang="en-US" altLang="zh-CN" dirty="0"/>
              <a:t>V </a:t>
            </a:r>
            <a:r>
              <a:rPr lang="en-US" altLang="zh-CN" dirty="0" err="1"/>
              <a:t>inej</a:t>
            </a:r>
            <a:r>
              <a:rPr lang="en-US" altLang="zh-CN" dirty="0"/>
              <a:t> </a:t>
            </a:r>
            <a:r>
              <a:rPr lang="en-US" altLang="zh-CN" dirty="0" err="1"/>
              <a:t>miske</a:t>
            </a:r>
            <a:r>
              <a:rPr lang="en-US" altLang="zh-CN" dirty="0"/>
              <a:t> </a:t>
            </a:r>
            <a:r>
              <a:rPr lang="en-US" altLang="zh-CN" dirty="0" err="1"/>
              <a:t>zmieša</a:t>
            </a:r>
            <a:r>
              <a:rPr lang="sk-SK" altLang="zh-CN" dirty="0" err="1"/>
              <a:t>jte</a:t>
            </a:r>
            <a:r>
              <a:rPr lang="en-US" altLang="zh-CN" dirty="0"/>
              <a:t> </a:t>
            </a:r>
            <a:r>
              <a:rPr lang="en-US" altLang="zh-CN" dirty="0" err="1"/>
              <a:t>všetky</a:t>
            </a:r>
            <a:r>
              <a:rPr lang="en-US" altLang="zh-CN" dirty="0"/>
              <a:t> </a:t>
            </a:r>
            <a:r>
              <a:rPr lang="en-US" altLang="zh-CN" dirty="0" err="1"/>
              <a:t>ingrediencie</a:t>
            </a:r>
            <a:r>
              <a:rPr lang="en-US" altLang="zh-CN" dirty="0"/>
              <a:t> (</a:t>
            </a:r>
            <a:r>
              <a:rPr lang="en-US" altLang="zh-CN" dirty="0" err="1"/>
              <a:t>svetlú</a:t>
            </a:r>
            <a:r>
              <a:rPr lang="en-US" altLang="zh-CN" dirty="0"/>
              <a:t> a </a:t>
            </a:r>
            <a:r>
              <a:rPr lang="en-US" altLang="zh-CN" dirty="0" err="1"/>
              <a:t>tmavú</a:t>
            </a:r>
            <a:r>
              <a:rPr lang="en-US" altLang="zh-CN" dirty="0"/>
              <a:t> </a:t>
            </a:r>
            <a:r>
              <a:rPr lang="en-US" altLang="zh-CN" dirty="0" err="1"/>
              <a:t>sójovú</a:t>
            </a:r>
            <a:r>
              <a:rPr lang="en-US" altLang="zh-CN" dirty="0"/>
              <a:t> </a:t>
            </a:r>
            <a:r>
              <a:rPr lang="en-US" altLang="zh-CN" dirty="0" err="1"/>
              <a:t>omáčku</a:t>
            </a:r>
            <a:r>
              <a:rPr lang="en-US" altLang="zh-CN" dirty="0"/>
              <a:t>, </a:t>
            </a:r>
            <a:r>
              <a:rPr lang="en-US" altLang="zh-CN" dirty="0" err="1"/>
              <a:t>ustricovú</a:t>
            </a:r>
            <a:r>
              <a:rPr lang="en-US" altLang="zh-CN" dirty="0"/>
              <a:t> </a:t>
            </a:r>
            <a:r>
              <a:rPr lang="en-US" altLang="zh-CN" dirty="0" err="1"/>
              <a:t>omáčku</a:t>
            </a:r>
            <a:r>
              <a:rPr lang="en-US" altLang="zh-CN" dirty="0"/>
              <a:t>, </a:t>
            </a:r>
            <a:r>
              <a:rPr lang="en-US" altLang="zh-CN" dirty="0" err="1"/>
              <a:t>soľ</a:t>
            </a:r>
            <a:r>
              <a:rPr lang="en-US" altLang="zh-CN" dirty="0"/>
              <a:t>, </a:t>
            </a:r>
            <a:r>
              <a:rPr lang="en-US" altLang="zh-CN" dirty="0" err="1"/>
              <a:t>korenie</a:t>
            </a:r>
            <a:r>
              <a:rPr lang="en-US" altLang="zh-CN" dirty="0"/>
              <a:t> a </a:t>
            </a:r>
            <a:r>
              <a:rPr lang="en-US" altLang="zh-CN" dirty="0" err="1"/>
              <a:t>vodu</a:t>
            </a:r>
            <a:r>
              <a:rPr lang="en-US" altLang="zh-CN" dirty="0"/>
              <a:t>). </a:t>
            </a:r>
            <a:r>
              <a:rPr lang="en-US" altLang="zh-CN" dirty="0" err="1"/>
              <a:t>Odlož</a:t>
            </a:r>
            <a:r>
              <a:rPr lang="sk-SK" altLang="zh-CN" dirty="0" err="1"/>
              <a:t>te</a:t>
            </a:r>
            <a:r>
              <a:rPr lang="en-US" altLang="zh-CN" dirty="0"/>
              <a:t> </a:t>
            </a:r>
            <a:r>
              <a:rPr lang="en-US" altLang="zh-CN" dirty="0" err="1"/>
              <a:t>bokom</a:t>
            </a:r>
            <a:r>
              <a:rPr lang="en-US" altLang="zh-CN" dirty="0"/>
              <a:t>.</a:t>
            </a:r>
            <a:endParaRPr lang="sk-SK" altLang="zh-CN" dirty="0"/>
          </a:p>
          <a:p>
            <a:pPr lvl="1"/>
            <a:endParaRPr lang="en-US" altLang="zh-CN" sz="1400" b="1" dirty="0">
              <a:sym typeface="+mn-lt"/>
            </a:endParaRPr>
          </a:p>
          <a:p>
            <a:r>
              <a:rPr lang="en-US" altLang="zh-CN" sz="1400" b="1" dirty="0">
                <a:sym typeface="+mn-lt"/>
              </a:rPr>
              <a:t>3. </a:t>
            </a:r>
            <a:r>
              <a:rPr lang="en-US" altLang="zh-CN" sz="1400" b="1" dirty="0" err="1">
                <a:sym typeface="+mn-lt"/>
              </a:rPr>
              <a:t>Hovädzie</a:t>
            </a:r>
            <a:r>
              <a:rPr lang="en-US" altLang="zh-CN" sz="1400" b="1" dirty="0">
                <a:sym typeface="+mn-lt"/>
              </a:rPr>
              <a:t> </a:t>
            </a:r>
            <a:r>
              <a:rPr lang="en-US" altLang="zh-CN" sz="1400" b="1" dirty="0" err="1">
                <a:sym typeface="+mn-lt"/>
              </a:rPr>
              <a:t>mäso</a:t>
            </a:r>
            <a:r>
              <a:rPr lang="en-US" altLang="zh-CN" sz="1400" b="1" dirty="0">
                <a:sym typeface="+mn-lt"/>
              </a:rPr>
              <a:t> </a:t>
            </a:r>
            <a:r>
              <a:rPr lang="sk-SK" altLang="zh-CN" sz="1400" b="1" dirty="0">
                <a:sym typeface="+mn-lt"/>
              </a:rPr>
              <a:t>restujte</a:t>
            </a:r>
            <a:endParaRPr lang="en-US" altLang="zh-CN" sz="1400" b="1" dirty="0">
              <a:sym typeface="+mn-lt"/>
            </a:endParaRPr>
          </a:p>
          <a:p>
            <a:pPr lvl="1"/>
            <a:r>
              <a:rPr lang="en-US" altLang="zh-CN" dirty="0" err="1"/>
              <a:t>Zahrejte</a:t>
            </a:r>
            <a:r>
              <a:rPr lang="en-US" altLang="zh-CN" dirty="0"/>
              <a:t> wok a </a:t>
            </a:r>
            <a:r>
              <a:rPr lang="sk-SK" altLang="zh-CN" dirty="0"/>
              <a:t>nalejte</a:t>
            </a:r>
            <a:r>
              <a:rPr lang="en-US" altLang="zh-CN" dirty="0"/>
              <a:t> </a:t>
            </a:r>
            <a:r>
              <a:rPr lang="en-US" altLang="zh-CN" dirty="0" err="1"/>
              <a:t>lyžicu</a:t>
            </a:r>
            <a:r>
              <a:rPr lang="en-US" altLang="zh-CN" dirty="0"/>
              <a:t> </a:t>
            </a:r>
            <a:r>
              <a:rPr lang="en-US" altLang="zh-CN" dirty="0" err="1"/>
              <a:t>oleja</a:t>
            </a:r>
            <a:r>
              <a:rPr lang="en-US" altLang="zh-CN" dirty="0"/>
              <a:t>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varenie</a:t>
            </a:r>
            <a:r>
              <a:rPr lang="en-US" altLang="zh-CN" dirty="0"/>
              <a:t>. </a:t>
            </a:r>
            <a:r>
              <a:rPr lang="en-US" altLang="zh-CN" dirty="0" err="1"/>
              <a:t>Pridajte</a:t>
            </a:r>
            <a:r>
              <a:rPr lang="en-US" altLang="zh-CN" dirty="0"/>
              <a:t> </a:t>
            </a:r>
            <a:r>
              <a:rPr lang="en-US" altLang="zh-CN" dirty="0" err="1"/>
              <a:t>zázvor</a:t>
            </a:r>
            <a:r>
              <a:rPr lang="en-US" altLang="zh-CN" dirty="0"/>
              <a:t> a </a:t>
            </a:r>
            <a:r>
              <a:rPr lang="en-US" altLang="zh-CN" dirty="0" err="1"/>
              <a:t>marinované</a:t>
            </a:r>
            <a:r>
              <a:rPr lang="en-US" altLang="zh-CN" dirty="0"/>
              <a:t> </a:t>
            </a:r>
            <a:r>
              <a:rPr lang="en-US" altLang="zh-CN" dirty="0" err="1"/>
              <a:t>hovädzie</a:t>
            </a:r>
            <a:r>
              <a:rPr lang="en-US" altLang="zh-CN" dirty="0"/>
              <a:t> </a:t>
            </a:r>
            <a:r>
              <a:rPr lang="en-US" altLang="zh-CN" dirty="0" err="1"/>
              <a:t>plátky</a:t>
            </a:r>
            <a:r>
              <a:rPr lang="en-US" altLang="zh-CN" dirty="0"/>
              <a:t>, za </a:t>
            </a:r>
            <a:r>
              <a:rPr lang="en-US" altLang="zh-CN" dirty="0" err="1"/>
              <a:t>stáleho</a:t>
            </a:r>
            <a:r>
              <a:rPr lang="en-US" altLang="zh-CN" dirty="0"/>
              <a:t> </a:t>
            </a:r>
            <a:r>
              <a:rPr lang="en-US" altLang="zh-CN" dirty="0" err="1"/>
              <a:t>miešania</a:t>
            </a:r>
            <a:r>
              <a:rPr lang="en-US" altLang="zh-CN" dirty="0"/>
              <a:t> </a:t>
            </a:r>
            <a:r>
              <a:rPr lang="en-US" altLang="zh-CN" dirty="0" err="1"/>
              <a:t>opečte</a:t>
            </a:r>
            <a:r>
              <a:rPr lang="en-US" altLang="zh-CN" dirty="0"/>
              <a:t>, </a:t>
            </a:r>
            <a:r>
              <a:rPr lang="en-US" altLang="zh-CN" dirty="0" err="1"/>
              <a:t>kým</a:t>
            </a:r>
            <a:r>
              <a:rPr lang="en-US" altLang="zh-CN" dirty="0"/>
              <a:t> </a:t>
            </a:r>
            <a:r>
              <a:rPr lang="en-US" altLang="zh-CN" dirty="0" err="1"/>
              <a:t>nezmenia</a:t>
            </a:r>
            <a:r>
              <a:rPr lang="en-US" altLang="zh-CN" dirty="0"/>
              <a:t> </a:t>
            </a:r>
            <a:r>
              <a:rPr lang="en-US" altLang="zh-CN" dirty="0" err="1"/>
              <a:t>farbu</a:t>
            </a:r>
            <a:r>
              <a:rPr lang="en-US" altLang="zh-CN" dirty="0"/>
              <a:t> a </a:t>
            </a:r>
            <a:r>
              <a:rPr lang="en-US" altLang="zh-CN" dirty="0" err="1"/>
              <a:t>odstavte</a:t>
            </a:r>
            <a:r>
              <a:rPr lang="en-US" altLang="zh-CN" dirty="0"/>
              <a:t>.</a:t>
            </a:r>
            <a:r>
              <a:rPr lang="sk-SK" altLang="zh-CN" dirty="0"/>
              <a:t> </a:t>
            </a:r>
            <a:endParaRPr lang="en-US" altLang="zh-CN" b="1" dirty="0"/>
          </a:p>
        </p:txBody>
      </p:sp>
      <p:pic>
        <p:nvPicPr>
          <p:cNvPr id="4" name="图片 3" descr="粉色盘子上的食物&#10;&#10;中度可信度描述已自动生成">
            <a:extLst>
              <a:ext uri="{FF2B5EF4-FFF2-40B4-BE49-F238E27FC236}">
                <a16:creationId xmlns:a16="http://schemas.microsoft.com/office/drawing/2014/main" id="{1091BDDF-751A-E0AB-B3A3-10D7D1CB3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96" y="1368673"/>
            <a:ext cx="1792852" cy="140078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F75560-94B4-3F77-4E8D-9BCDA5D7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55" y="3051135"/>
            <a:ext cx="2490282" cy="1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碗里的食物&#10;&#10;描述已自动生成">
            <a:extLst>
              <a:ext uri="{FF2B5EF4-FFF2-40B4-BE49-F238E27FC236}">
                <a16:creationId xmlns:a16="http://schemas.microsoft.com/office/drawing/2014/main" id="{F2AAD03F-BE95-D9DF-653F-A7661BD5B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05" y="1367989"/>
            <a:ext cx="1693163" cy="1401469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871931D5-F4DD-49BE-8B07-84E0BA6EB87B}"/>
              </a:ext>
            </a:extLst>
          </p:cNvPr>
          <p:cNvSpPr/>
          <p:nvPr/>
        </p:nvSpPr>
        <p:spPr>
          <a:xfrm>
            <a:off x="2712195" y="4734687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20" y="63196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Postup: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5" y="1170825"/>
            <a:ext cx="381699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4.</a:t>
            </a:r>
            <a:r>
              <a:rPr lang="sk-SK" altLang="zh-CN" sz="1400" b="1" dirty="0" err="1"/>
              <a:t>Orestujte</a:t>
            </a:r>
            <a:r>
              <a:rPr lang="sk-SK" altLang="zh-CN" sz="1400" b="1" dirty="0"/>
              <a:t> pór</a:t>
            </a:r>
            <a:endParaRPr lang="en-US" altLang="zh-CN" sz="1400" dirty="0"/>
          </a:p>
          <a:p>
            <a:pPr lvl="1"/>
            <a:r>
              <a:rPr lang="sk-SK" altLang="zh-CN" dirty="0"/>
              <a:t>Zohrejte </a:t>
            </a:r>
            <a:r>
              <a:rPr lang="sk-SK" altLang="zh-CN" dirty="0" err="1"/>
              <a:t>wok</a:t>
            </a:r>
            <a:r>
              <a:rPr lang="sk-SK" altLang="zh-CN" dirty="0"/>
              <a:t>. Keď je horúci, nalejte trochu oleja (nie príliš veľa). Keď je olej rozpálený, pridajte pór. Za stáleho miešania smažte do mäkka.</a:t>
            </a:r>
            <a:endParaRPr lang="en" altLang="zh-CN" dirty="0"/>
          </a:p>
          <a:p>
            <a:endParaRPr lang="en-US" altLang="zh-CN" sz="1400" b="1" dirty="0">
              <a:sym typeface="+mn-lt"/>
            </a:endParaRPr>
          </a:p>
          <a:p>
            <a:r>
              <a:rPr lang="sk-SK" altLang="zh-CN" sz="1400" b="1" dirty="0">
                <a:sym typeface="+mn-lt"/>
              </a:rPr>
              <a:t>5</a:t>
            </a:r>
            <a:r>
              <a:rPr lang="en-US" altLang="zh-CN" sz="1400" b="1" dirty="0">
                <a:sym typeface="+mn-lt"/>
              </a:rPr>
              <a:t>. </a:t>
            </a:r>
            <a:r>
              <a:rPr lang="en-US" altLang="zh-CN" sz="1400" b="1" dirty="0" err="1">
                <a:sym typeface="+mn-lt"/>
              </a:rPr>
              <a:t>Skombinujte</a:t>
            </a:r>
            <a:r>
              <a:rPr lang="en-US" altLang="zh-CN" sz="1400" b="1" dirty="0">
                <a:sym typeface="+mn-lt"/>
              </a:rPr>
              <a:t> a </a:t>
            </a:r>
            <a:r>
              <a:rPr lang="en-US" altLang="zh-CN" sz="1400" b="1" dirty="0" err="1">
                <a:sym typeface="+mn-lt"/>
              </a:rPr>
              <a:t>dokončite</a:t>
            </a:r>
            <a:endParaRPr lang="en-US" altLang="zh-CN" sz="1400" b="1" dirty="0">
              <a:sym typeface="+mn-lt"/>
            </a:endParaRPr>
          </a:p>
          <a:p>
            <a:pPr lvl="1"/>
            <a:r>
              <a:rPr lang="sk-SK" altLang="zh-CN" dirty="0"/>
              <a:t>Pridajte hovädzie mäso, omáčku a rovnomerne premiešajte.</a:t>
            </a:r>
            <a:endParaRPr lang="en-US" altLang="zh-CN" sz="1400" b="1" dirty="0">
              <a:sym typeface="+mn-lt"/>
            </a:endParaRPr>
          </a:p>
        </p:txBody>
      </p:sp>
      <p:pic>
        <p:nvPicPr>
          <p:cNvPr id="7" name="图片 6" descr="碗里的食物&#10;&#10;描述已自动生成">
            <a:extLst>
              <a:ext uri="{FF2B5EF4-FFF2-40B4-BE49-F238E27FC236}">
                <a16:creationId xmlns:a16="http://schemas.microsoft.com/office/drawing/2014/main" id="{E684C994-F755-924F-464B-2673C19F0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65" y="1170825"/>
            <a:ext cx="2990662" cy="2228336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F08D06AA-11B5-444D-A6A9-36A2031B23E4}"/>
              </a:ext>
            </a:extLst>
          </p:cNvPr>
          <p:cNvSpPr/>
          <p:nvPr/>
        </p:nvSpPr>
        <p:spPr>
          <a:xfrm>
            <a:off x="2612160" y="4632556"/>
            <a:ext cx="444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 err="1">
                <a:sym typeface="+mn-lt"/>
              </a:rPr>
              <a:t>Konfuciov</a:t>
            </a:r>
            <a:r>
              <a:rPr lang="sk-SK" altLang="zh-CN" b="1" dirty="0">
                <a:sym typeface="+mn-lt"/>
              </a:rPr>
              <a:t> inštitút pri Univerzite Komenského v Bratislave</a:t>
            </a:r>
            <a:endParaRPr lang="en-US" altLang="zh-CN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1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10owerPoint Presentation-2"/>
  <p:tag name="ISPRING_RESOURCE_PATHS_HASH_PRESENTER" val="cbf19018b11488c695171ad8859c3984d1c33f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774</Words>
  <Application>Microsoft Office PowerPoint</Application>
  <PresentationFormat>Vlastná</PresentationFormat>
  <Paragraphs>105</Paragraphs>
  <Slides>14</Slides>
  <Notes>4</Notes>
  <HiddenSlides>0</HiddenSlides>
  <MMClips>1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14</vt:i4>
      </vt:variant>
    </vt:vector>
  </HeadingPairs>
  <TitlesOfParts>
    <vt:vector size="26" baseType="lpstr">
      <vt:lpstr>等线</vt:lpstr>
      <vt:lpstr>微软雅黑</vt:lpstr>
      <vt:lpstr>SimHei</vt:lpstr>
      <vt:lpstr>宋体</vt:lpstr>
      <vt:lpstr>Arial</vt:lpstr>
      <vt:lpstr>Calibri</vt:lpstr>
      <vt:lpstr>Lato Black</vt:lpstr>
      <vt:lpstr>Times New Roman</vt:lpstr>
      <vt:lpstr>印品黑体</vt:lpstr>
      <vt:lpstr>第一PPT，www.1ppt.com</vt:lpstr>
      <vt:lpstr>第一PPT，www.1ppt.com </vt:lpstr>
      <vt:lpstr>自定义设计方案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dc:description>www.1ppt.com</dc:description>
  <cp:lastModifiedBy>Sabina Veselkova</cp:lastModifiedBy>
  <cp:revision>145</cp:revision>
  <dcterms:created xsi:type="dcterms:W3CDTF">2013-06-01T10:48:00Z</dcterms:created>
  <dcterms:modified xsi:type="dcterms:W3CDTF">2024-05-31T07:55:09Z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5BE7EFC503EB4D63B3B911EE004D0438_12</vt:lpwstr>
  </property>
  <property fmtid="{D5CDD505-2E9C-101B-9397-08002B2CF9AE}" pid="3" name="KSOProductBuildVer">
    <vt:lpwstr>2052-12.1.0.15712</vt:lpwstr>
  </property>
</Properties>
</file>