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9" r:id="rId3"/>
  </p:sldMasterIdLst>
  <p:notesMasterIdLst>
    <p:notesMasterId r:id="rId19"/>
  </p:notesMasterIdLst>
  <p:handoutMasterIdLst>
    <p:handoutMasterId r:id="rId20"/>
  </p:handoutMasterIdLst>
  <p:sldIdLst>
    <p:sldId id="256" r:id="rId4"/>
    <p:sldId id="337" r:id="rId5"/>
    <p:sldId id="338" r:id="rId6"/>
    <p:sldId id="349" r:id="rId7"/>
    <p:sldId id="313" r:id="rId8"/>
    <p:sldId id="372" r:id="rId9"/>
    <p:sldId id="348" r:id="rId10"/>
    <p:sldId id="367" r:id="rId11"/>
    <p:sldId id="368" r:id="rId12"/>
    <p:sldId id="363" r:id="rId13"/>
    <p:sldId id="334" r:id="rId14"/>
    <p:sldId id="369" r:id="rId15"/>
    <p:sldId id="370" r:id="rId16"/>
    <p:sldId id="371" r:id="rId17"/>
    <p:sldId id="366" r:id="rId18"/>
  </p:sldIdLst>
  <p:sldSz cx="9145588" cy="5145088"/>
  <p:notesSz cx="6858000" cy="9144000"/>
  <p:custDataLst>
    <p:tags r:id="rId21"/>
  </p:custData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935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835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912" userDrawn="1">
          <p15:clr>
            <a:srgbClr val="A4A3A4"/>
          </p15:clr>
        </p15:guide>
        <p15:guide id="3" orient="horz" pos="1680" userDrawn="1">
          <p15:clr>
            <a:srgbClr val="A4A3A4"/>
          </p15:clr>
        </p15:guide>
        <p15:guide id="4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F2E15"/>
    <a:srgbClr val="92D050"/>
    <a:srgbClr val="F4F4F4"/>
    <a:srgbClr val="0070C0"/>
    <a:srgbClr val="7030A0"/>
    <a:srgbClr val="CC00CC"/>
    <a:srgbClr val="FF33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51" autoAdjust="0"/>
    <p:restoredTop sz="93826" autoAdjust="0"/>
  </p:normalViewPr>
  <p:slideViewPr>
    <p:cSldViewPr snapToGrid="0" showGuides="1">
      <p:cViewPr varScale="1">
        <p:scale>
          <a:sx n="119" d="100"/>
          <a:sy n="119" d="100"/>
        </p:scale>
        <p:origin x="312" y="-84"/>
      </p:cViewPr>
      <p:guideLst>
        <p:guide orient="horz" pos="2208"/>
        <p:guide pos="3912"/>
        <p:guide orient="horz" pos="16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6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/>
      <dgm:t>
        <a:bodyPr/>
        <a:lstStyle/>
        <a:p>
          <a:endParaRPr lang="en-US">
            <a:sym typeface="+mn-lt"/>
          </a:endParaRPr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LinFactNeighborX="-23863" custLinFactNeighborY="150"/>
      <dgm:spPr>
        <a:prstGeom prst="round2Diag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7AC81859-B11C-4EE9-8379-B9AF70890D88}" type="pres">
      <dgm:prSet presAssocID="{F4DCAFF9-3CD8-4192-92EC-2050EBC96D81}" presName="rect2" presStyleLbl="trBgShp" presStyleIdx="0" presStyleCnt="1" custLinFactNeighborX="32881" custLinFactNeighborY="15057">
        <dgm:presLayoutVars>
          <dgm:bulletEnabled val="1"/>
        </dgm:presLayoutVars>
      </dgm:prSet>
      <dgm:spPr/>
    </dgm:pt>
  </dgm:ptLst>
  <dgm:cxnLst>
    <dgm:cxn modelId="{124C6A67-F705-4E59-A192-40BA7C7030B1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FC0B4DD4-9A76-49E9-BBD6-4C6D8C729A81}" type="presOf" srcId="{B3E39A80-D6B7-4E26-B22E-327D37299CB1}" destId="{BDA71D6A-C3D1-411E-9EAC-6386FFEE52C2}" srcOrd="0" destOrd="0" presId="urn:microsoft.com/office/officeart/2008/layout/BendingPictureSemiTransparentText"/>
    <dgm:cxn modelId="{0209D6A3-A7C0-4757-BAB7-81CF9D3F6376}" type="presParOf" srcId="{BDA71D6A-C3D1-411E-9EAC-6386FFEE52C2}" destId="{0B2273E3-B9E3-4A02-93CF-275511BE0699}" srcOrd="0" destOrd="0" presId="urn:microsoft.com/office/officeart/2008/layout/BendingPictureSemiTransparentText"/>
    <dgm:cxn modelId="{DE72A6A7-DBB0-4BDA-9F52-051B1ED272E5}" type="presParOf" srcId="{0B2273E3-B9E3-4A02-93CF-275511BE0699}" destId="{367DAC4B-08E7-4BA7-A970-D0115453FB5A}" srcOrd="0" destOrd="0" presId="urn:microsoft.com/office/officeart/2008/layout/BendingPictureSemiTransparentText"/>
    <dgm:cxn modelId="{ADC49F50-61AA-48A6-B896-B69989D26B94}" type="presParOf" srcId="{0B2273E3-B9E3-4A02-93CF-275511BE0699}" destId="{7AC81859-B11C-4EE9-8379-B9AF70890D88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>
            <a:latin typeface="+mn-lt"/>
            <a:ea typeface="+mn-ea"/>
            <a:cs typeface="+mn-ea"/>
            <a:sym typeface="+mn-lt"/>
          </a:endParaRPr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163731" custLinFactNeighborX="-19490" custLinFactNeighborY="-51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CAB79ED3-67C3-4196-B7E0-4C69332A12FD}" type="presOf" srcId="{F4DCAFF9-3CD8-4192-92EC-2050EBC96D81}" destId="{7AC81859-B11C-4EE9-8379-B9AF70890D88}" srcOrd="0" destOrd="0" presId="urn:microsoft.com/office/officeart/2008/layout/BendingPictureSemiTransparentText"/>
    <dgm:cxn modelId="{FBE79BE4-6856-47D0-ABE7-446A9BA4E3D3}" type="presOf" srcId="{B3E39A80-D6B7-4E26-B22E-327D37299CB1}" destId="{BDA71D6A-C3D1-411E-9EAC-6386FFEE52C2}" srcOrd="0" destOrd="0" presId="urn:microsoft.com/office/officeart/2008/layout/BendingPictureSemiTransparentText"/>
    <dgm:cxn modelId="{767F326C-F5F4-4567-B777-73701A5EB325}" type="presParOf" srcId="{BDA71D6A-C3D1-411E-9EAC-6386FFEE52C2}" destId="{0B2273E3-B9E3-4A02-93CF-275511BE0699}" srcOrd="0" destOrd="0" presId="urn:microsoft.com/office/officeart/2008/layout/BendingPictureSemiTransparentText"/>
    <dgm:cxn modelId="{AD3F4188-4C22-4FD9-8111-4275FE9C0DFE}" type="presParOf" srcId="{0B2273E3-B9E3-4A02-93CF-275511BE0699}" destId="{367DAC4B-08E7-4BA7-A970-D0115453FB5A}" srcOrd="0" destOrd="0" presId="urn:microsoft.com/office/officeart/2008/layout/BendingPictureSemiTransparentText"/>
    <dgm:cxn modelId="{4F861503-0D37-4445-8D1D-47B4B8604419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320477" y="0"/>
          <a:ext cx="4010187" cy="3437205"/>
        </a:xfrm>
        <a:prstGeom prst="round2Diag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 bwMode="white">
        <a:xfrm>
          <a:off x="2554855" y="2530253"/>
          <a:ext cx="4010187" cy="824929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20" tIns="109220" rIns="109220" bIns="10922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>
            <a:sym typeface="+mn-lt"/>
          </a:endParaRPr>
        </a:p>
      </dsp:txBody>
      <dsp:txXfrm>
        <a:off x="2554855" y="2530253"/>
        <a:ext cx="4010187" cy="8249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0" y="0"/>
          <a:ext cx="6559507" cy="34338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 bwMode="white">
        <a:xfrm>
          <a:off x="1279386" y="2405372"/>
          <a:ext cx="4006270" cy="824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20" tIns="109220" rIns="109220" bIns="10922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>
            <a:latin typeface="+mn-lt"/>
            <a:ea typeface="+mn-ea"/>
            <a:cs typeface="+mn-ea"/>
            <a:sym typeface="+mn-lt"/>
          </a:endParaRPr>
        </a:p>
      </dsp:txBody>
      <dsp:txXfrm>
        <a:off x="1279386" y="2405372"/>
        <a:ext cx="4006270" cy="824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E841E-6FA6-49F7-A395-BC1FD6B4EF35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2A492-FC83-4E37-9600-AA040E422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919B9-FCB4-4BF6-BF66-9BFB52FA27DE}" type="datetimeFigureOut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949C9-BCC5-4E68-A275-21E7D2B8CD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935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835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RK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LLERY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LLERY fo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759" y="273929"/>
            <a:ext cx="7888070" cy="9944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759" y="1369642"/>
            <a:ext cx="788807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759" y="4768735"/>
            <a:ext cx="2457877" cy="273928"/>
          </a:xfrm>
          <a:prstGeom prst="rect">
            <a:avLst/>
          </a:prstGeom>
        </p:spPr>
        <p:txBody>
          <a:bodyPr/>
          <a:lstStyle/>
          <a:p>
            <a:fld id="{FD15BE4B-21CE-433A-AE04-B4144043CF3C}" type="datetime1">
              <a:rPr lang="zh-CN" altLang="en-US" smtClean="0"/>
              <a:t>2024/6/17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86756" y="4768735"/>
            <a:ext cx="2172077" cy="2739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Confucius Institue of Comenius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8952" y="4768735"/>
            <a:ext cx="2457877" cy="273928"/>
          </a:xfrm>
          <a:prstGeom prst="rect">
            <a:avLst/>
          </a:prstGeom>
        </p:spPr>
        <p:txBody>
          <a:bodyPr/>
          <a:lstStyle/>
          <a:p>
            <a:fld id="{2A335206-2AB7-4D3B-85AC-F38F7AE210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3988" cy="110331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6238"/>
            <a:ext cx="6402388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1C4D-DDBE-4637-8278-7A762A54265E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2A822-5271-4C58-B0B0-9FBFED94A37C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763"/>
            <a:ext cx="7773987" cy="10207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1225"/>
            <a:ext cx="7773987" cy="1125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AC33-BBEA-469C-8A3B-0C5781B0F077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40188" cy="339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612F-67DB-4536-ABD1-34157762DFD2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E9AF-D249-4C3A-B765-0FD4795D408C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F28C-514B-470E-A993-EDDF23C6A2EF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C7BBF-C649-4313-928C-6F4CEF57A059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1ECC-C6AF-44E9-BEE8-A550D515C33A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44A5-98C5-4B8B-81A1-E771547D9A43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6BEC-D2E7-4434-8D24-478E125F9424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EF74-33CC-4B03-A55D-6E2A7D7B350D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A5D-C711-4B81-BEEA-0E4402510AF4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A494D-AB89-4C76-9351-66F920EB243B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7071-2760-4E56-9063-EC9562417F48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6220-B306-49F9-93AD-DFF42499C593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FD647-6150-4C70-94BB-E593402892B1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84EE0-64AE-48C8-A27A-28757CDDDF13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9DD2-EBE2-41C7-9238-15983B0370CB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CC6F-1F81-4ABC-B29A-567619A5B06F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9607-2821-463C-A880-2F5A5A09DA2A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2B03A-1780-4576-8FEB-F7B168FEACE0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0A16-0F41-4DEE-92A4-58D6F8C0E011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 YEAR F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38CD-74CD-4B97-B2A7-E53CD756F1D8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14C2-16C1-4EC7-AAB1-61A3EE3CFF8A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F060-047E-49DD-8D0A-48270EEB2B18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9949-2E34-4759-815C-A6C4BF3612B7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B2CB-826F-4686-829F-19A1B7008E45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F8ED5-B908-4981-B6B1-D37A63969BF5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6E96-606B-4BE9-81F7-8DD3D8AB2A00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2DE12-B850-43C8-AB31-7055BEB76B87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41AE9-5700-48A7-9E19-6897F5ACE6BF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51422-1F77-4D92-BF26-C227C918D719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S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8E2B-56C0-40EC-BFFB-B5F5500AA28F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5B811-B8C9-4E36-BCF4-72E9397B5260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1BA7-65AC-441F-901F-47957C9734F2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F4604-6F2D-4022-8131-12F5AC1E57C3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9C0F-4C7E-4B03-A015-876EE3E6902B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9682-5A85-441A-A06F-0F5B0E647740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0AFD7-E827-4415-AB72-41D4D3ED2C94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386C-9352-4C62-8D11-5ABA6C4CA025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872F-C8E1-45BF-B2EA-E1A89CFCFCBE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329C2-7AD4-444E-9155-60AF8AA7BDF7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80F2A-A7D1-4591-8696-193AC97CF10E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C9CA-9BC7-4A38-B855-0AC3F417A784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45884-C7CC-4630-A02E-0A0B62D040BC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9745A-7072-4465-94B3-1D3B57EE1BDA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CE37-84C9-4F09-A30C-23C3963E7CB9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6C454-9666-4C04-9565-1B02C37487B4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5C70-A5C6-4A56-9EA7-1667B164F2D9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7596-8E3B-46F5-A578-425DFA54C64D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3875-E216-4B1A-9C4D-8D58B2EEA48E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0F01-7F09-4571-B41C-D565A187A271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F47F-A281-4A9C-BB5F-CF6E481C9041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8CE6F-9AD2-4718-BE24-5E1C743B3A31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5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090E-6412-45B9-8DE1-B780F822AD2B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5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07EB-0326-438C-BA2F-6F739D804B25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FAB8B-2B0F-4F9A-A06A-2BC22658E2C0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351B-88E7-43B6-B3D6-C1AA472A5A09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3338" cy="439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94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72013-7127-40BC-B89B-5B3B75A0B106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2038"/>
            <a:ext cx="5487987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7987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7488"/>
            <a:ext cx="5487987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A8B51-F916-4CD8-9264-3377D8773393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429D3-8A73-4685-A912-170F7512BBEE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0988" y="206375"/>
            <a:ext cx="2057400" cy="43894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21388" cy="43894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DF5B-F271-4684-898E-F049E7B35E66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80" y="206042"/>
            <a:ext cx="8231029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80" y="1200521"/>
            <a:ext cx="8231029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79" y="4768735"/>
            <a:ext cx="2133971" cy="273928"/>
          </a:xfrm>
          <a:prstGeom prst="rect">
            <a:avLst/>
          </a:prstGeom>
        </p:spPr>
        <p:txBody>
          <a:bodyPr/>
          <a:lstStyle/>
          <a:p>
            <a:pPr defTabSz="914400"/>
            <a:fld id="{EF319D58-5802-4E05-82A7-4A9260741722}" type="datetime1">
              <a:rPr lang="zh-CN" altLang="en-US" sz="1800" smtClean="0">
                <a:solidFill>
                  <a:prstClr val="black"/>
                </a:solidFill>
              </a:rPr>
              <a:t>2024/6/17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743" y="4768735"/>
            <a:ext cx="2896103" cy="273928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altLang="zh-CN" sz="1800">
                <a:solidFill>
                  <a:prstClr val="black"/>
                </a:solidFill>
              </a:rPr>
              <a:t>Confucius Institue of Comenius University</a:t>
            </a: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4338" y="4768735"/>
            <a:ext cx="2133971" cy="273928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z="1800" smtClean="0">
                <a:solidFill>
                  <a:prstClr val="black"/>
                </a:solidFill>
              </a:r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0551" y="206042"/>
            <a:ext cx="2057757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80" y="206042"/>
            <a:ext cx="6020845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79" y="4768735"/>
            <a:ext cx="2133971" cy="273928"/>
          </a:xfrm>
          <a:prstGeom prst="rect">
            <a:avLst/>
          </a:prstGeom>
        </p:spPr>
        <p:txBody>
          <a:bodyPr/>
          <a:lstStyle/>
          <a:p>
            <a:pPr defTabSz="914400"/>
            <a:fld id="{75235BF2-9182-4F39-80C0-8BB1057B56C0}" type="datetime1">
              <a:rPr lang="zh-CN" altLang="en-US" sz="1800" smtClean="0">
                <a:solidFill>
                  <a:prstClr val="black"/>
                </a:solidFill>
              </a:rPr>
              <a:t>2024/6/17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743" y="4768735"/>
            <a:ext cx="2896103" cy="273928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altLang="zh-CN" sz="1800">
                <a:solidFill>
                  <a:prstClr val="black"/>
                </a:solidFill>
              </a:rPr>
              <a:t>Confucius Institue of Comenius University</a:t>
            </a: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4338" y="4768735"/>
            <a:ext cx="2133971" cy="273928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z="1800" smtClean="0">
                <a:solidFill>
                  <a:prstClr val="black"/>
                </a:solidFill>
              </a:r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RKETING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50" Type="http://schemas.openxmlformats.org/officeDocument/2006/relationships/slideLayout" Target="../slideLayouts/slideLayout67.xml"/><Relationship Id="rId55" Type="http://schemas.openxmlformats.org/officeDocument/2006/relationships/slideLayout" Target="../slideLayouts/slideLayout72.xml"/><Relationship Id="rId63" Type="http://schemas.openxmlformats.org/officeDocument/2006/relationships/theme" Target="../theme/theme2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3" Type="http://schemas.openxmlformats.org/officeDocument/2006/relationships/slideLayout" Target="../slideLayouts/slideLayout70.xml"/><Relationship Id="rId58" Type="http://schemas.openxmlformats.org/officeDocument/2006/relationships/slideLayout" Target="../slideLayouts/slideLayout75.xml"/><Relationship Id="rId5" Type="http://schemas.openxmlformats.org/officeDocument/2006/relationships/slideLayout" Target="../slideLayouts/slideLayout22.xml"/><Relationship Id="rId61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65.xml"/><Relationship Id="rId56" Type="http://schemas.openxmlformats.org/officeDocument/2006/relationships/slideLayout" Target="../slideLayouts/slideLayout73.xml"/><Relationship Id="rId64" Type="http://schemas.openxmlformats.org/officeDocument/2006/relationships/image" Target="../media/image1.jpeg"/><Relationship Id="rId8" Type="http://schemas.openxmlformats.org/officeDocument/2006/relationships/slideLayout" Target="../slideLayouts/slideLayout25.xml"/><Relationship Id="rId51" Type="http://schemas.openxmlformats.org/officeDocument/2006/relationships/slideLayout" Target="../slideLayouts/slideLayout68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59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58.xml"/><Relationship Id="rId54" Type="http://schemas.openxmlformats.org/officeDocument/2006/relationships/slideLayout" Target="../slideLayouts/slideLayout71.xml"/><Relationship Id="rId6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slideLayout" Target="../slideLayouts/slideLayout66.xml"/><Relationship Id="rId57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52" Type="http://schemas.openxmlformats.org/officeDocument/2006/relationships/slideLayout" Target="../slideLayouts/slideLayout69.xml"/><Relationship Id="rId6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screen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60622" cy="771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 descr="E:\00专题PPT\餐饮招商PPT\美食图片\21695767_230716569000_2.jpg"/>
          <p:cNvPicPr>
            <a:picLocks noChangeAspect="1" noChangeArrowheads="1"/>
          </p:cNvPicPr>
          <p:nvPr userDrawn="1"/>
        </p:nvPicPr>
        <p:blipFill rotWithShape="1">
          <a:blip r:embed="rId20" cstate="screen"/>
          <a:srcRect/>
          <a:stretch>
            <a:fillRect/>
          </a:stretch>
        </p:blipFill>
        <p:spPr bwMode="auto">
          <a:xfrm>
            <a:off x="8439158" y="0"/>
            <a:ext cx="721464" cy="7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00专题PPT\餐饮招商PPT\舌尖上的味道.png"/>
          <p:cNvPicPr>
            <a:picLocks noChangeAspect="1" noChangeArrowheads="1"/>
          </p:cNvPicPr>
          <p:nvPr userDrawn="1"/>
        </p:nvPicPr>
        <p:blipFill rotWithShape="1">
          <a:blip r:embed="rId21" cstate="screen"/>
          <a:srcRect/>
          <a:stretch>
            <a:fillRect/>
          </a:stretch>
        </p:blipFill>
        <p:spPr bwMode="auto">
          <a:xfrm>
            <a:off x="137635" y="95481"/>
            <a:ext cx="1088710" cy="57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接连接符 3"/>
          <p:cNvCxnSpPr/>
          <p:nvPr userDrawn="1"/>
        </p:nvCxnSpPr>
        <p:spPr>
          <a:xfrm>
            <a:off x="1165807" y="159544"/>
            <a:ext cx="0" cy="452437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hape 1547"/>
          <p:cNvSpPr/>
          <p:nvPr userDrawn="1"/>
        </p:nvSpPr>
        <p:spPr>
          <a:xfrm flipV="1">
            <a:off x="1240578" y="596967"/>
            <a:ext cx="7198580" cy="0"/>
          </a:xfrm>
          <a:prstGeom prst="line">
            <a:avLst/>
          </a:prstGeom>
          <a:ln w="12700">
            <a:solidFill>
              <a:srgbClr val="9A9A9A"/>
            </a:solidFill>
            <a:prstDash val="sysDot"/>
            <a:miter lim="400000"/>
            <a:headEnd type="triangle" len="sm"/>
            <a:tailEnd type="triangle" len="sm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Shape 1545"/>
          <p:cNvSpPr/>
          <p:nvPr userDrawn="1"/>
        </p:nvSpPr>
        <p:spPr>
          <a:xfrm>
            <a:off x="1228222" y="244825"/>
            <a:ext cx="2522054" cy="3077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lvl="0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2000" b="1" dirty="0">
                <a:solidFill>
                  <a:srgbClr val="4F2E1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添加标题文字内容</a:t>
            </a:r>
            <a:endParaRPr sz="2000" b="1" dirty="0">
              <a:solidFill>
                <a:srgbClr val="4F2E1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Oval 69"/>
          <p:cNvSpPr/>
          <p:nvPr userDrawn="1"/>
        </p:nvSpPr>
        <p:spPr>
          <a:xfrm>
            <a:off x="7731602" y="548449"/>
            <a:ext cx="97023" cy="97036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8" tIns="17144" rIns="34288" bIns="17144"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Oval 70"/>
          <p:cNvSpPr/>
          <p:nvPr userDrawn="1"/>
        </p:nvSpPr>
        <p:spPr>
          <a:xfrm>
            <a:off x="7845955" y="548449"/>
            <a:ext cx="97023" cy="97036"/>
          </a:xfrm>
          <a:prstGeom prst="ellipse">
            <a:avLst/>
          </a:prstGeom>
          <a:solidFill>
            <a:srgbClr val="4F2E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8" tIns="17144" rIns="34288" bIns="17144"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Oval 71"/>
          <p:cNvSpPr/>
          <p:nvPr userDrawn="1"/>
        </p:nvSpPr>
        <p:spPr>
          <a:xfrm>
            <a:off x="7960308" y="548449"/>
            <a:ext cx="97023" cy="97036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8" tIns="17144" rIns="34288" bIns="17144"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Oval 72"/>
          <p:cNvSpPr/>
          <p:nvPr userDrawn="1"/>
        </p:nvSpPr>
        <p:spPr>
          <a:xfrm>
            <a:off x="8074660" y="548449"/>
            <a:ext cx="97023" cy="97036"/>
          </a:xfrm>
          <a:prstGeom prst="ellipse">
            <a:avLst/>
          </a:prstGeom>
          <a:solidFill>
            <a:srgbClr val="4F2E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8" tIns="17144" rIns="34288" bIns="17144"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Oval 73"/>
          <p:cNvSpPr/>
          <p:nvPr userDrawn="1"/>
        </p:nvSpPr>
        <p:spPr>
          <a:xfrm>
            <a:off x="8189012" y="548449"/>
            <a:ext cx="97023" cy="97036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8" tIns="17144" rIns="34288" bIns="17144"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slow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  <p:hf sldNum="0" dt="0"/>
  <p:txStyles>
    <p:titleStyle>
      <a:lvl1pPr algn="l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4" cstate="screen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3118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31188" cy="3395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8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2500D-E29B-4F30-A772-DE757C5D122E}" type="datetime1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850"/>
            <a:ext cx="2897188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4788" y="47688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18.xml"/><Relationship Id="rId6" Type="http://schemas.openxmlformats.org/officeDocument/2006/relationships/image" Target="../media/image7.jpeg"/><Relationship Id="rId5" Type="http://schemas.openxmlformats.org/officeDocument/2006/relationships/image" Target="../media/image1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33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75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11.png"/><Relationship Id="rId2" Type="http://schemas.openxmlformats.org/officeDocument/2006/relationships/tags" Target="../tags/tag3.xml"/><Relationship Id="rId16" Type="http://schemas.openxmlformats.org/officeDocument/2006/relationships/image" Target="../media/image10.jpe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9.pn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5.jpe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淘宝网Chenying0907出品 6"/>
          <p:cNvSpPr/>
          <p:nvPr/>
        </p:nvSpPr>
        <p:spPr>
          <a:xfrm>
            <a:off x="0" y="850896"/>
            <a:ext cx="2120440" cy="1498600"/>
          </a:xfrm>
          <a:prstGeom prst="rect">
            <a:avLst/>
          </a:prstGeom>
          <a:solidFill>
            <a:srgbClr val="4F2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淘宝网Chenying0907出品 10"/>
          <p:cNvSpPr/>
          <p:nvPr/>
        </p:nvSpPr>
        <p:spPr>
          <a:xfrm>
            <a:off x="1" y="2427286"/>
            <a:ext cx="9156700" cy="4571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淘宝网Chenying0907出品 2" descr="E:\00专题PPT\餐饮招商PPT\中国味道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88042" y="2851944"/>
            <a:ext cx="5348892" cy="162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淘宝网Chenying0907出品 22"/>
          <p:cNvSpPr/>
          <p:nvPr/>
        </p:nvSpPr>
        <p:spPr>
          <a:xfrm>
            <a:off x="7014819" y="850896"/>
            <a:ext cx="2120440" cy="1498600"/>
          </a:xfrm>
          <a:prstGeom prst="rect">
            <a:avLst/>
          </a:prstGeom>
          <a:solidFill>
            <a:srgbClr val="4F2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Oval 69"/>
          <p:cNvSpPr/>
          <p:nvPr/>
        </p:nvSpPr>
        <p:spPr>
          <a:xfrm>
            <a:off x="5400222" y="2615301"/>
            <a:ext cx="97023" cy="9703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8" tIns="17144" rIns="34288" bIns="17144"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Oval 70"/>
          <p:cNvSpPr/>
          <p:nvPr/>
        </p:nvSpPr>
        <p:spPr>
          <a:xfrm>
            <a:off x="5514575" y="2615301"/>
            <a:ext cx="97023" cy="97036"/>
          </a:xfrm>
          <a:prstGeom prst="ellipse">
            <a:avLst/>
          </a:prstGeom>
          <a:solidFill>
            <a:srgbClr val="4F2E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8" tIns="17144" rIns="34288" bIns="17144"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7" name="Oval 71"/>
          <p:cNvSpPr/>
          <p:nvPr/>
        </p:nvSpPr>
        <p:spPr>
          <a:xfrm>
            <a:off x="5628928" y="2615301"/>
            <a:ext cx="97023" cy="9703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8" tIns="17144" rIns="34288" bIns="17144"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Oval 72"/>
          <p:cNvSpPr/>
          <p:nvPr/>
        </p:nvSpPr>
        <p:spPr>
          <a:xfrm>
            <a:off x="5743280" y="2615301"/>
            <a:ext cx="97023" cy="97036"/>
          </a:xfrm>
          <a:prstGeom prst="ellipse">
            <a:avLst/>
          </a:prstGeom>
          <a:solidFill>
            <a:srgbClr val="4F2E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8" tIns="17144" rIns="34288" bIns="17144"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9" name="Oval 73"/>
          <p:cNvSpPr/>
          <p:nvPr/>
        </p:nvSpPr>
        <p:spPr>
          <a:xfrm>
            <a:off x="5857632" y="2615301"/>
            <a:ext cx="97023" cy="9703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8" tIns="17144" rIns="34288" bIns="17144"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Shape 1605"/>
          <p:cNvSpPr/>
          <p:nvPr/>
        </p:nvSpPr>
        <p:spPr>
          <a:xfrm>
            <a:off x="2453145" y="4305614"/>
            <a:ext cx="4390110" cy="375920"/>
          </a:xfrm>
          <a:prstGeom prst="rect">
            <a:avLst/>
          </a:prstGeom>
          <a:ln w="12700">
            <a:miter lim="400000"/>
          </a:ln>
        </p:spPr>
        <p:txBody>
          <a:bodyPr wrap="square" lIns="49949" tIns="49949" rIns="49949" bIns="49949" anchor="ctr">
            <a:spAutoFit/>
          </a:bodyPr>
          <a:lstStyle>
            <a:lvl1pPr>
              <a:lnSpc>
                <a:spcPct val="150000"/>
              </a:lnSpc>
              <a:defRPr sz="20000">
                <a:solidFill>
                  <a:srgbClr val="FB8734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pPr lvl="0" algn="ctr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lang="en-US" altLang="zh-CN" sz="1800" dirty="0">
                <a:solidFill>
                  <a:srgbClr val="290D0D"/>
                </a:solidFill>
                <a:latin typeface="+mn-lt"/>
                <a:ea typeface="+mn-ea"/>
                <a:cs typeface="+mn-ea"/>
                <a:sym typeface="+mn-lt"/>
              </a:rPr>
              <a:t>Ling Wei &amp; Zhu Guolong</a:t>
            </a:r>
          </a:p>
        </p:txBody>
      </p:sp>
      <p:pic>
        <p:nvPicPr>
          <p:cNvPr id="1026" name="Picture 2" descr="E:/人教版数学/厨艺课/蚝油牛柳.jpg蚝油牛柳"/>
          <p:cNvPicPr>
            <a:picLocks noChangeAspect="1" noChangeArrowheads="1"/>
          </p:cNvPicPr>
          <p:nvPr/>
        </p:nvPicPr>
        <p:blipFill>
          <a:blip r:embed="rId4"/>
          <a:srcRect l="17945" r="17945"/>
          <a:stretch>
            <a:fillRect/>
          </a:stretch>
        </p:blipFill>
        <p:spPr bwMode="auto">
          <a:xfrm>
            <a:off x="2184734" y="837916"/>
            <a:ext cx="1559041" cy="149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E:/人教版数学/厨艺课/y.jpgy"/>
          <p:cNvPicPr>
            <a:picLocks noChangeAspect="1"/>
          </p:cNvPicPr>
          <p:nvPr/>
        </p:nvPicPr>
        <p:blipFill>
          <a:blip r:embed="rId5"/>
          <a:srcRect l="21265" r="21265"/>
          <a:stretch>
            <a:fillRect/>
          </a:stretch>
        </p:blipFill>
        <p:spPr>
          <a:xfrm>
            <a:off x="3834144" y="850896"/>
            <a:ext cx="1477299" cy="1477299"/>
          </a:xfrm>
          <a:prstGeom prst="rect">
            <a:avLst/>
          </a:prstGeom>
        </p:spPr>
      </p:pic>
      <p:pic>
        <p:nvPicPr>
          <p:cNvPr id="1030" name="Picture 6" descr="E:/人教版数学/厨艺课/蓉.jpg蓉"/>
          <p:cNvPicPr>
            <a:picLocks noChangeAspect="1" noChangeArrowheads="1"/>
          </p:cNvPicPr>
          <p:nvPr/>
        </p:nvPicPr>
        <p:blipFill rotWithShape="1">
          <a:blip r:embed="rId6"/>
          <a:srcRect l="14796" r="14796"/>
          <a:stretch>
            <a:fillRect/>
          </a:stretch>
        </p:blipFill>
        <p:spPr bwMode="auto">
          <a:xfrm>
            <a:off x="5391483" y="836790"/>
            <a:ext cx="1559041" cy="147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>
          <a:xfrm>
            <a:off x="3124200" y="4768850"/>
            <a:ext cx="3826324" cy="273050"/>
          </a:xfrm>
        </p:spPr>
        <p:txBody>
          <a:bodyPr/>
          <a:lstStyle/>
          <a:p>
            <a:r>
              <a:rPr lang="sk-SK" altLang="zh-CN" b="1" dirty="0" err="1">
                <a:sym typeface="+mn-lt"/>
              </a:rPr>
              <a:t>Konfuciov</a:t>
            </a:r>
            <a:r>
              <a:rPr lang="sk-SK" altLang="zh-CN" b="1" dirty="0">
                <a:sym typeface="+mn-lt"/>
              </a:rPr>
              <a:t> inštitút pri Univerzite Komenského v Bratislave</a:t>
            </a:r>
            <a:endParaRPr lang="en-US" altLang="zh-CN" b="1" dirty="0"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:blinds dir="vert"/>
      </p:transition>
    </mc:Choice>
    <mc:Fallback xmlns="">
      <p:transition spd="slow" advTm="4000">
        <p:blinds dir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5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58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6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61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6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6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 animBg="1"/>
          <p:bldP spid="23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5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58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6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61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6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6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 animBg="1"/>
          <p:bldP spid="23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/>
          <p:cNvGraphicFramePr/>
          <p:nvPr/>
        </p:nvGraphicFramePr>
        <p:xfrm>
          <a:off x="0" y="500217"/>
          <a:ext cx="6565043" cy="3437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Parallelogram 1"/>
          <p:cNvSpPr/>
          <p:nvPr/>
        </p:nvSpPr>
        <p:spPr>
          <a:xfrm>
            <a:off x="-914559" y="235817"/>
            <a:ext cx="1829118" cy="1093331"/>
          </a:xfrm>
          <a:prstGeom prst="parallelogram">
            <a:avLst>
              <a:gd name="adj" fmla="val 91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Parallelogram 17"/>
          <p:cNvSpPr/>
          <p:nvPr/>
        </p:nvSpPr>
        <p:spPr>
          <a:xfrm>
            <a:off x="1009101" y="3623000"/>
            <a:ext cx="7002091" cy="3137074"/>
          </a:xfrm>
          <a:prstGeom prst="parallelogram">
            <a:avLst>
              <a:gd name="adj" fmla="val 904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6" name="Parallelogram 25"/>
          <p:cNvSpPr/>
          <p:nvPr/>
        </p:nvSpPr>
        <p:spPr>
          <a:xfrm>
            <a:off x="5648962" y="-1582829"/>
            <a:ext cx="5248253" cy="3137074"/>
          </a:xfrm>
          <a:prstGeom prst="parallelogram">
            <a:avLst>
              <a:gd name="adj" fmla="val 86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7" name="Parallelogram 26"/>
          <p:cNvSpPr/>
          <p:nvPr/>
        </p:nvSpPr>
        <p:spPr>
          <a:xfrm>
            <a:off x="3103592" y="1329148"/>
            <a:ext cx="8196276" cy="3137074"/>
          </a:xfrm>
          <a:prstGeom prst="parallelogram">
            <a:avLst>
              <a:gd name="adj" fmla="val 87447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160080" y="171503"/>
            <a:ext cx="3691967" cy="422737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arallelogram 27"/>
          <p:cNvSpPr/>
          <p:nvPr/>
        </p:nvSpPr>
        <p:spPr>
          <a:xfrm>
            <a:off x="4240392" y="1554133"/>
            <a:ext cx="5248253" cy="3137074"/>
          </a:xfrm>
          <a:prstGeom prst="parallelogram">
            <a:avLst>
              <a:gd name="adj" fmla="val 451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4799714" y="4722418"/>
            <a:ext cx="2170274" cy="2485005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38550" y="1708823"/>
            <a:ext cx="4278498" cy="777146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 algn="r"/>
            <a:r>
              <a:rPr lang="sk-SK" altLang="zh-CN" sz="2300" dirty="0">
                <a:sym typeface="+mn-lt"/>
              </a:rPr>
              <a:t>Dusené c</a:t>
            </a:r>
            <a:r>
              <a:rPr lang="it-IT" altLang="zh-CN" sz="2300" dirty="0">
                <a:sym typeface="+mn-lt"/>
              </a:rPr>
              <a:t>esnakov</a:t>
            </a:r>
            <a:r>
              <a:rPr lang="sk-SK" altLang="zh-CN" sz="2300" dirty="0">
                <a:sym typeface="+mn-lt"/>
              </a:rPr>
              <a:t>é</a:t>
            </a:r>
            <a:r>
              <a:rPr lang="it-IT" altLang="zh-CN" sz="2300" dirty="0">
                <a:sym typeface="+mn-lt"/>
              </a:rPr>
              <a:t> krevet</a:t>
            </a:r>
            <a:r>
              <a:rPr lang="sk-SK" altLang="zh-CN" sz="2300" dirty="0">
                <a:sym typeface="+mn-lt"/>
              </a:rPr>
              <a:t>y</a:t>
            </a:r>
            <a:r>
              <a:rPr lang="it-IT" altLang="zh-CN" sz="2300" dirty="0">
                <a:sym typeface="+mn-lt"/>
              </a:rPr>
              <a:t> </a:t>
            </a:r>
            <a:r>
              <a:rPr lang="sk-SK" altLang="zh-CN" sz="2300" dirty="0">
                <a:sym typeface="+mn-lt"/>
              </a:rPr>
              <a:t>na</a:t>
            </a:r>
            <a:r>
              <a:rPr lang="it-IT" altLang="zh-CN" sz="2300" dirty="0">
                <a:sym typeface="+mn-lt"/>
              </a:rPr>
              <a:t> pare</a:t>
            </a:r>
          </a:p>
          <a:p>
            <a:pPr algn="r"/>
            <a:r>
              <a:rPr lang="it-IT" altLang="zh-CN" sz="2300" dirty="0">
                <a:sym typeface="+mn-lt"/>
              </a:rPr>
              <a:t> </a:t>
            </a:r>
            <a:r>
              <a:rPr lang="sk-SK" altLang="zh-CN" sz="2300" dirty="0">
                <a:sym typeface="+mn-lt"/>
              </a:rPr>
              <a:t>s</a:t>
            </a:r>
            <a:r>
              <a:rPr lang="it-IT" altLang="zh-CN" sz="2300" dirty="0">
                <a:sym typeface="+mn-lt"/>
              </a:rPr>
              <a:t> </a:t>
            </a:r>
            <a:r>
              <a:rPr lang="sk-SK" altLang="zh-CN" sz="2300" dirty="0">
                <a:sym typeface="+mn-lt"/>
              </a:rPr>
              <a:t>V</a:t>
            </a:r>
            <a:r>
              <a:rPr lang="it-IT" altLang="zh-CN" sz="2300" dirty="0">
                <a:sym typeface="+mn-lt"/>
              </a:rPr>
              <a:t>ermicelli</a:t>
            </a:r>
            <a:endParaRPr lang="en-US" altLang="zh-CN" sz="2300" dirty="0">
              <a:solidFill>
                <a:srgbClr val="4F2E15"/>
              </a:solidFill>
              <a:cs typeface="+mn-ea"/>
              <a:sym typeface="+mn-lt"/>
            </a:endParaRPr>
          </a:p>
        </p:txBody>
      </p:sp>
      <p:sp>
        <p:nvSpPr>
          <p:cNvPr id="30" name="淘宝网Chenying0907出品 29"/>
          <p:cNvSpPr/>
          <p:nvPr/>
        </p:nvSpPr>
        <p:spPr>
          <a:xfrm>
            <a:off x="5488305" y="2572385"/>
            <a:ext cx="3493135" cy="1974846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 </a:t>
            </a:r>
            <a:r>
              <a:rPr lang="en-US" altLang="zh-CN" dirty="0" err="1"/>
              <a:t>Dusen</a:t>
            </a:r>
            <a:r>
              <a:rPr lang="sk-SK" altLang="zh-CN" dirty="0"/>
              <a:t>é</a:t>
            </a:r>
            <a:r>
              <a:rPr lang="en-US" altLang="zh-CN" dirty="0"/>
              <a:t> </a:t>
            </a:r>
            <a:r>
              <a:rPr lang="en-US" altLang="zh-CN" dirty="0" err="1"/>
              <a:t>cesnakov</a:t>
            </a:r>
            <a:r>
              <a:rPr lang="sk-SK" altLang="zh-CN" dirty="0"/>
              <a:t>é</a:t>
            </a:r>
            <a:r>
              <a:rPr lang="en-US" altLang="zh-CN" dirty="0"/>
              <a:t> </a:t>
            </a:r>
            <a:r>
              <a:rPr lang="en-US" altLang="zh-CN" dirty="0" err="1"/>
              <a:t>krevet</a:t>
            </a:r>
            <a:r>
              <a:rPr lang="sk-SK" altLang="zh-CN" dirty="0"/>
              <a:t>y</a:t>
            </a:r>
            <a:r>
              <a:rPr lang="en-US" altLang="zh-CN" dirty="0"/>
              <a:t> s vermicelli (</a:t>
            </a:r>
            <a:r>
              <a:rPr lang="en-US" altLang="zh-CN" dirty="0" err="1"/>
              <a:t>suàn</a:t>
            </a:r>
            <a:r>
              <a:rPr lang="en-US" altLang="zh-CN" dirty="0"/>
              <a:t> </a:t>
            </a:r>
            <a:r>
              <a:rPr lang="en-US" altLang="zh-CN" dirty="0" err="1"/>
              <a:t>róng</a:t>
            </a:r>
            <a:r>
              <a:rPr lang="en-US" altLang="zh-CN" dirty="0"/>
              <a:t> </a:t>
            </a:r>
            <a:r>
              <a:rPr lang="en-US" altLang="zh-CN" dirty="0" err="1"/>
              <a:t>fěn</a:t>
            </a:r>
            <a:r>
              <a:rPr lang="en-US" altLang="zh-CN" dirty="0"/>
              <a:t> </a:t>
            </a:r>
            <a:r>
              <a:rPr lang="en-US" altLang="zh-CN" dirty="0" err="1"/>
              <a:t>sī</a:t>
            </a:r>
            <a:r>
              <a:rPr lang="en-US" altLang="zh-CN" dirty="0"/>
              <a:t> </a:t>
            </a:r>
            <a:r>
              <a:rPr lang="en-US" altLang="zh-CN" dirty="0" err="1"/>
              <a:t>xiā</a:t>
            </a:r>
            <a:r>
              <a:rPr lang="en-US" altLang="zh-CN" dirty="0"/>
              <a:t>) </a:t>
            </a:r>
            <a:r>
              <a:rPr lang="en-US" altLang="zh-CN" dirty="0" err="1"/>
              <a:t>sa</a:t>
            </a:r>
            <a:r>
              <a:rPr lang="en-US" altLang="zh-CN" dirty="0"/>
              <a:t> </a:t>
            </a:r>
            <a:r>
              <a:rPr lang="en-US" altLang="zh-CN" dirty="0" err="1"/>
              <a:t>tradične</a:t>
            </a:r>
            <a:r>
              <a:rPr lang="en-US" altLang="zh-CN" dirty="0"/>
              <a:t> </a:t>
            </a:r>
            <a:r>
              <a:rPr lang="sk-SK" altLang="zh-CN" dirty="0"/>
              <a:t>podávajú</a:t>
            </a:r>
            <a:r>
              <a:rPr lang="en-US" altLang="zh-CN" dirty="0"/>
              <a:t> s </a:t>
            </a:r>
            <a:r>
              <a:rPr lang="en-US" altLang="zh-CN" dirty="0" err="1"/>
              <a:t>rezancami</a:t>
            </a:r>
            <a:r>
              <a:rPr lang="en-US" altLang="zh-CN" dirty="0"/>
              <a:t> zo </a:t>
            </a:r>
            <a:r>
              <a:rPr lang="en-US" altLang="zh-CN" dirty="0" err="1"/>
              <a:t>zelenej</a:t>
            </a:r>
            <a:r>
              <a:rPr lang="en-US" altLang="zh-CN" dirty="0"/>
              <a:t> </a:t>
            </a:r>
            <a:r>
              <a:rPr lang="en-US" altLang="zh-CN" dirty="0" err="1"/>
              <a:t>fazule</a:t>
            </a:r>
            <a:r>
              <a:rPr lang="en-US" altLang="zh-CN" dirty="0"/>
              <a:t>, </a:t>
            </a:r>
            <a:r>
              <a:rPr lang="en-US" altLang="zh-CN" dirty="0" err="1"/>
              <a:t>mrazenými</a:t>
            </a:r>
            <a:r>
              <a:rPr lang="en-US" altLang="zh-CN" dirty="0"/>
              <a:t> </a:t>
            </a:r>
            <a:r>
              <a:rPr lang="en-US" altLang="zh-CN" dirty="0" err="1"/>
              <a:t>tigrovými</a:t>
            </a:r>
            <a:r>
              <a:rPr lang="en-US" altLang="zh-CN" dirty="0"/>
              <a:t> </a:t>
            </a:r>
            <a:r>
              <a:rPr lang="en-US" altLang="zh-CN" dirty="0" err="1"/>
              <a:t>krevetami</a:t>
            </a:r>
            <a:r>
              <a:rPr lang="en-US" altLang="zh-CN" dirty="0"/>
              <a:t> a </a:t>
            </a:r>
            <a:r>
              <a:rPr lang="en-US" altLang="zh-CN" dirty="0" err="1"/>
              <a:t>mletým</a:t>
            </a:r>
            <a:r>
              <a:rPr lang="en-US" altLang="zh-CN" dirty="0"/>
              <a:t> </a:t>
            </a:r>
            <a:r>
              <a:rPr lang="en-US" altLang="zh-CN" dirty="0" err="1"/>
              <a:t>cesnakom</a:t>
            </a:r>
            <a:r>
              <a:rPr lang="en-US" altLang="zh-CN" dirty="0"/>
              <a:t>. Je</a:t>
            </a:r>
            <a:r>
              <a:rPr lang="sk-SK" altLang="zh-CN" dirty="0"/>
              <a:t> to</a:t>
            </a:r>
            <a:r>
              <a:rPr lang="en-US" altLang="zh-CN" dirty="0"/>
              <a:t> </a:t>
            </a:r>
            <a:r>
              <a:rPr lang="en-US" altLang="zh-CN" dirty="0" err="1"/>
              <a:t>jednoduch</a:t>
            </a:r>
            <a:r>
              <a:rPr lang="sk-SK" altLang="zh-CN" dirty="0"/>
              <a:t>é</a:t>
            </a:r>
            <a:r>
              <a:rPr lang="en-US" altLang="zh-CN" dirty="0"/>
              <a:t>, ale </a:t>
            </a:r>
            <a:r>
              <a:rPr lang="en-US" altLang="zh-CN" dirty="0" err="1"/>
              <a:t>sviež</a:t>
            </a:r>
            <a:r>
              <a:rPr lang="sk-SK" altLang="zh-CN" dirty="0"/>
              <a:t>e</a:t>
            </a:r>
            <a:r>
              <a:rPr lang="en-US" altLang="zh-CN" dirty="0"/>
              <a:t> a </a:t>
            </a:r>
            <a:r>
              <a:rPr lang="en-US" altLang="zh-CN" dirty="0" err="1"/>
              <a:t>lahodn</a:t>
            </a:r>
            <a:r>
              <a:rPr lang="sk-SK" altLang="zh-CN" dirty="0"/>
              <a:t>é jedlo.</a:t>
            </a:r>
          </a:p>
          <a:p>
            <a:pPr>
              <a:lnSpc>
                <a:spcPct val="150000"/>
              </a:lnSpc>
            </a:pPr>
            <a:endParaRPr lang="en-US" altLang="zh-CN" dirty="0"/>
          </a:p>
        </p:txBody>
      </p:sp>
      <p:sp>
        <p:nvSpPr>
          <p:cNvPr id="15" name="TextBox 14"/>
          <p:cNvSpPr txBox="1"/>
          <p:nvPr/>
        </p:nvSpPr>
        <p:spPr>
          <a:xfrm>
            <a:off x="7599164" y="765078"/>
            <a:ext cx="1135585" cy="1146478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 algn="r"/>
            <a:r>
              <a:rPr lang="en-US" altLang="zh-CN" sz="7000" b="1" dirty="0">
                <a:solidFill>
                  <a:srgbClr val="4F2E15"/>
                </a:solidFill>
                <a:cs typeface="+mn-ea"/>
                <a:sym typeface="+mn-lt"/>
              </a:rPr>
              <a:t>02</a:t>
            </a:r>
            <a:endParaRPr lang="en-US" sz="7000" b="1" dirty="0">
              <a:solidFill>
                <a:srgbClr val="4F2E15"/>
              </a:solidFill>
              <a:cs typeface="+mn-ea"/>
              <a:sym typeface="+mn-lt"/>
            </a:endParaRPr>
          </a:p>
        </p:txBody>
      </p:sp>
      <p:sp>
        <p:nvSpPr>
          <p:cNvPr id="40" name="淘宝网Chenying0907出品 39"/>
          <p:cNvSpPr/>
          <p:nvPr/>
        </p:nvSpPr>
        <p:spPr>
          <a:xfrm>
            <a:off x="60476" y="3897680"/>
            <a:ext cx="2181449" cy="469369"/>
          </a:xfrm>
          <a:prstGeom prst="rect">
            <a:avLst/>
          </a:prstGeom>
        </p:spPr>
        <p:txBody>
          <a:bodyPr wrap="none" lIns="68589" tIns="34295" rIns="68589" bIns="34295">
            <a:spAutoFit/>
          </a:bodyPr>
          <a:lstStyle/>
          <a:p>
            <a:r>
              <a:rPr lang="en-US" sz="2600" dirty="0"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CHUTNÉ JEDLO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2644345" y="4768850"/>
            <a:ext cx="3987113" cy="273050"/>
          </a:xfrm>
        </p:spPr>
        <p:txBody>
          <a:bodyPr/>
          <a:lstStyle/>
          <a:p>
            <a:r>
              <a:rPr lang="sk-SK" altLang="zh-CN" b="1" dirty="0" err="1">
                <a:sym typeface="+mn-lt"/>
              </a:rPr>
              <a:t>Konfuciov</a:t>
            </a:r>
            <a:r>
              <a:rPr lang="sk-SK" altLang="zh-CN" b="1" dirty="0">
                <a:sym typeface="+mn-lt"/>
              </a:rPr>
              <a:t> inštitút pri Univerzite Komenského v Bratislave</a:t>
            </a:r>
            <a:endParaRPr lang="en-US" altLang="zh-CN" b="1" dirty="0"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1000">
        <p14:switch dir="r"/>
      </p:transition>
    </mc:Choice>
    <mc:Fallback xmlns=""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2" grpId="0" animBg="1"/>
      <p:bldP spid="18" grpId="0" animBg="1"/>
      <p:bldP spid="26" grpId="0" animBg="1"/>
      <p:bldP spid="27" grpId="0" animBg="1"/>
      <p:bldP spid="28" grpId="0" animBg="1"/>
      <p:bldP spid="31" grpId="0"/>
      <p:bldP spid="30" grpId="0"/>
      <p:bldP spid="15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淘宝网Chenying0907出品 2" descr="E:/人教版数学/厨艺课/虾子.jpg虾子"/>
          <p:cNvPicPr>
            <a:picLocks noChangeArrowheads="1"/>
          </p:cNvPicPr>
          <p:nvPr/>
        </p:nvPicPr>
        <p:blipFill>
          <a:blip r:embed="rId4"/>
          <a:srcRect t="15136" b="15136"/>
          <a:stretch>
            <a:fillRect/>
          </a:stretch>
        </p:blipFill>
        <p:spPr bwMode="auto">
          <a:xfrm>
            <a:off x="834029" y="351064"/>
            <a:ext cx="3619989" cy="3326564"/>
          </a:xfrm>
          <a:prstGeom prst="ellipse">
            <a:avLst/>
          </a:prstGeom>
          <a:blipFill>
            <a:blip r:embed="rId5" cstate="screen"/>
            <a:stretch>
              <a:fillRect/>
            </a:stretch>
          </a:blipFill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淘宝网Chenying0907出品 2" descr="E:/人教版数学/厨艺课/蓉.jpg蓉"/>
          <p:cNvPicPr>
            <a:picLocks noChangeArrowheads="1"/>
          </p:cNvPicPr>
          <p:nvPr/>
        </p:nvPicPr>
        <p:blipFill>
          <a:blip r:embed="rId6"/>
          <a:srcRect l="15469" r="15469"/>
          <a:stretch>
            <a:fillRect/>
          </a:stretch>
        </p:blipFill>
        <p:spPr bwMode="auto">
          <a:xfrm>
            <a:off x="724926" y="2882787"/>
            <a:ext cx="1919097" cy="1853657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41352" y="1934208"/>
            <a:ext cx="3143200" cy="19055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4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endParaRPr lang="en-US" altLang="zh-CN" sz="140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err="1">
                <a:latin typeface="+mn-lt"/>
                <a:ea typeface="+mn-ea"/>
                <a:cs typeface="+mn-ea"/>
                <a:sym typeface="+mn-ea"/>
              </a:rPr>
              <a:t>Vďaka</a:t>
            </a:r>
            <a:r>
              <a:rPr lang="en-US" altLang="zh-CN" sz="1400" dirty="0">
                <a:latin typeface="+mn-lt"/>
                <a:ea typeface="+mn-ea"/>
                <a:cs typeface="+mn-ea"/>
                <a:sym typeface="+mn-ea"/>
              </a:rPr>
              <a:t> </a:t>
            </a:r>
            <a:r>
              <a:rPr lang="en-US" altLang="zh-CN" sz="1400" dirty="0" err="1">
                <a:latin typeface="+mn-lt"/>
                <a:ea typeface="+mn-ea"/>
                <a:cs typeface="+mn-ea"/>
                <a:sym typeface="+mn-ea"/>
              </a:rPr>
              <a:t>tvaru</a:t>
            </a:r>
            <a:r>
              <a:rPr lang="en-US" altLang="zh-CN" sz="1400" dirty="0">
                <a:latin typeface="+mn-lt"/>
                <a:ea typeface="+mn-ea"/>
                <a:cs typeface="+mn-ea"/>
                <a:sym typeface="+mn-ea"/>
              </a:rPr>
              <a:t> </a:t>
            </a:r>
            <a:r>
              <a:rPr lang="en-US" altLang="zh-CN" sz="1400" dirty="0" err="1">
                <a:latin typeface="+mn-lt"/>
                <a:ea typeface="+mn-ea"/>
                <a:cs typeface="+mn-ea"/>
                <a:sym typeface="+mn-ea"/>
              </a:rPr>
              <a:t>rezancov</a:t>
            </a:r>
            <a:r>
              <a:rPr lang="en-US" altLang="zh-CN" sz="1400" dirty="0">
                <a:latin typeface="+mn-lt"/>
                <a:ea typeface="+mn-ea"/>
                <a:cs typeface="+mn-ea"/>
                <a:sym typeface="+mn-ea"/>
              </a:rPr>
              <a:t> a </a:t>
            </a:r>
            <a:r>
              <a:rPr lang="en-US" altLang="zh-CN" sz="1400" dirty="0" err="1">
                <a:latin typeface="+mn-lt"/>
                <a:ea typeface="+mn-ea"/>
                <a:cs typeface="+mn-ea"/>
                <a:sym typeface="+mn-ea"/>
              </a:rPr>
              <a:t>farbe</a:t>
            </a:r>
            <a:r>
              <a:rPr lang="en-US" altLang="zh-CN" sz="1400" dirty="0">
                <a:latin typeface="+mn-lt"/>
                <a:ea typeface="+mn-ea"/>
                <a:cs typeface="+mn-ea"/>
                <a:sym typeface="+mn-ea"/>
              </a:rPr>
              <a:t> </a:t>
            </a:r>
            <a:r>
              <a:rPr lang="en-US" altLang="zh-CN" sz="1400" dirty="0" err="1">
                <a:latin typeface="+mn-lt"/>
                <a:ea typeface="+mn-ea"/>
                <a:cs typeface="+mn-ea"/>
                <a:sym typeface="+mn-ea"/>
              </a:rPr>
              <a:t>varených</a:t>
            </a:r>
            <a:r>
              <a:rPr lang="en-US" altLang="zh-CN" sz="1400" dirty="0">
                <a:latin typeface="+mn-lt"/>
                <a:ea typeface="+mn-ea"/>
                <a:cs typeface="+mn-ea"/>
                <a:sym typeface="+mn-ea"/>
              </a:rPr>
              <a:t> </a:t>
            </a:r>
            <a:r>
              <a:rPr lang="en-US" altLang="zh-CN" sz="1400" dirty="0" err="1">
                <a:latin typeface="+mn-lt"/>
                <a:ea typeface="+mn-ea"/>
                <a:cs typeface="+mn-ea"/>
                <a:sym typeface="+mn-ea"/>
              </a:rPr>
              <a:t>tigrích</a:t>
            </a:r>
            <a:r>
              <a:rPr lang="en-US" altLang="zh-CN" sz="1400" dirty="0">
                <a:latin typeface="+mn-lt"/>
                <a:ea typeface="+mn-ea"/>
                <a:cs typeface="+mn-ea"/>
                <a:sym typeface="+mn-ea"/>
              </a:rPr>
              <a:t> </a:t>
            </a:r>
            <a:r>
              <a:rPr lang="en-US" altLang="zh-CN" sz="1400" dirty="0" err="1">
                <a:latin typeface="+mn-lt"/>
                <a:ea typeface="+mn-ea"/>
                <a:cs typeface="+mn-ea"/>
                <a:sym typeface="+mn-ea"/>
              </a:rPr>
              <a:t>kreviet</a:t>
            </a:r>
            <a:r>
              <a:rPr lang="en-US" altLang="zh-CN" sz="1400" dirty="0">
                <a:latin typeface="+mn-lt"/>
                <a:ea typeface="+mn-ea"/>
                <a:cs typeface="+mn-ea"/>
                <a:sym typeface="+mn-ea"/>
              </a:rPr>
              <a:t> ich </a:t>
            </a:r>
            <a:r>
              <a:rPr lang="en-US" altLang="zh-CN" sz="1400" dirty="0" err="1">
                <a:latin typeface="+mn-lt"/>
                <a:ea typeface="+mn-ea"/>
                <a:cs typeface="+mn-ea"/>
                <a:sym typeface="+mn-ea"/>
              </a:rPr>
              <a:t>jedia</a:t>
            </a:r>
            <a:r>
              <a:rPr lang="en-US" altLang="zh-CN" sz="1400" dirty="0">
                <a:latin typeface="+mn-lt"/>
                <a:ea typeface="+mn-ea"/>
                <a:cs typeface="+mn-ea"/>
                <a:sym typeface="+mn-ea"/>
              </a:rPr>
              <a:t> </a:t>
            </a:r>
            <a:r>
              <a:rPr lang="en-US" altLang="zh-CN" sz="1400" dirty="0" err="1">
                <a:latin typeface="+mn-lt"/>
                <a:ea typeface="+mn-ea"/>
                <a:cs typeface="+mn-ea"/>
                <a:sym typeface="+mn-ea"/>
              </a:rPr>
              <a:t>kantonskí</a:t>
            </a:r>
            <a:r>
              <a:rPr lang="en-US" altLang="zh-CN" sz="1400" dirty="0">
                <a:latin typeface="+mn-lt"/>
                <a:ea typeface="+mn-ea"/>
                <a:cs typeface="+mn-ea"/>
                <a:sym typeface="+mn-ea"/>
              </a:rPr>
              <a:t> </a:t>
            </a:r>
            <a:r>
              <a:rPr lang="en-US" altLang="zh-CN" sz="1400" dirty="0" err="1">
                <a:latin typeface="+mn-lt"/>
                <a:ea typeface="+mn-ea"/>
                <a:cs typeface="+mn-ea"/>
                <a:sym typeface="+mn-ea"/>
              </a:rPr>
              <a:t>ľudia</a:t>
            </a:r>
            <a:r>
              <a:rPr lang="en-US" altLang="zh-CN" sz="1400" dirty="0">
                <a:latin typeface="+mn-lt"/>
                <a:ea typeface="+mn-ea"/>
                <a:cs typeface="+mn-ea"/>
                <a:sym typeface="+mn-ea"/>
              </a:rPr>
              <a:t>, </a:t>
            </a:r>
            <a:r>
              <a:rPr lang="en-US" altLang="zh-CN" sz="1400" dirty="0" err="1">
                <a:latin typeface="+mn-lt"/>
                <a:ea typeface="+mn-ea"/>
                <a:cs typeface="+mn-ea"/>
                <a:sym typeface="+mn-ea"/>
              </a:rPr>
              <a:t>ktorí</a:t>
            </a:r>
            <a:r>
              <a:rPr lang="en-US" altLang="zh-CN" sz="1400" dirty="0">
                <a:latin typeface="+mn-lt"/>
                <a:ea typeface="+mn-ea"/>
                <a:cs typeface="+mn-ea"/>
                <a:sym typeface="+mn-ea"/>
              </a:rPr>
              <a:t> </a:t>
            </a:r>
            <a:r>
              <a:rPr lang="en-US" altLang="zh-CN" sz="1400" dirty="0" err="1">
                <a:latin typeface="+mn-lt"/>
                <a:ea typeface="+mn-ea"/>
                <a:cs typeface="+mn-ea"/>
                <a:sym typeface="+mn-ea"/>
              </a:rPr>
              <a:t>si</a:t>
            </a:r>
            <a:r>
              <a:rPr lang="en-US" altLang="zh-CN" sz="1400" dirty="0">
                <a:latin typeface="+mn-lt"/>
                <a:ea typeface="+mn-ea"/>
                <a:cs typeface="+mn-ea"/>
                <a:sym typeface="+mn-ea"/>
              </a:rPr>
              <a:t> </a:t>
            </a:r>
            <a:r>
              <a:rPr lang="en-US" altLang="zh-CN" sz="1400" dirty="0" err="1">
                <a:latin typeface="+mn-lt"/>
                <a:ea typeface="+mn-ea"/>
                <a:cs typeface="+mn-ea"/>
                <a:sym typeface="+mn-ea"/>
              </a:rPr>
              <a:t>želajú</a:t>
            </a:r>
            <a:r>
              <a:rPr lang="en-US" altLang="zh-CN" sz="1400" dirty="0">
                <a:latin typeface="+mn-lt"/>
                <a:ea typeface="+mn-ea"/>
                <a:cs typeface="+mn-ea"/>
                <a:sym typeface="+mn-ea"/>
              </a:rPr>
              <a:t>, aby </a:t>
            </a:r>
            <a:r>
              <a:rPr lang="en-US" altLang="zh-CN" sz="1400" dirty="0" err="1">
                <a:latin typeface="+mn-lt"/>
                <a:ea typeface="+mn-ea"/>
                <a:cs typeface="+mn-ea"/>
                <a:sym typeface="+mn-ea"/>
              </a:rPr>
              <a:t>bol</a:t>
            </a:r>
            <a:r>
              <a:rPr lang="en-US" altLang="zh-CN" sz="1400" dirty="0">
                <a:latin typeface="+mn-lt"/>
                <a:ea typeface="+mn-ea"/>
                <a:cs typeface="+mn-ea"/>
                <a:sym typeface="+mn-ea"/>
              </a:rPr>
              <a:t> </a:t>
            </a:r>
            <a:r>
              <a:rPr lang="en-US" altLang="zh-CN" sz="1400" dirty="0" err="1">
                <a:latin typeface="+mn-lt"/>
                <a:ea typeface="+mn-ea"/>
                <a:cs typeface="+mn-ea"/>
                <a:sym typeface="+mn-ea"/>
              </a:rPr>
              <a:t>život</a:t>
            </a:r>
            <a:r>
              <a:rPr lang="en-US" altLang="zh-CN" sz="1400" dirty="0">
                <a:latin typeface="+mn-lt"/>
                <a:ea typeface="+mn-ea"/>
                <a:cs typeface="+mn-ea"/>
                <a:sym typeface="+mn-ea"/>
              </a:rPr>
              <a:t> </a:t>
            </a:r>
            <a:r>
              <a:rPr lang="en-US" altLang="zh-CN" sz="1400" dirty="0" err="1">
                <a:latin typeface="+mn-lt"/>
                <a:ea typeface="+mn-ea"/>
                <a:cs typeface="+mn-ea"/>
                <a:sym typeface="+mn-ea"/>
              </a:rPr>
              <a:t>prosperujúci</a:t>
            </a:r>
            <a:r>
              <a:rPr lang="en-US" altLang="zh-CN" sz="1400" dirty="0">
                <a:latin typeface="+mn-lt"/>
                <a:ea typeface="+mn-ea"/>
                <a:cs typeface="+mn-ea"/>
                <a:sym typeface="+mn-ea"/>
              </a:rPr>
              <a:t> a </a:t>
            </a:r>
            <a:r>
              <a:rPr lang="sk-SK" altLang="zh-CN" sz="1400" dirty="0">
                <a:latin typeface="+mn-lt"/>
                <a:ea typeface="+mn-ea"/>
                <a:cs typeface="+mn-ea"/>
                <a:sym typeface="+mn-ea"/>
              </a:rPr>
              <a:t>dlhý</a:t>
            </a:r>
            <a:r>
              <a:rPr lang="en-US" altLang="zh-CN" sz="1400" dirty="0">
                <a:latin typeface="+mn-lt"/>
                <a:ea typeface="+mn-ea"/>
                <a:cs typeface="+mn-ea"/>
                <a:sym typeface="+mn-ea"/>
              </a:rPr>
              <a:t>.</a:t>
            </a:r>
            <a:endParaRPr lang="sk-SK" altLang="zh-CN" sz="1400" dirty="0">
              <a:latin typeface="+mn-lt"/>
              <a:ea typeface="+mn-ea"/>
              <a:cs typeface="+mn-ea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淘宝网Chenying0907出品 8"/>
          <p:cNvSpPr/>
          <p:nvPr>
            <p:custDataLst>
              <p:tags r:id="rId1"/>
            </p:custDataLst>
          </p:nvPr>
        </p:nvSpPr>
        <p:spPr>
          <a:xfrm>
            <a:off x="4773295" y="1557655"/>
            <a:ext cx="4279265" cy="3765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altLang="zh-CN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30320" y="1577975"/>
            <a:ext cx="5114290" cy="352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altLang="zh-CN" sz="1700" b="1" dirty="0" err="1">
                <a:solidFill>
                  <a:schemeClr val="bg1"/>
                </a:solidFill>
                <a:cs typeface="+mn-ea"/>
                <a:sym typeface="+mn-lt"/>
              </a:rPr>
              <a:t>Dusen</a:t>
            </a:r>
            <a:r>
              <a:rPr lang="sk-SK" altLang="zh-CN" sz="1700" b="1" dirty="0">
                <a:solidFill>
                  <a:schemeClr val="bg1"/>
                </a:solidFill>
                <a:cs typeface="+mn-ea"/>
                <a:sym typeface="+mn-lt"/>
              </a:rPr>
              <a:t>é </a:t>
            </a:r>
            <a:r>
              <a:rPr lang="en-US" altLang="zh-CN" sz="1700" b="1" dirty="0" err="1">
                <a:solidFill>
                  <a:schemeClr val="bg1"/>
                </a:solidFill>
                <a:cs typeface="+mn-ea"/>
                <a:sym typeface="+mn-lt"/>
              </a:rPr>
              <a:t>cesnako</a:t>
            </a:r>
            <a:r>
              <a:rPr lang="sk-SK" altLang="zh-CN" sz="1700" b="1" dirty="0" err="1">
                <a:solidFill>
                  <a:schemeClr val="bg1"/>
                </a:solidFill>
                <a:cs typeface="+mn-ea"/>
                <a:sym typeface="+mn-lt"/>
              </a:rPr>
              <a:t>vé</a:t>
            </a:r>
            <a:r>
              <a:rPr lang="sk-SK" altLang="zh-CN" sz="17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700" b="1" dirty="0" err="1">
                <a:solidFill>
                  <a:schemeClr val="bg1"/>
                </a:solidFill>
                <a:cs typeface="+mn-ea"/>
                <a:sym typeface="+mn-lt"/>
              </a:rPr>
              <a:t>krev</a:t>
            </a:r>
            <a:r>
              <a:rPr lang="sk-SK" altLang="zh-CN" sz="1700" b="1" dirty="0" err="1">
                <a:solidFill>
                  <a:schemeClr val="bg1"/>
                </a:solidFill>
                <a:cs typeface="+mn-ea"/>
                <a:sym typeface="+mn-lt"/>
              </a:rPr>
              <a:t>ety</a:t>
            </a:r>
            <a:r>
              <a:rPr lang="en-US" altLang="zh-CN" sz="1700" b="1" dirty="0">
                <a:solidFill>
                  <a:schemeClr val="bg1"/>
                </a:solidFill>
                <a:cs typeface="+mn-ea"/>
                <a:sym typeface="+mn-lt"/>
              </a:rPr>
              <a:t> s vermicelli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89EE932F-F7D0-4D95-B271-629E580CE7B9}"/>
              </a:ext>
            </a:extLst>
          </p:cNvPr>
          <p:cNvSpPr/>
          <p:nvPr/>
        </p:nvSpPr>
        <p:spPr>
          <a:xfrm>
            <a:off x="2773910" y="4640135"/>
            <a:ext cx="44464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b="1" dirty="0" err="1">
                <a:sym typeface="+mn-lt"/>
              </a:rPr>
              <a:t>Konfuciov</a:t>
            </a:r>
            <a:r>
              <a:rPr lang="sk-SK" altLang="zh-CN" b="1" dirty="0">
                <a:sym typeface="+mn-lt"/>
              </a:rPr>
              <a:t> inštitút pri Univerzite Komenského v Bratislave</a:t>
            </a:r>
            <a:endParaRPr lang="en-US" altLang="zh-CN" b="1" dirty="0"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1412"/>
          <p:cNvSpPr/>
          <p:nvPr/>
        </p:nvSpPr>
        <p:spPr>
          <a:xfrm>
            <a:off x="594932" y="972445"/>
            <a:ext cx="4641437" cy="315471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242570">
              <a:spcBef>
                <a:spcPts val="640"/>
              </a:spcBef>
              <a:defRPr sz="1800"/>
            </a:pPr>
            <a:r>
              <a:rPr lang="sk-SK" altLang="zh-CN" sz="1600" b="1" kern="0" dirty="0">
                <a:cs typeface="+mn-ea"/>
                <a:sym typeface="+mn-lt"/>
              </a:rPr>
              <a:t>Prísady</a:t>
            </a:r>
            <a:r>
              <a:rPr lang="en-US" altLang="zh-CN" sz="1600" b="1" kern="0" dirty="0">
                <a:cs typeface="+mn-ea"/>
                <a:sym typeface="+mn-lt"/>
              </a:rPr>
              <a:t>:</a:t>
            </a:r>
          </a:p>
          <a:p>
            <a:pPr indent="0" defTabSz="242570">
              <a:spcBef>
                <a:spcPts val="640"/>
              </a:spcBef>
              <a:buFont typeface="Arial" panose="020B0604020202020204" pitchFamily="34" charset="0"/>
              <a:buNone/>
              <a:defRPr sz="1800"/>
            </a:pPr>
            <a:endParaRPr lang="en-US" altLang="zh-CN" sz="1600" kern="0" dirty="0">
              <a:cs typeface="+mn-ea"/>
              <a:sym typeface="+mn-lt"/>
            </a:endParaRP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en-US" altLang="zh-CN" sz="1600" kern="0" dirty="0">
                <a:cs typeface="+mn-ea"/>
                <a:sym typeface="+mn-lt"/>
              </a:rPr>
              <a:t>100g </a:t>
            </a:r>
            <a:r>
              <a:rPr lang="sk-SK" altLang="zh-CN" sz="1600" kern="0" dirty="0">
                <a:cs typeface="+mn-ea"/>
                <a:sym typeface="+mn-lt"/>
              </a:rPr>
              <a:t>rezancov zo zelenej fazule</a:t>
            </a: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en-US" altLang="zh-CN" sz="1600" kern="0" dirty="0">
                <a:cs typeface="+mn-ea"/>
                <a:sym typeface="+mn-lt"/>
              </a:rPr>
              <a:t>10</a:t>
            </a:r>
            <a:r>
              <a:rPr lang="sk-SK" altLang="zh-CN" sz="1600" kern="0" dirty="0">
                <a:cs typeface="+mn-ea"/>
                <a:sym typeface="+mn-lt"/>
              </a:rPr>
              <a:t> ks</a:t>
            </a:r>
            <a:r>
              <a:rPr lang="en-US" altLang="zh-CN" sz="1600" kern="0" dirty="0">
                <a:cs typeface="+mn-ea"/>
                <a:sym typeface="+mn-lt"/>
              </a:rPr>
              <a:t> </a:t>
            </a:r>
            <a:r>
              <a:rPr lang="en-US" altLang="zh-CN" sz="1600" kern="0" dirty="0" err="1">
                <a:cs typeface="+mn-ea"/>
                <a:sym typeface="+mn-lt"/>
              </a:rPr>
              <a:t>mrazen</a:t>
            </a:r>
            <a:r>
              <a:rPr lang="sk-SK" altLang="zh-CN" sz="1600" kern="0" dirty="0" err="1">
                <a:cs typeface="+mn-ea"/>
                <a:sym typeface="+mn-lt"/>
              </a:rPr>
              <a:t>ých</a:t>
            </a:r>
            <a:r>
              <a:rPr lang="en-US" altLang="zh-CN" sz="1600" kern="0" dirty="0">
                <a:cs typeface="+mn-ea"/>
                <a:sym typeface="+mn-lt"/>
              </a:rPr>
              <a:t> </a:t>
            </a:r>
            <a:r>
              <a:rPr lang="en-US" altLang="zh-CN" sz="1600" kern="0" dirty="0" err="1">
                <a:cs typeface="+mn-ea"/>
                <a:sym typeface="+mn-lt"/>
              </a:rPr>
              <a:t>tigr</a:t>
            </a:r>
            <a:r>
              <a:rPr lang="sk-SK" altLang="zh-CN" sz="1600" kern="0" dirty="0" err="1">
                <a:cs typeface="+mn-ea"/>
                <a:sym typeface="+mn-lt"/>
              </a:rPr>
              <a:t>ích</a:t>
            </a:r>
            <a:r>
              <a:rPr lang="en-US" altLang="zh-CN" sz="1600" kern="0" dirty="0">
                <a:cs typeface="+mn-ea"/>
                <a:sym typeface="+mn-lt"/>
              </a:rPr>
              <a:t> </a:t>
            </a:r>
            <a:r>
              <a:rPr lang="en-US" altLang="zh-CN" sz="1600" kern="0" dirty="0" err="1">
                <a:cs typeface="+mn-ea"/>
                <a:sym typeface="+mn-lt"/>
              </a:rPr>
              <a:t>krev</a:t>
            </a:r>
            <a:r>
              <a:rPr lang="sk-SK" altLang="zh-CN" sz="1600" kern="0" dirty="0" err="1">
                <a:cs typeface="+mn-ea"/>
                <a:sym typeface="+mn-lt"/>
              </a:rPr>
              <a:t>iet</a:t>
            </a:r>
            <a:r>
              <a:rPr lang="en-US" altLang="zh-CN" sz="1600" kern="0" dirty="0">
                <a:cs typeface="+mn-ea"/>
                <a:sym typeface="+mn-lt"/>
              </a:rPr>
              <a:t> - </a:t>
            </a:r>
            <a:r>
              <a:rPr lang="en-US" altLang="zh-CN" sz="1600" kern="0" dirty="0" err="1">
                <a:cs typeface="+mn-ea"/>
                <a:sym typeface="+mn-lt"/>
              </a:rPr>
              <a:t>asi</a:t>
            </a:r>
            <a:r>
              <a:rPr lang="en-US" altLang="zh-CN" sz="1600" kern="0" dirty="0">
                <a:cs typeface="+mn-ea"/>
                <a:sym typeface="+mn-lt"/>
              </a:rPr>
              <a:t> 200 g</a:t>
            </a: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pt-BR" altLang="zh-CN" sz="1600" kern="0" dirty="0">
                <a:cs typeface="+mn-ea"/>
                <a:sym typeface="+mn-lt"/>
              </a:rPr>
              <a:t>primerané množstvo oleja na varenie</a:t>
            </a:r>
            <a:endParaRPr lang="sk-SK" altLang="zh-CN" sz="1600" kern="0" dirty="0">
              <a:cs typeface="+mn-ea"/>
              <a:sym typeface="+mn-lt"/>
            </a:endParaRP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en-US" altLang="zh-CN" sz="1600" kern="0" dirty="0">
                <a:cs typeface="+mn-ea"/>
                <a:sym typeface="+mn-lt"/>
              </a:rPr>
              <a:t>3 </a:t>
            </a:r>
            <a:r>
              <a:rPr lang="sk-SK" altLang="zh-CN" sz="1600" kern="0" dirty="0">
                <a:cs typeface="+mn-ea"/>
                <a:sym typeface="+mn-lt"/>
              </a:rPr>
              <a:t>PL</a:t>
            </a:r>
            <a:r>
              <a:rPr lang="en-US" altLang="zh-CN" sz="1600" kern="0" dirty="0">
                <a:cs typeface="+mn-ea"/>
                <a:sym typeface="+mn-lt"/>
              </a:rPr>
              <a:t> </a:t>
            </a:r>
            <a:r>
              <a:rPr lang="sk-SK" altLang="zh-CN" sz="1600" kern="0" dirty="0">
                <a:cs typeface="+mn-ea"/>
                <a:sym typeface="+mn-lt"/>
              </a:rPr>
              <a:t>roztlačeného cesnaku</a:t>
            </a: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en-US" altLang="zh-CN" sz="1600" kern="0" dirty="0">
                <a:cs typeface="+mn-ea"/>
                <a:sym typeface="+mn-lt"/>
              </a:rPr>
              <a:t>2 </a:t>
            </a:r>
            <a:r>
              <a:rPr lang="sk-SK" altLang="zh-CN" sz="1600" kern="0" dirty="0">
                <a:cs typeface="+mn-ea"/>
                <a:sym typeface="+mn-lt"/>
              </a:rPr>
              <a:t>PL svetlej sójovej omáčky</a:t>
            </a: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en-US" altLang="zh-CN" sz="1600" kern="0" dirty="0">
                <a:cs typeface="+mn-ea"/>
                <a:sym typeface="+mn-lt"/>
              </a:rPr>
              <a:t>3 </a:t>
            </a:r>
            <a:r>
              <a:rPr lang="sk-SK" altLang="zh-CN" sz="1600" kern="0" dirty="0">
                <a:cs typeface="+mn-ea"/>
                <a:sym typeface="+mn-lt"/>
              </a:rPr>
              <a:t>PL ustricovej omáčky</a:t>
            </a:r>
            <a:endParaRPr lang="en-US" altLang="zh-CN" sz="1600" kern="0" dirty="0">
              <a:cs typeface="+mn-ea"/>
              <a:sym typeface="+mn-lt"/>
            </a:endParaRP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en-US" altLang="zh-CN" sz="1600" kern="0" dirty="0">
                <a:cs typeface="+mn-ea"/>
                <a:sym typeface="+mn-lt"/>
              </a:rPr>
              <a:t>3 </a:t>
            </a:r>
            <a:r>
              <a:rPr lang="sk-SK" altLang="zh-CN" sz="1600" kern="0" dirty="0">
                <a:cs typeface="+mn-ea"/>
                <a:sym typeface="+mn-lt"/>
              </a:rPr>
              <a:t>PL vody</a:t>
            </a:r>
            <a:endParaRPr lang="en-US" altLang="zh-CN" sz="1600" kern="0" dirty="0">
              <a:cs typeface="+mn-ea"/>
              <a:sym typeface="+mn-lt"/>
            </a:endParaRPr>
          </a:p>
          <a:p>
            <a:pPr defTabSz="242570">
              <a:spcBef>
                <a:spcPts val="640"/>
              </a:spcBef>
              <a:defRPr sz="1800"/>
            </a:pPr>
            <a:r>
              <a:rPr lang="en-US" altLang="zh-CN" sz="1600" kern="0" dirty="0">
                <a:cs typeface="+mn-ea"/>
                <a:sym typeface="+mn-lt"/>
              </a:rPr>
              <a:t> </a:t>
            </a:r>
            <a:endParaRPr sz="1600" kern="0" dirty="0">
              <a:cs typeface="+mn-ea"/>
              <a:sym typeface="+mn-lt"/>
            </a:endParaRPr>
          </a:p>
        </p:txBody>
      </p:sp>
      <p:pic>
        <p:nvPicPr>
          <p:cNvPr id="2050" name="Picture 2" descr="E:/人教版数学/厨艺课/黑雾.jpg黑雾"/>
          <p:cNvPicPr>
            <a:picLocks noChangeAspect="1" noChangeArrowheads="1"/>
          </p:cNvPicPr>
          <p:nvPr/>
        </p:nvPicPr>
        <p:blipFill>
          <a:blip r:embed="rId2"/>
          <a:srcRect t="83" b="83"/>
          <a:stretch>
            <a:fillRect/>
          </a:stretch>
        </p:blipFill>
        <p:spPr bwMode="auto">
          <a:xfrm>
            <a:off x="5291138" y="342900"/>
            <a:ext cx="1492185" cy="99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/人教版数学/厨艺课/1.jpg1"/>
          <p:cNvPicPr>
            <a:picLocks noChangeAspect="1" noChangeArrowheads="1"/>
          </p:cNvPicPr>
          <p:nvPr/>
        </p:nvPicPr>
        <p:blipFill rotWithShape="1">
          <a:blip r:embed="rId3"/>
          <a:srcRect t="3360" b="3360"/>
          <a:stretch>
            <a:fillRect/>
          </a:stretch>
        </p:blipFill>
        <p:spPr bwMode="auto">
          <a:xfrm>
            <a:off x="7293768" y="342900"/>
            <a:ext cx="1492186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/人教版数学/厨艺课/李锦记.jpg李锦记"/>
          <p:cNvPicPr>
            <a:picLocks noChangeAspect="1" noChangeArrowheads="1"/>
          </p:cNvPicPr>
          <p:nvPr/>
        </p:nvPicPr>
        <p:blipFill>
          <a:blip r:embed="rId4"/>
          <a:srcRect l="2076" r="2076"/>
          <a:stretch>
            <a:fillRect/>
          </a:stretch>
        </p:blipFill>
        <p:spPr bwMode="auto">
          <a:xfrm>
            <a:off x="5852795" y="3071495"/>
            <a:ext cx="2487930" cy="207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/人教版数学/厨艺课/蒜蓉.jpg蒜蓉"/>
          <p:cNvPicPr>
            <a:picLocks noChangeAspect="1" noChangeArrowheads="1"/>
          </p:cNvPicPr>
          <p:nvPr/>
        </p:nvPicPr>
        <p:blipFill>
          <a:blip r:embed="rId5"/>
          <a:srcRect l="16667" r="16667"/>
          <a:stretch>
            <a:fillRect/>
          </a:stretch>
        </p:blipFill>
        <p:spPr bwMode="auto">
          <a:xfrm>
            <a:off x="6463919" y="1630212"/>
            <a:ext cx="1266824" cy="126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F6C8B33F-3C28-4399-BC0E-E6B9BC9BDCC9}"/>
              </a:ext>
            </a:extLst>
          </p:cNvPr>
          <p:cNvSpPr/>
          <p:nvPr/>
        </p:nvSpPr>
        <p:spPr>
          <a:xfrm>
            <a:off x="2650350" y="4802188"/>
            <a:ext cx="44464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b="1" dirty="0" err="1">
                <a:sym typeface="+mn-lt"/>
              </a:rPr>
              <a:t>Konfuciov</a:t>
            </a:r>
            <a:r>
              <a:rPr lang="sk-SK" altLang="zh-CN" b="1" dirty="0">
                <a:sym typeface="+mn-lt"/>
              </a:rPr>
              <a:t> inštitút pri Univerzite Komenského v Bratislave</a:t>
            </a:r>
            <a:endParaRPr lang="en-US" altLang="zh-CN" b="1" dirty="0"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淘宝网Chenying0907出品 5"/>
          <p:cNvSpPr/>
          <p:nvPr/>
        </p:nvSpPr>
        <p:spPr>
          <a:xfrm>
            <a:off x="0" y="593863"/>
            <a:ext cx="3285439" cy="37655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420" y="631963"/>
            <a:ext cx="2492959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k-SK" altLang="zh-CN" sz="1700" b="1" dirty="0">
                <a:solidFill>
                  <a:schemeClr val="bg1"/>
                </a:solidFill>
                <a:cs typeface="+mn-ea"/>
                <a:sym typeface="+mn-lt"/>
              </a:rPr>
              <a:t>Príprava:</a:t>
            </a:r>
            <a:endParaRPr lang="zh-CN" altLang="en-US" sz="17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36" y="1113675"/>
            <a:ext cx="3816990" cy="26930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4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en-US" altLang="zh-CN" sz="1400" dirty="0"/>
          </a:p>
          <a:p>
            <a:pPr marL="0" lvl="1" algn="just">
              <a:lnSpc>
                <a:spcPts val="1400"/>
              </a:lnSpc>
              <a:buClrTx/>
              <a:buSzTx/>
              <a:buFontTx/>
            </a:pPr>
            <a:r>
              <a:rPr lang="sk-SK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KROK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1</a:t>
            </a:r>
          </a:p>
          <a:p>
            <a:pPr marL="0" lvl="1" algn="just">
              <a:lnSpc>
                <a:spcPts val="1400"/>
              </a:lnSpc>
              <a:buClrTx/>
              <a:buSzTx/>
              <a:buFontTx/>
            </a:pP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marL="628650" lvl="1" indent="-285750">
              <a:buFont typeface="Wingdings" panose="05000000000000000000" charset="0"/>
              <a:buChar char="l"/>
            </a:pPr>
            <a:r>
              <a:rPr lang="en-US" altLang="zh-CN" dirty="0" err="1">
                <a:sym typeface="+mn-lt"/>
              </a:rPr>
              <a:t>Namočte</a:t>
            </a:r>
            <a:r>
              <a:rPr lang="en-US" altLang="zh-CN" dirty="0">
                <a:sym typeface="+mn-lt"/>
              </a:rPr>
              <a:t> vermicelli </a:t>
            </a:r>
            <a:r>
              <a:rPr lang="en-US" altLang="zh-CN" dirty="0" err="1">
                <a:sym typeface="+mn-lt"/>
              </a:rPr>
              <a:t>rezance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na</a:t>
            </a:r>
            <a:r>
              <a:rPr lang="en-US" altLang="zh-CN" dirty="0">
                <a:sym typeface="+mn-lt"/>
              </a:rPr>
              <a:t> 5 </a:t>
            </a:r>
            <a:r>
              <a:rPr lang="en-US" altLang="zh-CN" dirty="0" err="1">
                <a:sym typeface="+mn-lt"/>
              </a:rPr>
              <a:t>minút</a:t>
            </a:r>
            <a:r>
              <a:rPr lang="en-US" altLang="zh-CN" dirty="0">
                <a:sym typeface="+mn-lt"/>
              </a:rPr>
              <a:t> do </a:t>
            </a:r>
            <a:r>
              <a:rPr lang="en-US" altLang="zh-CN" dirty="0" err="1">
                <a:sym typeface="+mn-lt"/>
              </a:rPr>
              <a:t>teplej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vody</a:t>
            </a:r>
            <a:r>
              <a:rPr lang="en-US" altLang="zh-CN" dirty="0">
                <a:sym typeface="+mn-lt"/>
              </a:rPr>
              <a:t> (</a:t>
            </a:r>
            <a:r>
              <a:rPr lang="en-US" altLang="zh-CN" dirty="0" err="1">
                <a:sym typeface="+mn-lt"/>
              </a:rPr>
              <a:t>alebo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na</a:t>
            </a:r>
            <a:r>
              <a:rPr lang="en-US" altLang="zh-CN" dirty="0">
                <a:sym typeface="+mn-lt"/>
              </a:rPr>
              <a:t> 10 </a:t>
            </a:r>
            <a:r>
              <a:rPr lang="en-US" altLang="zh-CN" dirty="0" err="1">
                <a:sym typeface="+mn-lt"/>
              </a:rPr>
              <a:t>minút</a:t>
            </a:r>
            <a:r>
              <a:rPr lang="en-US" altLang="zh-CN" dirty="0">
                <a:sym typeface="+mn-lt"/>
              </a:rPr>
              <a:t> do </a:t>
            </a:r>
            <a:r>
              <a:rPr lang="en-US" altLang="zh-CN" dirty="0" err="1">
                <a:sym typeface="+mn-lt"/>
              </a:rPr>
              <a:t>studenej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vody</a:t>
            </a:r>
            <a:r>
              <a:rPr lang="en-US" altLang="zh-CN" dirty="0">
                <a:sym typeface="+mn-lt"/>
              </a:rPr>
              <a:t>), </a:t>
            </a:r>
            <a:r>
              <a:rPr lang="en-US" altLang="zh-CN" dirty="0" err="1">
                <a:sym typeface="+mn-lt"/>
              </a:rPr>
              <a:t>kým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nie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sú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mäkké</a:t>
            </a:r>
            <a:r>
              <a:rPr lang="en-US" altLang="zh-CN" dirty="0">
                <a:sym typeface="+mn-lt"/>
              </a:rPr>
              <a:t> a </a:t>
            </a:r>
            <a:r>
              <a:rPr lang="en-US" altLang="zh-CN" dirty="0" err="1">
                <a:sym typeface="+mn-lt"/>
              </a:rPr>
              <a:t>poddajné</a:t>
            </a:r>
            <a:r>
              <a:rPr lang="en-US" altLang="zh-CN" dirty="0">
                <a:sym typeface="+mn-lt"/>
              </a:rPr>
              <a:t>.</a:t>
            </a:r>
            <a:endParaRPr lang="sk-SK" altLang="zh-CN" dirty="0">
              <a:sym typeface="+mn-lt"/>
            </a:endParaRPr>
          </a:p>
          <a:p>
            <a:pPr marL="628650" lvl="1" indent="-285750">
              <a:buFont typeface="Wingdings" panose="05000000000000000000" charset="0"/>
              <a:buChar char="l"/>
            </a:pPr>
            <a:endParaRPr lang="en-US" altLang="zh-CN" dirty="0">
              <a:sym typeface="+mn-lt"/>
            </a:endParaRPr>
          </a:p>
          <a:p>
            <a:pPr marL="628650" lvl="1" indent="-285750">
              <a:buFont typeface="Wingdings" panose="05000000000000000000" charset="0"/>
              <a:buChar char="l"/>
            </a:pPr>
            <a:r>
              <a:rPr lang="pl-PL" altLang="zh-CN" dirty="0">
                <a:sym typeface="+mn-lt"/>
              </a:rPr>
              <a:t>Potom ich položte na tanier.</a:t>
            </a:r>
          </a:p>
          <a:p>
            <a:pPr marL="628650" lvl="1" indent="-285750">
              <a:buFont typeface="Wingdings" panose="05000000000000000000" charset="0"/>
              <a:buChar char="l"/>
            </a:pPr>
            <a:endParaRPr lang="en-US" altLang="zh-CN" dirty="0">
              <a:sym typeface="+mn-lt"/>
            </a:endParaRPr>
          </a:p>
          <a:p>
            <a:pPr marL="628650" lvl="1" indent="-285750">
              <a:buFont typeface="Wingdings" panose="05000000000000000000" charset="0"/>
              <a:buChar char="l"/>
            </a:pPr>
            <a:r>
              <a:rPr lang="en-US" altLang="zh-CN" dirty="0" err="1">
                <a:sym typeface="+mn-lt"/>
              </a:rPr>
              <a:t>Mrazené</a:t>
            </a:r>
            <a:r>
              <a:rPr lang="en-US" altLang="zh-CN" dirty="0">
                <a:sym typeface="+mn-lt"/>
              </a:rPr>
              <a:t> </a:t>
            </a:r>
            <a:r>
              <a:rPr lang="sk-SK" altLang="zh-CN" dirty="0">
                <a:sym typeface="+mn-lt"/>
              </a:rPr>
              <a:t>tigrie </a:t>
            </a:r>
            <a:r>
              <a:rPr lang="en-US" altLang="zh-CN" dirty="0" err="1">
                <a:sym typeface="+mn-lt"/>
              </a:rPr>
              <a:t>krevety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namočte</a:t>
            </a:r>
            <a:r>
              <a:rPr lang="en-US" altLang="zh-CN" dirty="0">
                <a:sym typeface="+mn-lt"/>
              </a:rPr>
              <a:t> do </a:t>
            </a:r>
            <a:r>
              <a:rPr lang="en-US" altLang="zh-CN" dirty="0" err="1">
                <a:sym typeface="+mn-lt"/>
              </a:rPr>
              <a:t>vody</a:t>
            </a:r>
            <a:r>
              <a:rPr lang="en-US" altLang="zh-CN" dirty="0">
                <a:sym typeface="+mn-lt"/>
              </a:rPr>
              <a:t>, </a:t>
            </a:r>
            <a:r>
              <a:rPr lang="en-US" altLang="zh-CN" dirty="0" err="1">
                <a:sym typeface="+mn-lt"/>
              </a:rPr>
              <a:t>kým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krevety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nezmäknú</a:t>
            </a:r>
            <a:r>
              <a:rPr lang="en-US" altLang="zh-CN" dirty="0">
                <a:sym typeface="+mn-lt"/>
              </a:rPr>
              <a:t>.</a:t>
            </a:r>
            <a:endParaRPr lang="sk-SK" altLang="zh-CN" dirty="0">
              <a:sym typeface="+mn-lt"/>
            </a:endParaRPr>
          </a:p>
          <a:p>
            <a:pPr marL="628650" lvl="1" indent="-285750">
              <a:buFont typeface="Wingdings" panose="05000000000000000000" charset="0"/>
              <a:buChar char="l"/>
            </a:pPr>
            <a:endParaRPr lang="en-US" altLang="zh-CN" dirty="0">
              <a:sym typeface="+mn-lt"/>
            </a:endParaRPr>
          </a:p>
          <a:p>
            <a:pPr marL="628650" lvl="1" indent="-285750">
              <a:buFont typeface="Wingdings" panose="05000000000000000000" charset="0"/>
              <a:buChar char="l"/>
            </a:pPr>
            <a:r>
              <a:rPr lang="pl-PL" altLang="zh-CN" dirty="0">
                <a:sym typeface="+mn-lt"/>
              </a:rPr>
              <a:t>Potom ich položte na cestoviny.</a:t>
            </a:r>
            <a:endParaRPr lang="en-US" altLang="zh-CN" dirty="0">
              <a:sym typeface="+mn-lt"/>
            </a:endParaRPr>
          </a:p>
        </p:txBody>
      </p:sp>
      <p:pic>
        <p:nvPicPr>
          <p:cNvPr id="3076" name="Picture 4" descr="E:/人教版数学/厨艺课/蒜.jpg蒜"/>
          <p:cNvPicPr>
            <a:picLocks noChangeAspect="1" noChangeArrowheads="1"/>
          </p:cNvPicPr>
          <p:nvPr/>
        </p:nvPicPr>
        <p:blipFill>
          <a:blip r:embed="rId2"/>
          <a:srcRect t="18418" b="18418"/>
          <a:stretch>
            <a:fillRect/>
          </a:stretch>
        </p:blipFill>
        <p:spPr bwMode="auto">
          <a:xfrm>
            <a:off x="4835363" y="593863"/>
            <a:ext cx="4009232" cy="310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DEB59D43-B89C-4584-8BDB-7871A1C5D94F}"/>
              </a:ext>
            </a:extLst>
          </p:cNvPr>
          <p:cNvSpPr/>
          <p:nvPr/>
        </p:nvSpPr>
        <p:spPr>
          <a:xfrm>
            <a:off x="2477132" y="4655736"/>
            <a:ext cx="44464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b="1" dirty="0" err="1">
                <a:sym typeface="+mn-lt"/>
              </a:rPr>
              <a:t>Konfuciov</a:t>
            </a:r>
            <a:r>
              <a:rPr lang="sk-SK" altLang="zh-CN" b="1" dirty="0">
                <a:sym typeface="+mn-lt"/>
              </a:rPr>
              <a:t> inštitút pri Univerzite Komenského v Bratislave</a:t>
            </a:r>
            <a:endParaRPr lang="en-US" altLang="zh-CN" b="1" dirty="0"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淘宝网Chenying0907出品 5"/>
          <p:cNvSpPr/>
          <p:nvPr/>
        </p:nvSpPr>
        <p:spPr>
          <a:xfrm>
            <a:off x="0" y="593863"/>
            <a:ext cx="3285439" cy="37655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420" y="631963"/>
            <a:ext cx="2492959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k-SK" altLang="zh-CN" sz="1700" b="1" dirty="0">
                <a:solidFill>
                  <a:schemeClr val="bg1"/>
                </a:solidFill>
                <a:cs typeface="+mn-ea"/>
                <a:sym typeface="+mn-lt"/>
              </a:rPr>
              <a:t>Postup:</a:t>
            </a:r>
            <a:endParaRPr lang="zh-CN" altLang="en-US" sz="17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36" y="1113675"/>
            <a:ext cx="3816990" cy="40575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4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sk-SK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KROK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2</a:t>
            </a:r>
          </a:p>
          <a:p>
            <a:pPr marL="628650" lvl="1" indent="-285750">
              <a:buFont typeface="Wingdings" panose="05000000000000000000" charset="0"/>
              <a:buChar char="l"/>
            </a:pPr>
            <a:r>
              <a:rPr lang="sk-SK" altLang="zh-CN" dirty="0">
                <a:sym typeface="+mn-lt"/>
              </a:rPr>
              <a:t>Opečte c</a:t>
            </a:r>
            <a:r>
              <a:rPr lang="en-US" altLang="zh-CN" dirty="0" err="1">
                <a:sym typeface="+mn-lt"/>
              </a:rPr>
              <a:t>esnak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na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oleji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na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miernom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ohni</a:t>
            </a:r>
            <a:r>
              <a:rPr lang="en-US" altLang="zh-CN" dirty="0">
                <a:sym typeface="+mn-lt"/>
              </a:rPr>
              <a:t>, </a:t>
            </a:r>
            <a:r>
              <a:rPr lang="en-US" altLang="zh-CN" dirty="0" err="1">
                <a:sym typeface="+mn-lt"/>
              </a:rPr>
              <a:t>kým</a:t>
            </a:r>
            <a:r>
              <a:rPr lang="en-US" altLang="zh-CN" dirty="0">
                <a:sym typeface="+mn-lt"/>
              </a:rPr>
              <a:t> ne</a:t>
            </a:r>
            <a:r>
              <a:rPr lang="sk-SK" altLang="zh-CN" dirty="0">
                <a:sym typeface="+mn-lt"/>
              </a:rPr>
              <a:t>ucítite vôňu</a:t>
            </a:r>
            <a:r>
              <a:rPr lang="en-US" altLang="zh-CN" dirty="0">
                <a:sym typeface="+mn-lt"/>
              </a:rPr>
              <a:t> (</a:t>
            </a:r>
            <a:r>
              <a:rPr lang="en-US" altLang="zh-CN" dirty="0" err="1">
                <a:sym typeface="+mn-lt"/>
              </a:rPr>
              <a:t>nepripálte</a:t>
            </a:r>
            <a:r>
              <a:rPr lang="en-US" altLang="zh-CN" dirty="0">
                <a:sym typeface="+mn-lt"/>
              </a:rPr>
              <a:t>).</a:t>
            </a:r>
            <a:endParaRPr lang="sk-SK" altLang="zh-CN" dirty="0">
              <a:sym typeface="+mn-lt"/>
            </a:endParaRPr>
          </a:p>
          <a:p>
            <a:pPr marL="628650" lvl="1" indent="-285750">
              <a:buFont typeface="Wingdings" panose="05000000000000000000" charset="0"/>
              <a:buChar char="l"/>
            </a:pPr>
            <a:endParaRPr lang="en-US" altLang="zh-CN" sz="1400" dirty="0">
              <a:sym typeface="+mn-lt"/>
            </a:endParaRPr>
          </a:p>
          <a:p>
            <a:pPr marL="628650" lvl="1" indent="-285750">
              <a:buFont typeface="Wingdings" panose="05000000000000000000" charset="0"/>
              <a:buChar char="l"/>
            </a:pPr>
            <a:r>
              <a:rPr lang="en-US" altLang="zh-CN" dirty="0" err="1">
                <a:sym typeface="+mn-lt"/>
              </a:rPr>
              <a:t>Prelo</a:t>
            </a:r>
            <a:r>
              <a:rPr lang="sk-SK" altLang="zh-CN" dirty="0" err="1">
                <a:sym typeface="+mn-lt"/>
              </a:rPr>
              <a:t>žte</a:t>
            </a:r>
            <a:r>
              <a:rPr lang="en-US" altLang="zh-CN" dirty="0">
                <a:sym typeface="+mn-lt"/>
              </a:rPr>
              <a:t> do </a:t>
            </a:r>
            <a:r>
              <a:rPr lang="en-US" altLang="zh-CN" dirty="0" err="1">
                <a:sym typeface="+mn-lt"/>
              </a:rPr>
              <a:t>malej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misky</a:t>
            </a:r>
            <a:r>
              <a:rPr lang="en-US" altLang="zh-CN" dirty="0">
                <a:sym typeface="+mn-lt"/>
              </a:rPr>
              <a:t>.</a:t>
            </a:r>
            <a:endParaRPr lang="sk-SK" altLang="zh-CN" dirty="0">
              <a:sym typeface="+mn-lt"/>
            </a:endParaRPr>
          </a:p>
          <a:p>
            <a:pPr marL="628650" lvl="1" indent="-285750">
              <a:buFont typeface="Wingdings" panose="05000000000000000000" charset="0"/>
              <a:buChar char="l"/>
            </a:pPr>
            <a:endParaRPr lang="en-US" altLang="zh-CN" sz="1400" dirty="0">
              <a:sym typeface="+mn-lt"/>
            </a:endParaRPr>
          </a:p>
          <a:p>
            <a:pPr marL="628650" lvl="1" indent="-285750">
              <a:buFont typeface="Wingdings" panose="05000000000000000000" charset="0"/>
              <a:buChar char="l"/>
            </a:pPr>
            <a:r>
              <a:rPr lang="en-US" altLang="zh-CN" dirty="0" err="1">
                <a:sym typeface="+mn-lt"/>
              </a:rPr>
              <a:t>Pridajte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sójovú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omáčku</a:t>
            </a:r>
            <a:r>
              <a:rPr lang="en-US" altLang="zh-CN" dirty="0">
                <a:sym typeface="+mn-lt"/>
              </a:rPr>
              <a:t>, </a:t>
            </a:r>
            <a:r>
              <a:rPr lang="en-US" altLang="zh-CN" dirty="0" err="1">
                <a:sym typeface="+mn-lt"/>
              </a:rPr>
              <a:t>vodu</a:t>
            </a:r>
            <a:r>
              <a:rPr lang="en-US" altLang="zh-CN" dirty="0">
                <a:sym typeface="+mn-lt"/>
              </a:rPr>
              <a:t> a </a:t>
            </a:r>
            <a:r>
              <a:rPr lang="en-US" altLang="zh-CN" dirty="0" err="1">
                <a:sym typeface="+mn-lt"/>
              </a:rPr>
              <a:t>ustricovú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omáčku</a:t>
            </a:r>
            <a:r>
              <a:rPr lang="en-US" altLang="zh-CN" dirty="0">
                <a:sym typeface="+mn-lt"/>
              </a:rPr>
              <a:t> a </a:t>
            </a:r>
            <a:r>
              <a:rPr lang="en-US" altLang="zh-CN" dirty="0" err="1">
                <a:sym typeface="+mn-lt"/>
              </a:rPr>
              <a:t>potom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dobre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premiešajte</a:t>
            </a:r>
            <a:r>
              <a:rPr lang="en-US" altLang="zh-CN" dirty="0">
                <a:sym typeface="+mn-lt"/>
              </a:rPr>
              <a:t>.</a:t>
            </a:r>
            <a:endParaRPr lang="sk-SK" altLang="zh-CN" dirty="0">
              <a:sym typeface="+mn-lt"/>
            </a:endParaRPr>
          </a:p>
          <a:p>
            <a:pPr marL="628650" lvl="1" indent="-285750">
              <a:buFont typeface="Wingdings" panose="05000000000000000000" charset="0"/>
              <a:buChar char="l"/>
            </a:pPr>
            <a:endParaRPr lang="sk-SK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marL="628650" lvl="1" indent="-285750">
              <a:buFont typeface="Wingdings" panose="05000000000000000000" charset="0"/>
              <a:buChar char="l"/>
            </a:pP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marL="628650" lvl="1" indent="-285750">
              <a:buFont typeface="Wingdings" panose="05000000000000000000" charset="0"/>
              <a:buChar char="l"/>
            </a:pPr>
            <a:r>
              <a:rPr lang="en-US" altLang="zh-CN" dirty="0" err="1">
                <a:sym typeface="+mn-lt"/>
              </a:rPr>
              <a:t>Omáčku</a:t>
            </a:r>
            <a:r>
              <a:rPr lang="en-US" altLang="zh-CN" dirty="0">
                <a:sym typeface="+mn-lt"/>
              </a:rPr>
              <a:t> </a:t>
            </a:r>
            <a:r>
              <a:rPr lang="sk-SK" altLang="zh-CN" dirty="0">
                <a:sym typeface="+mn-lt"/>
              </a:rPr>
              <a:t>rozdeľte lyžicou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na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krevety</a:t>
            </a:r>
            <a:r>
              <a:rPr lang="en-US" altLang="zh-CN" dirty="0">
                <a:sym typeface="+mn-lt"/>
              </a:rPr>
              <a:t>.</a:t>
            </a:r>
            <a:endParaRPr lang="sk-SK" altLang="zh-CN" dirty="0">
              <a:sym typeface="+mn-lt"/>
            </a:endParaRPr>
          </a:p>
          <a:p>
            <a:pPr marL="628650" lvl="1" indent="-285750">
              <a:buFont typeface="Wingdings" panose="05000000000000000000" charset="0"/>
              <a:buChar char="l"/>
            </a:pPr>
            <a:endParaRPr lang="en-US" altLang="zh-CN" sz="1400" dirty="0">
              <a:sym typeface="+mn-lt"/>
            </a:endParaRPr>
          </a:p>
          <a:p>
            <a:pPr marL="628650" lvl="1" indent="-285750">
              <a:buFont typeface="Wingdings" panose="05000000000000000000" charset="0"/>
              <a:buChar char="l"/>
            </a:pPr>
            <a:r>
              <a:rPr lang="en-US" altLang="zh-CN" dirty="0" err="1">
                <a:sym typeface="+mn-lt"/>
              </a:rPr>
              <a:t>Potom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vložte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tanier</a:t>
            </a:r>
            <a:r>
              <a:rPr lang="en-US" altLang="zh-CN" dirty="0">
                <a:sym typeface="+mn-lt"/>
              </a:rPr>
              <a:t> do </a:t>
            </a:r>
            <a:r>
              <a:rPr lang="en-US" altLang="zh-CN" dirty="0" err="1">
                <a:sym typeface="+mn-lt"/>
              </a:rPr>
              <a:t>parného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hrnca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naplneného</a:t>
            </a:r>
            <a:r>
              <a:rPr lang="en-US" altLang="zh-CN" dirty="0">
                <a:sym typeface="+mn-lt"/>
              </a:rPr>
              <a:t> vodou.</a:t>
            </a:r>
            <a:r>
              <a:rPr lang="en-US" altLang="zh-CN" sz="1400" dirty="0">
                <a:sym typeface="+mn-lt"/>
              </a:rPr>
              <a:t> </a:t>
            </a:r>
          </a:p>
          <a:p>
            <a:pPr marL="628650" lvl="1" indent="-285750" algn="l">
              <a:buClrTx/>
              <a:buSzTx/>
              <a:buFont typeface="Wingdings" panose="05000000000000000000" charset="0"/>
              <a:buChar char="l"/>
            </a:pPr>
            <a:endParaRPr lang="en-US" altLang="zh-CN" sz="1400" dirty="0">
              <a:sym typeface="+mn-lt"/>
            </a:endParaRPr>
          </a:p>
          <a:p>
            <a:pPr marL="628650" lvl="1" indent="-285750">
              <a:buFont typeface="Wingdings" panose="05000000000000000000" charset="0"/>
              <a:buChar char="l"/>
            </a:pPr>
            <a:r>
              <a:rPr lang="en-US" altLang="zh-CN" dirty="0" err="1">
                <a:sym typeface="+mn-lt"/>
              </a:rPr>
              <a:t>Vodu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priveďte</a:t>
            </a:r>
            <a:r>
              <a:rPr lang="en-US" altLang="zh-CN" dirty="0">
                <a:sym typeface="+mn-lt"/>
              </a:rPr>
              <a:t> do </a:t>
            </a:r>
            <a:r>
              <a:rPr lang="en-US" altLang="zh-CN" dirty="0" err="1">
                <a:sym typeface="+mn-lt"/>
              </a:rPr>
              <a:t>varu</a:t>
            </a:r>
            <a:r>
              <a:rPr lang="en-US" altLang="zh-CN" dirty="0">
                <a:sym typeface="+mn-lt"/>
              </a:rPr>
              <a:t>.</a:t>
            </a:r>
            <a:endParaRPr lang="sk-SK" altLang="zh-CN" dirty="0">
              <a:sym typeface="+mn-lt"/>
            </a:endParaRPr>
          </a:p>
          <a:p>
            <a:pPr marL="628650" lvl="1" indent="-285750">
              <a:buFont typeface="Wingdings" panose="05000000000000000000" charset="0"/>
              <a:buChar char="l"/>
            </a:pPr>
            <a:endParaRPr lang="en-US" altLang="zh-CN" sz="1400" dirty="0">
              <a:sym typeface="+mn-lt"/>
            </a:endParaRPr>
          </a:p>
          <a:p>
            <a:pPr marL="628650" lvl="1" indent="-285750">
              <a:buFont typeface="Wingdings" panose="05000000000000000000" charset="0"/>
              <a:buChar char="l"/>
            </a:pPr>
            <a:r>
              <a:rPr lang="en-US" altLang="zh-CN" dirty="0" err="1">
                <a:sym typeface="+mn-lt"/>
              </a:rPr>
              <a:t>Potom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nechajte</a:t>
            </a:r>
            <a:r>
              <a:rPr lang="en-US" altLang="zh-CN" dirty="0">
                <a:sym typeface="+mn-lt"/>
              </a:rPr>
              <a:t> 5 </a:t>
            </a:r>
            <a:r>
              <a:rPr lang="en-US" altLang="zh-CN" dirty="0" err="1">
                <a:sym typeface="+mn-lt"/>
              </a:rPr>
              <a:t>minút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variť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na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miernom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ohni</a:t>
            </a:r>
            <a:r>
              <a:rPr lang="en-US" altLang="zh-CN" dirty="0">
                <a:sym typeface="+mn-lt"/>
              </a:rPr>
              <a:t>.</a:t>
            </a:r>
          </a:p>
        </p:txBody>
      </p:sp>
      <p:pic>
        <p:nvPicPr>
          <p:cNvPr id="3076" name="Picture 4" descr="E:/人教版数学/厨艺课/蒜.jpg蒜"/>
          <p:cNvPicPr>
            <a:picLocks noChangeAspect="1" noChangeArrowheads="1"/>
          </p:cNvPicPr>
          <p:nvPr/>
        </p:nvPicPr>
        <p:blipFill>
          <a:blip r:embed="rId2"/>
          <a:srcRect t="18418" b="18418"/>
          <a:stretch>
            <a:fillRect/>
          </a:stretch>
        </p:blipFill>
        <p:spPr bwMode="auto">
          <a:xfrm>
            <a:off x="4835363" y="593863"/>
            <a:ext cx="4009232" cy="310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493236" y="2865470"/>
            <a:ext cx="4572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k-SK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KROK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00专题PPT\餐饮招商PPT\美食图片\未标题-1.jpg"/>
          <p:cNvPicPr>
            <a:picLocks noChangeAspect="1" noChangeArrowheads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 bwMode="auto">
          <a:xfrm>
            <a:off x="0" y="2571750"/>
            <a:ext cx="9182670" cy="283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专题PPT\餐饮招商PPT\美食图片\未标题-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2540951"/>
            <a:ext cx="9145588" cy="7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hape 1607"/>
          <p:cNvSpPr/>
          <p:nvPr/>
        </p:nvSpPr>
        <p:spPr>
          <a:xfrm>
            <a:off x="3283179" y="2743384"/>
            <a:ext cx="2566309" cy="707886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defTabSz="647700">
              <a:lnSpc>
                <a:spcPct val="120000"/>
              </a:lnSpc>
              <a:spcBef>
                <a:spcPts val="1700"/>
              </a:spcBef>
              <a:defRPr sz="45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lvl="0" algn="ctr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lang="sk-SK" sz="4600" b="1" dirty="0">
                <a:solidFill>
                  <a:srgbClr val="290D0D"/>
                </a:solidFill>
                <a:latin typeface="+mn-lt"/>
                <a:ea typeface="+mn-ea"/>
                <a:cs typeface="+mn-ea"/>
                <a:sym typeface="+mn-lt"/>
              </a:rPr>
              <a:t>Ďakujeme</a:t>
            </a:r>
            <a:endParaRPr sz="4600" b="1" dirty="0">
              <a:solidFill>
                <a:srgbClr val="290D0D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Picture 2" descr="E:\00专题PPT\餐饮招商PPT\舌尖上的味道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8902" y="531330"/>
            <a:ext cx="5311061" cy="198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>
          <a:xfrm>
            <a:off x="2285999" y="4768850"/>
            <a:ext cx="4243137" cy="273050"/>
          </a:xfrm>
        </p:spPr>
        <p:txBody>
          <a:bodyPr/>
          <a:lstStyle/>
          <a:p>
            <a:r>
              <a:rPr lang="sk-SK" altLang="zh-CN" b="1" dirty="0" err="1">
                <a:solidFill>
                  <a:schemeClr val="tx1"/>
                </a:solidFill>
                <a:sym typeface="+mn-lt"/>
              </a:rPr>
              <a:t>Konfuciov</a:t>
            </a:r>
            <a:r>
              <a:rPr lang="sk-SK" altLang="zh-CN" b="1" dirty="0">
                <a:solidFill>
                  <a:schemeClr val="tx1"/>
                </a:solidFill>
                <a:sym typeface="+mn-lt"/>
              </a:rPr>
              <a:t> inštitút pri Univerzite Komenského v Bratislave</a:t>
            </a:r>
            <a:endParaRPr lang="en-US" altLang="zh-CN" b="1" dirty="0">
              <a:solidFill>
                <a:schemeClr val="tx1"/>
              </a:solidFill>
              <a:sym typeface="+mn-lt"/>
            </a:endParaRPr>
          </a:p>
          <a:p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000">
        <p14:flip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8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8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淘宝网Chenying0907出品 2" descr="E:\00专题PPT\餐饮招商PPT\美食淘宝网chenying0907出品\未标题-1.jpg"/>
          <p:cNvPicPr>
            <a:picLocks noChangeAspect="1" noChangeArrowheads="1"/>
          </p:cNvPicPr>
          <p:nvPr/>
        </p:nvPicPr>
        <p:blipFill rotWithShape="1">
          <a:blip r:embed="rId14" cstate="screen"/>
          <a:srcRect/>
          <a:stretch>
            <a:fillRect/>
          </a:stretch>
        </p:blipFill>
        <p:spPr bwMode="auto">
          <a:xfrm>
            <a:off x="0" y="4615543"/>
            <a:ext cx="9145588" cy="283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淘宝网Chenying0907出品 2" descr="E:\00专题PPT\餐饮招商PPT\舌尖上的味道.png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2451100" y="372580"/>
            <a:ext cx="3579586" cy="134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淘宝网Chenying0907出品 2" descr="E:\00专题PPT\餐饮招商PPT\美食淘宝网chenying0907出品\未标题-1.jpg"/>
          <p:cNvPicPr>
            <a:picLocks noChangeAspect="1" noChangeArrowheads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0" y="1736272"/>
            <a:ext cx="9145588" cy="7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淘宝网Chenying0907出品 2" descr="E:\00专题PPT\餐饮招商PPT\美食淘宝网chenying0907出品\未标题-1.jpg"/>
          <p:cNvPicPr>
            <a:picLocks noChangeAspect="1" noChangeArrowheads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0" y="4536657"/>
            <a:ext cx="9145588" cy="7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淘宝网Chenying0907出品 5" descr="E:\0000000我图PPT\00001PNG素材\中国风\454545.png"/>
          <p:cNvPicPr>
            <a:picLocks noChangeAspect="1" noChangeArrowheads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2820192" y="3887466"/>
            <a:ext cx="3200402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" name="淘宝网Chenying0907出品 101"/>
          <p:cNvGrpSpPr/>
          <p:nvPr/>
        </p:nvGrpSpPr>
        <p:grpSpPr>
          <a:xfrm>
            <a:off x="5770880" y="1098551"/>
            <a:ext cx="2536190" cy="434975"/>
            <a:chOff x="5859738" y="1098342"/>
            <a:chExt cx="2363470" cy="434756"/>
          </a:xfrm>
        </p:grpSpPr>
        <p:sp>
          <p:nvSpPr>
            <p:cNvPr id="103" name="圆角淘宝网Chenying0907出品 102"/>
            <p:cNvSpPr/>
            <p:nvPr/>
          </p:nvSpPr>
          <p:spPr>
            <a:xfrm>
              <a:off x="5992666" y="1098342"/>
              <a:ext cx="2147240" cy="434756"/>
            </a:xfrm>
            <a:prstGeom prst="roundRect">
              <a:avLst>
                <a:gd name="adj" fmla="val 25303"/>
              </a:avLst>
            </a:prstGeom>
            <a:solidFill>
              <a:srgbClr val="4F2E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4" name="淘宝网Chenying0907出品 103"/>
            <p:cNvSpPr/>
            <p:nvPr/>
          </p:nvSpPr>
          <p:spPr>
            <a:xfrm>
              <a:off x="5859738" y="1128463"/>
              <a:ext cx="2363470" cy="3999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19075"/>
              <a:r>
                <a:rPr lang="sk-SK" altLang="zh-CN" sz="2000" b="1" kern="0" dirty="0">
                  <a:solidFill>
                    <a:schemeClr val="bg1"/>
                  </a:solidFill>
                  <a:cs typeface="+mn-ea"/>
                  <a:sym typeface="+mn-lt"/>
                </a:rPr>
                <a:t>Kantonská kuchyňa</a:t>
              </a:r>
              <a:endParaRPr lang="zh-CN" altLang="en-US" sz="2000" b="1" kern="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05" name="淘宝网Chenying0907出品 104"/>
          <p:cNvSpPr/>
          <p:nvPr>
            <p:custDataLst>
              <p:tags r:id="rId1"/>
            </p:custDataLst>
          </p:nvPr>
        </p:nvSpPr>
        <p:spPr>
          <a:xfrm>
            <a:off x="2451101" y="2058795"/>
            <a:ext cx="605921" cy="536892"/>
          </a:xfrm>
          <a:prstGeom prst="rect">
            <a:avLst/>
          </a:prstGeom>
          <a:solidFill>
            <a:srgbClr val="4F2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TextBox 105"/>
          <p:cNvSpPr txBox="1"/>
          <p:nvPr>
            <p:custDataLst>
              <p:tags r:id="rId2"/>
            </p:custDataLst>
          </p:nvPr>
        </p:nvSpPr>
        <p:spPr>
          <a:xfrm>
            <a:off x="2507456" y="2134022"/>
            <a:ext cx="60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07" name="淘宝网Chenying0907出品 106"/>
          <p:cNvGrpSpPr/>
          <p:nvPr>
            <p:custDataLst>
              <p:tags r:id="rId3"/>
            </p:custDataLst>
          </p:nvPr>
        </p:nvGrpSpPr>
        <p:grpSpPr>
          <a:xfrm>
            <a:off x="3192780" y="2058670"/>
            <a:ext cx="5527674" cy="547370"/>
            <a:chOff x="3369875" y="1633364"/>
            <a:chExt cx="3786145" cy="432048"/>
          </a:xfrm>
        </p:grpSpPr>
        <p:sp>
          <p:nvSpPr>
            <p:cNvPr id="108" name="淘宝网Chenying0907出品 107"/>
            <p:cNvSpPr/>
            <p:nvPr>
              <p:custDataLst>
                <p:tags r:id="rId11"/>
              </p:custDataLst>
            </p:nvPr>
          </p:nvSpPr>
          <p:spPr>
            <a:xfrm>
              <a:off x="3369875" y="1633364"/>
              <a:ext cx="3746256" cy="432048"/>
            </a:xfrm>
            <a:prstGeom prst="rect">
              <a:avLst/>
            </a:prstGeom>
            <a:solidFill>
              <a:srgbClr val="4F2E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TextBox 108"/>
            <p:cNvSpPr txBox="1"/>
            <p:nvPr>
              <p:custDataLst>
                <p:tags r:id="rId12"/>
              </p:custDataLst>
            </p:nvPr>
          </p:nvSpPr>
          <p:spPr>
            <a:xfrm>
              <a:off x="3497233" y="1679977"/>
              <a:ext cx="3658787" cy="36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sk-SK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Hovädzie v ustricovej omáčke</a:t>
              </a:r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蚝油牛柳</a:t>
              </a:r>
            </a:p>
          </p:txBody>
        </p:sp>
      </p:grpSp>
      <p:sp>
        <p:nvSpPr>
          <p:cNvPr id="2" name="淘宝网Chenying0907出品 104"/>
          <p:cNvSpPr/>
          <p:nvPr>
            <p:custDataLst>
              <p:tags r:id="rId4"/>
            </p:custDataLst>
          </p:nvPr>
        </p:nvSpPr>
        <p:spPr>
          <a:xfrm>
            <a:off x="2451100" y="3107732"/>
            <a:ext cx="605921" cy="536892"/>
          </a:xfrm>
          <a:prstGeom prst="rect">
            <a:avLst/>
          </a:prstGeom>
          <a:solidFill>
            <a:srgbClr val="4F2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TextBox 105"/>
          <p:cNvSpPr txBox="1"/>
          <p:nvPr>
            <p:custDataLst>
              <p:tags r:id="rId5"/>
            </p:custDataLst>
          </p:nvPr>
        </p:nvSpPr>
        <p:spPr>
          <a:xfrm>
            <a:off x="2507455" y="3182959"/>
            <a:ext cx="60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4" name="淘宝网Chenying0907出品 106"/>
          <p:cNvGrpSpPr/>
          <p:nvPr>
            <p:custDataLst>
              <p:tags r:id="rId6"/>
            </p:custDataLst>
          </p:nvPr>
        </p:nvGrpSpPr>
        <p:grpSpPr>
          <a:xfrm>
            <a:off x="3006732" y="3096895"/>
            <a:ext cx="5930265" cy="547370"/>
            <a:chOff x="3248686" y="1633364"/>
            <a:chExt cx="4027851" cy="431968"/>
          </a:xfrm>
        </p:grpSpPr>
        <p:sp>
          <p:nvSpPr>
            <p:cNvPr id="5" name="淘宝网Chenying0907出品 107"/>
            <p:cNvSpPr/>
            <p:nvPr>
              <p:custDataLst>
                <p:tags r:id="rId9"/>
              </p:custDataLst>
            </p:nvPr>
          </p:nvSpPr>
          <p:spPr>
            <a:xfrm>
              <a:off x="3369875" y="1633364"/>
              <a:ext cx="3759586" cy="431968"/>
            </a:xfrm>
            <a:prstGeom prst="rect">
              <a:avLst/>
            </a:prstGeom>
            <a:solidFill>
              <a:srgbClr val="4F2E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TextBox 108"/>
            <p:cNvSpPr txBox="1"/>
            <p:nvPr>
              <p:custDataLst>
                <p:tags r:id="rId10"/>
              </p:custDataLst>
            </p:nvPr>
          </p:nvSpPr>
          <p:spPr>
            <a:xfrm>
              <a:off x="3248686" y="1672456"/>
              <a:ext cx="4027851" cy="364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Dusené cesnakové krevety s </a:t>
              </a:r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Vermicelli</a:t>
              </a:r>
            </a:p>
          </p:txBody>
        </p:sp>
      </p:grp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2475289" y="4937358"/>
            <a:ext cx="4195009" cy="273050"/>
          </a:xfrm>
        </p:spPr>
        <p:txBody>
          <a:bodyPr/>
          <a:lstStyle/>
          <a:p>
            <a:r>
              <a:rPr lang="sk-SK" altLang="zh-CN" b="1" dirty="0" err="1">
                <a:solidFill>
                  <a:schemeClr val="tx1"/>
                </a:solidFill>
                <a:sym typeface="+mn-lt"/>
              </a:rPr>
              <a:t>Konfuciov</a:t>
            </a:r>
            <a:r>
              <a:rPr lang="sk-SK" altLang="zh-CN" b="1" dirty="0">
                <a:solidFill>
                  <a:schemeClr val="tx1"/>
                </a:solidFill>
                <a:sym typeface="+mn-lt"/>
              </a:rPr>
              <a:t> inštitút pri Univerzite Komenského v Bratislave</a:t>
            </a:r>
            <a:endParaRPr lang="en-US" altLang="zh-CN" b="1" dirty="0">
              <a:solidFill>
                <a:schemeClr val="tx1"/>
              </a:solidFill>
              <a:sym typeface="+mn-lt"/>
            </a:endParaRPr>
          </a:p>
        </p:txBody>
      </p:sp>
      <p:grpSp>
        <p:nvGrpSpPr>
          <p:cNvPr id="7" name="淘宝网Chenying0907出品 106"/>
          <p:cNvGrpSpPr/>
          <p:nvPr/>
        </p:nvGrpSpPr>
        <p:grpSpPr>
          <a:xfrm>
            <a:off x="3185160" y="3721735"/>
            <a:ext cx="5652776" cy="547370"/>
            <a:chOff x="3369875" y="1633364"/>
            <a:chExt cx="3839380" cy="431968"/>
          </a:xfrm>
        </p:grpSpPr>
        <p:sp>
          <p:nvSpPr>
            <p:cNvPr id="9" name="淘宝网Chenying0907出品 107"/>
            <p:cNvSpPr/>
            <p:nvPr>
              <p:custDataLst>
                <p:tags r:id="rId7"/>
              </p:custDataLst>
            </p:nvPr>
          </p:nvSpPr>
          <p:spPr>
            <a:xfrm>
              <a:off x="3369875" y="1633364"/>
              <a:ext cx="3759586" cy="431968"/>
            </a:xfrm>
            <a:prstGeom prst="rect">
              <a:avLst/>
            </a:prstGeom>
            <a:solidFill>
              <a:srgbClr val="4F2E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TextBox 108"/>
            <p:cNvSpPr txBox="1"/>
            <p:nvPr>
              <p:custDataLst>
                <p:tags r:id="rId8"/>
              </p:custDataLst>
            </p:nvPr>
          </p:nvSpPr>
          <p:spPr>
            <a:xfrm>
              <a:off x="3422066" y="1672452"/>
              <a:ext cx="3787189" cy="363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蒜蓉粉丝虾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prism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6" grpId="0"/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淘宝网Chenying0907出品 2" descr="E:\00专题PPT\餐饮招商PPT\美食淘宝网chenying0907出品\未标题-1.jpg"/>
          <p:cNvPicPr>
            <a:picLocks noChangeAspect="1" noChangeArrowheads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 bwMode="auto">
          <a:xfrm>
            <a:off x="0" y="4288387"/>
            <a:ext cx="9145588" cy="255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淘宝网Chenying0907出品 9"/>
          <p:cNvSpPr/>
          <p:nvPr/>
        </p:nvSpPr>
        <p:spPr>
          <a:xfrm>
            <a:off x="901402" y="1959973"/>
            <a:ext cx="7345887" cy="1783822"/>
          </a:xfrm>
          <a:prstGeom prst="rect">
            <a:avLst/>
          </a:prstGeom>
        </p:spPr>
        <p:txBody>
          <a:bodyPr wrap="square" lIns="91442" tIns="45720" rIns="91442" bIns="45720">
            <a:spAutoFit/>
          </a:bodyPr>
          <a:lstStyle/>
          <a:p>
            <a:pPr indent="457200">
              <a:lnSpc>
                <a:spcPct val="140000"/>
              </a:lnSpc>
            </a:pPr>
            <a:r>
              <a:rPr lang="sk-SK" altLang="zh-CN" sz="1600" b="1" dirty="0">
                <a:solidFill>
                  <a:srgbClr val="4F2E15"/>
                </a:solidFill>
                <a:cs typeface="+mn-ea"/>
                <a:sym typeface="+mn-lt"/>
              </a:rPr>
              <a:t>Kantonská kuchyňa (</a:t>
            </a:r>
            <a:r>
              <a:rPr lang="zh-CN" altLang="en-US" sz="1600" b="1" dirty="0">
                <a:solidFill>
                  <a:srgbClr val="4F2E15"/>
                </a:solidFill>
                <a:cs typeface="+mn-ea"/>
                <a:sym typeface="+mn-lt"/>
              </a:rPr>
              <a:t>粤菜</a:t>
            </a:r>
            <a:r>
              <a:rPr lang="sk-SK" altLang="zh-CN" sz="1600" b="1" dirty="0" err="1">
                <a:solidFill>
                  <a:srgbClr val="4F2E15"/>
                </a:solidFill>
                <a:cs typeface="+mn-ea"/>
                <a:sym typeface="+mn-lt"/>
              </a:rPr>
              <a:t>yuè</a:t>
            </a:r>
            <a:r>
              <a:rPr lang="sk-SK" altLang="zh-CN" sz="1600" b="1" dirty="0">
                <a:solidFill>
                  <a:srgbClr val="4F2E15"/>
                </a:solidFill>
                <a:cs typeface="+mn-ea"/>
                <a:sym typeface="+mn-lt"/>
              </a:rPr>
              <a:t> </a:t>
            </a:r>
            <a:r>
              <a:rPr lang="sk-SK" altLang="zh-CN" sz="1600" b="1" dirty="0" err="1">
                <a:solidFill>
                  <a:srgbClr val="4F2E15"/>
                </a:solidFill>
                <a:cs typeface="+mn-ea"/>
                <a:sym typeface="+mn-lt"/>
              </a:rPr>
              <a:t>cài</a:t>
            </a:r>
            <a:r>
              <a:rPr lang="sk-SK" altLang="zh-CN" sz="1600" b="1" dirty="0">
                <a:solidFill>
                  <a:srgbClr val="4F2E15"/>
                </a:solidFill>
                <a:cs typeface="+mn-ea"/>
                <a:sym typeface="+mn-lt"/>
              </a:rPr>
              <a:t>)je jednou z ôsmich veľkých kuchýň v Číne. Je to štýl čínskej kuchyne pochádzajúci z provincie </a:t>
            </a:r>
            <a:r>
              <a:rPr lang="sk-SK" altLang="zh-CN" sz="1600" b="1" dirty="0" err="1">
                <a:solidFill>
                  <a:srgbClr val="4F2E15"/>
                </a:solidFill>
                <a:cs typeface="+mn-ea"/>
                <a:sym typeface="+mn-lt"/>
              </a:rPr>
              <a:t>Guangdong</a:t>
            </a:r>
            <a:r>
              <a:rPr lang="sk-SK" altLang="zh-CN" sz="1600" b="1" dirty="0">
                <a:solidFill>
                  <a:srgbClr val="4F2E15"/>
                </a:solidFill>
                <a:cs typeface="+mn-ea"/>
                <a:sym typeface="+mn-lt"/>
              </a:rPr>
              <a:t> na juhovýchode Číny. Vyznačuje sa širokým použitím surovín a bohatými spôsobmi varenia. Chutí jemne, čerstvo a prirodzene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  <a:sym typeface="+mn-lt"/>
              </a:rPr>
              <a:t>. V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  <a:sym typeface="+mn-lt"/>
              </a:rPr>
              <a:t>súčasnosti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  <a:sym typeface="+mn-lt"/>
              </a:rPr>
              <a:t>väčšina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  <a:sym typeface="+mn-lt"/>
              </a:rPr>
              <a:t>čínskych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  <a:sym typeface="+mn-lt"/>
              </a:rPr>
              <a:t>reštaurácií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  <a:sym typeface="+mn-lt"/>
              </a:rPr>
              <a:t>ponúka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  <a:sym typeface="+mn-lt"/>
              </a:rPr>
              <a:t> </a:t>
            </a:r>
            <a:r>
              <a:rPr lang="sk-SK" altLang="zh-CN" sz="1600" b="1" dirty="0">
                <a:solidFill>
                  <a:srgbClr val="4F2E15"/>
                </a:solidFill>
                <a:cs typeface="+mn-ea"/>
                <a:sym typeface="+mn-lt"/>
              </a:rPr>
              <a:t>najmä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  <a:sym typeface="+mn-lt"/>
              </a:rPr>
              <a:t>kantonské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  <a:sym typeface="+mn-lt"/>
              </a:rPr>
              <a:t>jedlá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  <a:sym typeface="+mn-lt"/>
              </a:rPr>
              <a:t>.</a:t>
            </a:r>
            <a:endParaRPr lang="zh-CN" altLang="en-US" sz="1600" b="1" dirty="0">
              <a:solidFill>
                <a:srgbClr val="4F2E15"/>
              </a:solidFill>
              <a:cs typeface="+mn-ea"/>
              <a:sym typeface="+mn-lt"/>
            </a:endParaRPr>
          </a:p>
        </p:txBody>
      </p:sp>
      <p:pic>
        <p:nvPicPr>
          <p:cNvPr id="11" name="淘宝网Chenying0907出品 2" descr="E:\00专题PPT\餐饮招商PPT\舌尖上的味道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451100" y="372580"/>
            <a:ext cx="3579586" cy="134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淘宝网Chenying0907出品 2" descr="E:\00专题PPT\餐饮招商PPT\美食淘宝网chenying0907出品\未标题-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1736272"/>
            <a:ext cx="9145588" cy="7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淘宝网Chenying0907出品 2" descr="E:\00专题PPT\餐饮招商PPT\美食淘宝网chenying0907出品\未标题-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4248944"/>
            <a:ext cx="9145588" cy="7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淘宝网Chenying0907出品 5" descr="E:\0000000我图PPT\00001PNG素材\中国风\45454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20192" y="3614691"/>
            <a:ext cx="3200402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圆角淘宝网Chenying0907出品 2"/>
          <p:cNvSpPr/>
          <p:nvPr/>
        </p:nvSpPr>
        <p:spPr>
          <a:xfrm>
            <a:off x="5903595" y="1098550"/>
            <a:ext cx="2381250" cy="434975"/>
          </a:xfrm>
          <a:prstGeom prst="roundRect">
            <a:avLst>
              <a:gd name="adj" fmla="val 25303"/>
            </a:avLst>
          </a:prstGeom>
          <a:solidFill>
            <a:srgbClr val="4F2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http://www.1ppt.com/hangye/</a:t>
            </a:r>
          </a:p>
        </p:txBody>
      </p:sp>
      <p:sp>
        <p:nvSpPr>
          <p:cNvPr id="2" name="淘宝网Chenying0907出品 103"/>
          <p:cNvSpPr/>
          <p:nvPr/>
        </p:nvSpPr>
        <p:spPr>
          <a:xfrm>
            <a:off x="5936928" y="1119573"/>
            <a:ext cx="22573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219075"/>
            <a:r>
              <a:rPr lang="sk-SK" altLang="zh-CN" sz="2000" b="1" kern="0" dirty="0">
                <a:solidFill>
                  <a:schemeClr val="bg1"/>
                </a:solidFill>
                <a:cs typeface="+mn-ea"/>
                <a:sym typeface="+mn-lt"/>
              </a:rPr>
              <a:t>Kantonská kuchyňa</a:t>
            </a:r>
            <a:endParaRPr lang="zh-CN" altLang="en-US" sz="20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99615" y="4959397"/>
            <a:ext cx="3946358" cy="273050"/>
          </a:xfrm>
        </p:spPr>
        <p:txBody>
          <a:bodyPr/>
          <a:lstStyle/>
          <a:p>
            <a:r>
              <a:rPr lang="sk-SK" altLang="zh-CN" b="1" dirty="0" err="1">
                <a:solidFill>
                  <a:schemeClr val="tx1"/>
                </a:solidFill>
                <a:sym typeface="+mn-lt"/>
              </a:rPr>
              <a:t>Konfuciov</a:t>
            </a:r>
            <a:r>
              <a:rPr lang="sk-SK" altLang="zh-CN" b="1" dirty="0">
                <a:solidFill>
                  <a:schemeClr val="tx1"/>
                </a:solidFill>
                <a:sym typeface="+mn-lt"/>
              </a:rPr>
              <a:t> inštitút pri Univerzite Komenského v Bratislave</a:t>
            </a:r>
            <a:endParaRPr lang="en-US" altLang="zh-CN" b="1" dirty="0">
              <a:solidFill>
                <a:schemeClr val="tx1"/>
              </a:solidFill>
              <a:sym typeface="+mn-lt"/>
            </a:endParaRP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bldLvl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3"/>
          <p:cNvGrpSpPr/>
          <p:nvPr/>
        </p:nvGrpSpPr>
        <p:grpSpPr bwMode="auto">
          <a:xfrm>
            <a:off x="3" y="3393499"/>
            <a:ext cx="2235282" cy="1761348"/>
            <a:chOff x="251473" y="3378248"/>
            <a:chExt cx="2007972" cy="1765251"/>
          </a:xfrm>
          <a:solidFill>
            <a:schemeClr val="accent6">
              <a:lumMod val="50000"/>
            </a:schemeClr>
          </a:solidFill>
        </p:grpSpPr>
        <p:sp>
          <p:nvSpPr>
            <p:cNvPr id="12" name="淘宝网Chenying0907出品 18"/>
            <p:cNvSpPr/>
            <p:nvPr/>
          </p:nvSpPr>
          <p:spPr>
            <a:xfrm>
              <a:off x="251473" y="3378248"/>
              <a:ext cx="2007972" cy="17652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9075"/>
              <a:endParaRPr lang="en-US" sz="1800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4" name="TextBox 7"/>
            <p:cNvSpPr txBox="1">
              <a:spLocks noChangeArrowheads="1"/>
            </p:cNvSpPr>
            <p:nvPr/>
          </p:nvSpPr>
          <p:spPr bwMode="auto">
            <a:xfrm>
              <a:off x="500400" y="3905607"/>
              <a:ext cx="1595510" cy="55522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03060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03060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03060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03060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219075"/>
              <a:r>
                <a:rPr lang="sk-SK" altLang="zh-CN" sz="1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  <a:sym typeface="+mn-lt"/>
                </a:rPr>
                <a:t>č</a:t>
              </a:r>
              <a:r>
                <a:rPr lang="en-US" altLang="zh-CN" sz="1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sym typeface="+mn-lt"/>
                </a:rPr>
                <a:t>erstvé</a:t>
              </a:r>
              <a:r>
                <a:rPr lang="en-US" altLang="zh-CN" sz="1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sym typeface="+mn-lt"/>
                </a:rPr>
                <a:t> a </a:t>
              </a:r>
              <a:r>
                <a:rPr lang="en-US" altLang="zh-CN" sz="1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sym typeface="+mn-lt"/>
                </a:rPr>
                <a:t>kvalitné</a:t>
              </a:r>
              <a:r>
                <a:rPr lang="en-US" altLang="zh-CN" sz="1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sym typeface="+mn-lt"/>
                </a:rPr>
                <a:t> </a:t>
              </a:r>
            </a:p>
            <a:p>
              <a:pPr algn="ctr" defTabSz="219075"/>
              <a:r>
                <a:rPr lang="en-US" altLang="zh-CN" sz="1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sym typeface="+mn-lt"/>
                </a:rPr>
                <a:t> </a:t>
              </a:r>
              <a:r>
                <a:rPr lang="en-US" altLang="zh-CN" sz="1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sym typeface="+mn-lt"/>
                </a:rPr>
                <a:t>ingredien</a:t>
              </a:r>
              <a:r>
                <a:rPr lang="sk-SK" altLang="zh-CN" sz="1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sym typeface="+mn-lt"/>
                </a:rPr>
                <a:t>cie</a:t>
              </a:r>
              <a:endParaRPr lang="en-US" altLang="zh-CN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sym typeface="+mn-lt"/>
              </a:endParaRPr>
            </a:p>
          </p:txBody>
        </p:sp>
      </p:grpSp>
      <p:grpSp>
        <p:nvGrpSpPr>
          <p:cNvPr id="16" name="Group 24"/>
          <p:cNvGrpSpPr/>
          <p:nvPr/>
        </p:nvGrpSpPr>
        <p:grpSpPr bwMode="auto">
          <a:xfrm>
            <a:off x="2235282" y="3393499"/>
            <a:ext cx="2260090" cy="1761348"/>
            <a:chOff x="2443299" y="3378248"/>
            <a:chExt cx="2007972" cy="1765251"/>
          </a:xfrm>
          <a:solidFill>
            <a:srgbClr val="4F2E15"/>
          </a:solidFill>
        </p:grpSpPr>
        <p:sp>
          <p:nvSpPr>
            <p:cNvPr id="17" name="淘宝网Chenying0907出品 20"/>
            <p:cNvSpPr/>
            <p:nvPr/>
          </p:nvSpPr>
          <p:spPr>
            <a:xfrm>
              <a:off x="2443299" y="3378248"/>
              <a:ext cx="2007972" cy="176525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852" tIns="121926" rIns="243852" bIns="121926" anchor="ctr"/>
            <a:lstStyle/>
            <a:p>
              <a:pPr algn="ctr" defTabSz="219075"/>
              <a:endParaRPr lang="en-US" sz="1900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9" name="TextBox 10"/>
            <p:cNvSpPr txBox="1">
              <a:spLocks noChangeArrowheads="1"/>
            </p:cNvSpPr>
            <p:nvPr/>
          </p:nvSpPr>
          <p:spPr bwMode="auto">
            <a:xfrm>
              <a:off x="2951327" y="3855559"/>
              <a:ext cx="1023989" cy="2776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03060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03060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03060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03060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219075"/>
              <a:r>
                <a:rPr lang="sk-SK" altLang="zh-CN" sz="1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j</a:t>
              </a:r>
              <a:r>
                <a:rPr lang="en-US" altLang="zh-CN" sz="1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emná</a:t>
              </a:r>
              <a:r>
                <a:rPr lang="en-US" altLang="zh-CN" sz="1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 </a:t>
              </a:r>
              <a:r>
                <a:rPr lang="en-US" altLang="zh-CN" sz="1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chuť</a:t>
              </a:r>
              <a:endParaRPr lang="en-US" altLang="zh-CN" sz="1300" b="1" kern="0" dirty="0">
                <a:solidFill>
                  <a:schemeClr val="bg1"/>
                </a:solidFill>
                <a:latin typeface="+mn-lt"/>
                <a:cs typeface="+mn-ea"/>
                <a:sym typeface="+mn-lt"/>
              </a:endParaRPr>
            </a:p>
          </p:txBody>
        </p:sp>
      </p:grpSp>
      <p:grpSp>
        <p:nvGrpSpPr>
          <p:cNvPr id="21" name="Group 25"/>
          <p:cNvGrpSpPr/>
          <p:nvPr/>
        </p:nvGrpSpPr>
        <p:grpSpPr bwMode="auto">
          <a:xfrm>
            <a:off x="4495372" y="3393499"/>
            <a:ext cx="2262949" cy="1761348"/>
            <a:chOff x="4635123" y="3378248"/>
            <a:chExt cx="2007972" cy="1765251"/>
          </a:xfrm>
          <a:solidFill>
            <a:schemeClr val="accent6">
              <a:lumMod val="50000"/>
            </a:schemeClr>
          </a:solidFill>
        </p:grpSpPr>
        <p:sp>
          <p:nvSpPr>
            <p:cNvPr id="22" name="淘宝网Chenying0907出品 21"/>
            <p:cNvSpPr/>
            <p:nvPr/>
          </p:nvSpPr>
          <p:spPr>
            <a:xfrm>
              <a:off x="4635123" y="3378248"/>
              <a:ext cx="2007972" cy="17652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9075"/>
              <a:endParaRPr lang="en-US" sz="1800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4832449" y="3855447"/>
              <a:ext cx="1629200" cy="555226"/>
            </a:xfrm>
            <a:prstGeom prst="rect">
              <a:avLst/>
            </a:prstGeom>
            <a:grpFill/>
          </p:spPr>
          <p:txBody>
            <a:bodyPr wrap="none" lIns="0" tIns="0" rIns="0" bIns="0">
              <a:spAutoFit/>
            </a:bodyPr>
            <a:lstStyle/>
            <a:p>
              <a:pPr algn="ctr" defTabSz="1023620">
                <a:defRPr/>
              </a:pPr>
              <a:r>
                <a:rPr lang="sk-SK" altLang="zh-CN" sz="1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p</a:t>
              </a:r>
              <a:r>
                <a:rPr lang="en-US" altLang="zh-CN" sz="1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resné</a:t>
              </a:r>
              <a:r>
                <a:rPr lang="en-US" altLang="zh-CN" sz="1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 </a:t>
              </a:r>
              <a:r>
                <a:rPr lang="en-US" altLang="zh-CN" sz="1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dávkovanie</a:t>
              </a:r>
              <a:endParaRPr lang="sk-SK" altLang="zh-CN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</a:endParaRPr>
            </a:p>
            <a:p>
              <a:pPr algn="ctr" defTabSz="1023620">
                <a:defRPr/>
              </a:pPr>
              <a:r>
                <a:rPr lang="en-US" altLang="zh-CN" sz="1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korenín</a:t>
              </a:r>
              <a:endParaRPr lang="en-US" sz="1300" b="1" kern="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Group 26"/>
          <p:cNvGrpSpPr/>
          <p:nvPr/>
        </p:nvGrpSpPr>
        <p:grpSpPr bwMode="auto">
          <a:xfrm>
            <a:off x="6754540" y="3393499"/>
            <a:ext cx="2391049" cy="1761348"/>
            <a:chOff x="6826946" y="3378248"/>
            <a:chExt cx="2007972" cy="1765251"/>
          </a:xfrm>
          <a:solidFill>
            <a:srgbClr val="4F2E15"/>
          </a:solidFill>
        </p:grpSpPr>
        <p:sp>
          <p:nvSpPr>
            <p:cNvPr id="27" name="淘宝网Chenying0907出品 22"/>
            <p:cNvSpPr/>
            <p:nvPr/>
          </p:nvSpPr>
          <p:spPr>
            <a:xfrm>
              <a:off x="6826946" y="3378248"/>
              <a:ext cx="2007972" cy="1765251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 algn="ctr" defTabSz="219075"/>
              <a:endParaRPr lang="en-US" sz="1100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 bwMode="auto">
            <a:xfrm>
              <a:off x="7149768" y="3855442"/>
              <a:ext cx="1362336" cy="555226"/>
            </a:xfrm>
            <a:prstGeom prst="rect">
              <a:avLst/>
            </a:prstGeom>
            <a:grpFill/>
          </p:spPr>
          <p:txBody>
            <a:bodyPr wrap="none" lIns="0" tIns="0" rIns="0" bIns="0">
              <a:spAutoFit/>
            </a:bodyPr>
            <a:lstStyle/>
            <a:p>
              <a:pPr algn="ctr" defTabSz="1023620">
                <a:defRPr/>
              </a:pPr>
              <a:r>
                <a:rPr lang="pl-PL" altLang="zh-CN" sz="1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d</a:t>
              </a:r>
              <a:r>
                <a:rPr lang="pl-PL" altLang="zh-CN" sz="1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ôraz na vzhľad</a:t>
              </a:r>
            </a:p>
            <a:p>
              <a:pPr algn="ctr" defTabSz="1023620">
                <a:defRPr/>
              </a:pPr>
              <a:r>
                <a:rPr lang="pl-PL" altLang="zh-CN" sz="1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 a farby</a:t>
              </a:r>
              <a:endParaRPr lang="en-US" sz="1300" b="1" kern="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054" name="Picture 6" descr="E:/人教版数学/厨艺课/品质.jpg品质"/>
          <p:cNvPicPr>
            <a:picLocks noChangeAspect="1" noChangeArrowheads="1"/>
          </p:cNvPicPr>
          <p:nvPr/>
        </p:nvPicPr>
        <p:blipFill rotWithShape="1">
          <a:blip r:embed="rId2"/>
          <a:srcRect l="403" r="403"/>
          <a:stretch>
            <a:fillRect/>
          </a:stretch>
        </p:blipFill>
        <p:spPr bwMode="auto">
          <a:xfrm>
            <a:off x="1" y="7620"/>
            <a:ext cx="2247684" cy="339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descr="E:/人教版数学/厨艺课/兆帕.jpg兆帕"/>
          <p:cNvPicPr>
            <a:picLocks noChangeAspect="1"/>
          </p:cNvPicPr>
          <p:nvPr/>
        </p:nvPicPr>
        <p:blipFill rotWithShape="1">
          <a:blip r:embed="rId3"/>
          <a:srcRect l="27574" t="6971" r="27574" b="6511"/>
          <a:stretch>
            <a:fillRect/>
          </a:stretch>
        </p:blipFill>
        <p:spPr>
          <a:xfrm>
            <a:off x="2213610" y="3810"/>
            <a:ext cx="2269490" cy="3393440"/>
          </a:xfrm>
          <a:prstGeom prst="rect">
            <a:avLst/>
          </a:prstGeom>
        </p:spPr>
      </p:pic>
      <p:pic>
        <p:nvPicPr>
          <p:cNvPr id="2056" name="Picture 8" descr="E:/人教版数学/厨艺课/调味.jpg调味"/>
          <p:cNvPicPr>
            <a:picLocks noChangeAspect="1" noChangeArrowheads="1"/>
          </p:cNvPicPr>
          <p:nvPr/>
        </p:nvPicPr>
        <p:blipFill rotWithShape="1">
          <a:blip r:embed="rId4"/>
          <a:srcRect l="3609" r="3609" b="4162"/>
          <a:stretch>
            <a:fillRect/>
          </a:stretch>
        </p:blipFill>
        <p:spPr bwMode="auto">
          <a:xfrm>
            <a:off x="4478020" y="-15240"/>
            <a:ext cx="2284095" cy="341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:/人教版数学/厨艺课/鲜.jpg鲜"/>
          <p:cNvPicPr>
            <a:picLocks noChangeAspect="1" noChangeArrowheads="1"/>
          </p:cNvPicPr>
          <p:nvPr/>
        </p:nvPicPr>
        <p:blipFill rotWithShape="1">
          <a:blip r:embed="rId5"/>
          <a:srcRect l="26525" r="26525"/>
          <a:stretch>
            <a:fillRect/>
          </a:stretch>
        </p:blipFill>
        <p:spPr bwMode="auto">
          <a:xfrm>
            <a:off x="6754539" y="-1"/>
            <a:ext cx="2391048" cy="339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053237" y="4768850"/>
            <a:ext cx="3968151" cy="273050"/>
          </a:xfrm>
        </p:spPr>
        <p:txBody>
          <a:bodyPr/>
          <a:lstStyle/>
          <a:p>
            <a:r>
              <a:rPr lang="sk-SK" altLang="zh-CN" b="1" dirty="0" err="1">
                <a:sym typeface="+mn-lt"/>
              </a:rPr>
              <a:t>Konfuciov</a:t>
            </a:r>
            <a:r>
              <a:rPr lang="sk-SK" altLang="zh-CN" b="1" dirty="0">
                <a:sym typeface="+mn-lt"/>
              </a:rPr>
              <a:t> inštitút pri Univerzite Komenského v Bratislave</a:t>
            </a:r>
            <a:endParaRPr lang="en-US" altLang="zh-CN" b="1" dirty="0">
              <a:sym typeface="+mn-lt"/>
            </a:endParaRPr>
          </a:p>
        </p:txBody>
      </p:sp>
    </p:spTree>
  </p:cSld>
  <p:clrMapOvr>
    <a:masterClrMapping/>
  </p:clrMapOvr>
  <p:transition spd="slow" advTm="0">
    <p:pull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/>
          <p:cNvGraphicFramePr/>
          <p:nvPr/>
        </p:nvGraphicFramePr>
        <p:xfrm>
          <a:off x="0" y="500217"/>
          <a:ext cx="6565043" cy="3437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Parallelogram 1"/>
          <p:cNvSpPr/>
          <p:nvPr/>
        </p:nvSpPr>
        <p:spPr>
          <a:xfrm>
            <a:off x="-914559" y="235817"/>
            <a:ext cx="1829118" cy="1093331"/>
          </a:xfrm>
          <a:prstGeom prst="parallelogram">
            <a:avLst>
              <a:gd name="adj" fmla="val 91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8" name="Parallelogram 17"/>
          <p:cNvSpPr/>
          <p:nvPr/>
        </p:nvSpPr>
        <p:spPr>
          <a:xfrm>
            <a:off x="1009101" y="3623000"/>
            <a:ext cx="7002091" cy="3137074"/>
          </a:xfrm>
          <a:prstGeom prst="parallelogram">
            <a:avLst>
              <a:gd name="adj" fmla="val 904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6" name="Parallelogram 25"/>
          <p:cNvSpPr/>
          <p:nvPr/>
        </p:nvSpPr>
        <p:spPr>
          <a:xfrm>
            <a:off x="5648962" y="-1582829"/>
            <a:ext cx="5248253" cy="3137074"/>
          </a:xfrm>
          <a:prstGeom prst="parallelogram">
            <a:avLst>
              <a:gd name="adj" fmla="val 86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7" name="Parallelogram 26"/>
          <p:cNvSpPr/>
          <p:nvPr/>
        </p:nvSpPr>
        <p:spPr>
          <a:xfrm>
            <a:off x="3103592" y="1329148"/>
            <a:ext cx="8196276" cy="3137074"/>
          </a:xfrm>
          <a:prstGeom prst="parallelogram">
            <a:avLst>
              <a:gd name="adj" fmla="val 87447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160080" y="171503"/>
            <a:ext cx="3691967" cy="422737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arallelogram 27"/>
          <p:cNvSpPr/>
          <p:nvPr/>
        </p:nvSpPr>
        <p:spPr>
          <a:xfrm>
            <a:off x="4240392" y="1554133"/>
            <a:ext cx="5248253" cy="3137074"/>
          </a:xfrm>
          <a:prstGeom prst="parallelogram">
            <a:avLst>
              <a:gd name="adj" fmla="val 451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4799714" y="4722418"/>
            <a:ext cx="2170274" cy="2485005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300196" y="1983143"/>
            <a:ext cx="3416852" cy="1054145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 algn="r"/>
            <a:r>
              <a:rPr lang="sk-SK" sz="3200" dirty="0">
                <a:solidFill>
                  <a:srgbClr val="4F2E15"/>
                </a:solidFill>
                <a:cs typeface="+mn-ea"/>
                <a:sym typeface="+mn-lt"/>
              </a:rPr>
              <a:t>  </a:t>
            </a:r>
            <a:r>
              <a:rPr lang="en-US" sz="3200" dirty="0" err="1">
                <a:solidFill>
                  <a:srgbClr val="4F2E15"/>
                </a:solidFill>
                <a:cs typeface="+mn-ea"/>
                <a:sym typeface="+mn-lt"/>
              </a:rPr>
              <a:t>Hovädzie</a:t>
            </a:r>
            <a:r>
              <a:rPr lang="en-US" sz="3200" dirty="0">
                <a:solidFill>
                  <a:srgbClr val="4F2E15"/>
                </a:solidFill>
                <a:cs typeface="+mn-ea"/>
                <a:sym typeface="+mn-lt"/>
              </a:rPr>
              <a:t> </a:t>
            </a:r>
            <a:r>
              <a:rPr lang="sk-SK" sz="3200" dirty="0">
                <a:solidFill>
                  <a:srgbClr val="4F2E15"/>
                </a:solidFill>
                <a:cs typeface="+mn-ea"/>
                <a:sym typeface="+mn-lt"/>
              </a:rPr>
              <a:t> </a:t>
            </a:r>
          </a:p>
          <a:p>
            <a:pPr algn="r"/>
            <a:r>
              <a:rPr lang="sk-SK" sz="3200" dirty="0">
                <a:solidFill>
                  <a:srgbClr val="4F2E15"/>
                </a:solidFill>
                <a:cs typeface="+mn-ea"/>
                <a:sym typeface="+mn-lt"/>
              </a:rPr>
              <a:t>v </a:t>
            </a:r>
            <a:r>
              <a:rPr lang="en-US" sz="3200" dirty="0" err="1">
                <a:solidFill>
                  <a:srgbClr val="4F2E15"/>
                </a:solidFill>
                <a:cs typeface="+mn-ea"/>
                <a:sym typeface="+mn-lt"/>
              </a:rPr>
              <a:t>ustricovej</a:t>
            </a:r>
            <a:r>
              <a:rPr lang="sk-SK" sz="3200" dirty="0">
                <a:solidFill>
                  <a:srgbClr val="4F2E15"/>
                </a:solidFill>
                <a:cs typeface="+mn-ea"/>
                <a:sym typeface="+mn-lt"/>
              </a:rPr>
              <a:t> </a:t>
            </a:r>
            <a:r>
              <a:rPr lang="en-US" sz="3200" dirty="0" err="1">
                <a:solidFill>
                  <a:srgbClr val="4F2E15"/>
                </a:solidFill>
                <a:cs typeface="+mn-ea"/>
                <a:sym typeface="+mn-lt"/>
              </a:rPr>
              <a:t>omáčke</a:t>
            </a:r>
            <a:endParaRPr lang="en-US" sz="3200" dirty="0">
              <a:solidFill>
                <a:srgbClr val="4F2E15"/>
              </a:solidFill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99539" y="1077498"/>
            <a:ext cx="935210" cy="1146478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 algn="r"/>
            <a:r>
              <a:rPr lang="en-US" altLang="zh-CN" sz="7000" b="1" dirty="0">
                <a:solidFill>
                  <a:srgbClr val="4F2E15"/>
                </a:solidFill>
                <a:cs typeface="+mn-ea"/>
                <a:sym typeface="+mn-lt"/>
              </a:rPr>
              <a:t>01</a:t>
            </a:r>
            <a:endParaRPr lang="en-US" sz="7000" b="1" dirty="0">
              <a:solidFill>
                <a:srgbClr val="4F2E15"/>
              </a:solidFill>
              <a:cs typeface="+mn-ea"/>
              <a:sym typeface="+mn-lt"/>
            </a:endParaRPr>
          </a:p>
        </p:txBody>
      </p:sp>
      <p:sp>
        <p:nvSpPr>
          <p:cNvPr id="40" name="淘宝网Chenying0907出品 39"/>
          <p:cNvSpPr/>
          <p:nvPr/>
        </p:nvSpPr>
        <p:spPr>
          <a:xfrm>
            <a:off x="60476" y="3897680"/>
            <a:ext cx="2354574" cy="469369"/>
          </a:xfrm>
          <a:prstGeom prst="rect">
            <a:avLst/>
          </a:prstGeom>
        </p:spPr>
        <p:txBody>
          <a:bodyPr wrap="none" lIns="68589" tIns="34295" rIns="68589" bIns="34295">
            <a:spAutoFit/>
          </a:bodyPr>
          <a:lstStyle/>
          <a:p>
            <a:r>
              <a:rPr lang="sk-SK" sz="2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VÝBORNÉ JEDLO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2175599" y="4768850"/>
            <a:ext cx="4175773" cy="273050"/>
          </a:xfrm>
        </p:spPr>
        <p:txBody>
          <a:bodyPr/>
          <a:lstStyle/>
          <a:p>
            <a:r>
              <a:rPr lang="sk-SK" altLang="zh-CN" b="1" dirty="0" err="1">
                <a:sym typeface="+mn-lt"/>
              </a:rPr>
              <a:t>Konfuciov</a:t>
            </a:r>
            <a:r>
              <a:rPr lang="sk-SK" altLang="zh-CN" b="1" dirty="0">
                <a:sym typeface="+mn-lt"/>
              </a:rPr>
              <a:t> inštitút pri Univerzite Komenského v Bratislave</a:t>
            </a:r>
            <a:endParaRPr lang="en-US" altLang="zh-CN" b="1" dirty="0"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43787" y="3036468"/>
            <a:ext cx="367353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dirty="0" err="1"/>
              <a:t>Hovädzie</a:t>
            </a:r>
            <a:r>
              <a:rPr lang="en-US" altLang="zh-CN" dirty="0"/>
              <a:t> </a:t>
            </a:r>
            <a:r>
              <a:rPr lang="en-US" altLang="zh-CN" dirty="0" err="1"/>
              <a:t>mäso</a:t>
            </a:r>
            <a:r>
              <a:rPr lang="en-US" altLang="zh-CN" dirty="0"/>
              <a:t> v </a:t>
            </a:r>
            <a:r>
              <a:rPr lang="en-US" altLang="zh-CN" dirty="0" err="1"/>
              <a:t>ustricovej</a:t>
            </a:r>
            <a:r>
              <a:rPr lang="en-US" altLang="zh-CN" dirty="0"/>
              <a:t> </a:t>
            </a:r>
            <a:r>
              <a:rPr lang="en-US" altLang="zh-CN" dirty="0" err="1"/>
              <a:t>omáčke</a:t>
            </a:r>
            <a:r>
              <a:rPr lang="en-US" altLang="zh-CN" dirty="0"/>
              <a:t> (</a:t>
            </a:r>
            <a:r>
              <a:rPr lang="en-US" altLang="zh-CN" dirty="0" err="1"/>
              <a:t>háo</a:t>
            </a:r>
            <a:r>
              <a:rPr lang="en-US" altLang="zh-CN" dirty="0"/>
              <a:t> </a:t>
            </a:r>
            <a:r>
              <a:rPr lang="en-US" altLang="zh-CN" dirty="0" err="1"/>
              <a:t>yóu</a:t>
            </a:r>
            <a:r>
              <a:rPr lang="en-US" altLang="zh-CN" dirty="0"/>
              <a:t> </a:t>
            </a:r>
            <a:r>
              <a:rPr lang="en-US" altLang="zh-CN" dirty="0" err="1"/>
              <a:t>niú</a:t>
            </a:r>
            <a:r>
              <a:rPr lang="en-US" altLang="zh-CN" dirty="0"/>
              <a:t> </a:t>
            </a:r>
            <a:r>
              <a:rPr lang="en-US" altLang="zh-CN" dirty="0" err="1"/>
              <a:t>liǔ</a:t>
            </a:r>
            <a:r>
              <a:rPr lang="en-US" altLang="zh-CN" dirty="0"/>
              <a:t>) je </a:t>
            </a:r>
            <a:r>
              <a:rPr lang="en-US" altLang="zh-CN" dirty="0" err="1"/>
              <a:t>klasický</a:t>
            </a:r>
            <a:r>
              <a:rPr lang="en-US" altLang="zh-CN" dirty="0"/>
              <a:t> </a:t>
            </a:r>
            <a:r>
              <a:rPr lang="en-US" altLang="zh-CN" dirty="0" err="1"/>
              <a:t>rodinný</a:t>
            </a:r>
            <a:r>
              <a:rPr lang="en-US" altLang="zh-CN" dirty="0"/>
              <a:t> </a:t>
            </a:r>
            <a:r>
              <a:rPr lang="en-US" altLang="zh-CN" dirty="0" err="1"/>
              <a:t>recept</a:t>
            </a:r>
            <a:r>
              <a:rPr lang="en-US" altLang="zh-CN" dirty="0"/>
              <a:t> v </a:t>
            </a:r>
            <a:r>
              <a:rPr lang="en-US" altLang="zh-CN" dirty="0" err="1"/>
              <a:t>kantonskej</a:t>
            </a:r>
            <a:r>
              <a:rPr lang="en-US" altLang="zh-CN" dirty="0"/>
              <a:t> </a:t>
            </a:r>
            <a:r>
              <a:rPr lang="en-US" altLang="zh-CN" dirty="0" err="1"/>
              <a:t>kuchyni</a:t>
            </a:r>
            <a:r>
              <a:rPr lang="en-US" altLang="zh-CN" dirty="0"/>
              <a:t>, </a:t>
            </a:r>
            <a:r>
              <a:rPr lang="en-US" altLang="zh-CN" dirty="0" err="1"/>
              <a:t>ktorý</a:t>
            </a:r>
            <a:r>
              <a:rPr lang="en-US" altLang="zh-CN" dirty="0"/>
              <a:t> </a:t>
            </a:r>
            <a:r>
              <a:rPr lang="sk-SK" altLang="zh-CN" dirty="0"/>
              <a:t>pozostáva </a:t>
            </a:r>
            <a:r>
              <a:rPr lang="en-US" altLang="zh-CN" dirty="0" err="1"/>
              <a:t>hlavne</a:t>
            </a:r>
            <a:r>
              <a:rPr lang="en-US" altLang="zh-CN" dirty="0"/>
              <a:t> z </a:t>
            </a:r>
            <a:r>
              <a:rPr lang="en-US" altLang="zh-CN" dirty="0" err="1"/>
              <a:t>jemných</a:t>
            </a:r>
            <a:r>
              <a:rPr lang="en-US" altLang="zh-CN" dirty="0"/>
              <a:t> </a:t>
            </a:r>
            <a:r>
              <a:rPr lang="en-US" altLang="zh-CN" dirty="0" err="1"/>
              <a:t>hovädzích</a:t>
            </a:r>
            <a:r>
              <a:rPr lang="en-US" altLang="zh-CN" dirty="0"/>
              <a:t> </a:t>
            </a:r>
            <a:r>
              <a:rPr lang="en-US" altLang="zh-CN" dirty="0" err="1"/>
              <a:t>plátkov</a:t>
            </a:r>
            <a:r>
              <a:rPr lang="en-US" altLang="zh-CN" dirty="0"/>
              <a:t> a </a:t>
            </a:r>
            <a:r>
              <a:rPr lang="en-US" altLang="zh-CN" dirty="0" err="1"/>
              <a:t>jedinečného</a:t>
            </a:r>
            <a:r>
              <a:rPr lang="en-US" altLang="zh-CN" dirty="0"/>
              <a:t> </a:t>
            </a:r>
            <a:r>
              <a:rPr lang="en-US" altLang="zh-CN" dirty="0" err="1"/>
              <a:t>kantonského</a:t>
            </a:r>
            <a:r>
              <a:rPr lang="en-US" altLang="zh-CN" dirty="0"/>
              <a:t> </a:t>
            </a:r>
            <a:r>
              <a:rPr lang="en-US" altLang="zh-CN" dirty="0" err="1"/>
              <a:t>korenia</a:t>
            </a:r>
            <a:r>
              <a:rPr lang="sk-SK" altLang="zh-CN" dirty="0"/>
              <a:t> (</a:t>
            </a:r>
            <a:r>
              <a:rPr lang="en-US" altLang="zh-CN" dirty="0" err="1"/>
              <a:t>ustr</a:t>
            </a:r>
            <a:r>
              <a:rPr lang="sk-SK" altLang="zh-CN" dirty="0"/>
              <a:t>i</a:t>
            </a:r>
            <a:r>
              <a:rPr lang="en-US" altLang="zh-CN" dirty="0" err="1"/>
              <a:t>cová</a:t>
            </a:r>
            <a:r>
              <a:rPr lang="en-US" altLang="zh-CN" dirty="0"/>
              <a:t> </a:t>
            </a:r>
            <a:r>
              <a:rPr lang="en-US" altLang="zh-CN" dirty="0" err="1"/>
              <a:t>omáčka</a:t>
            </a:r>
            <a:r>
              <a:rPr lang="sk-SK" altLang="zh-CN" dirty="0"/>
              <a:t>).</a:t>
            </a:r>
            <a:endParaRPr lang="en-US" altLang="zh-CN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1000">
        <p14:switch dir="r"/>
      </p:transition>
    </mc:Choice>
    <mc:Fallback xmlns=""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2" grpId="0" animBg="1"/>
      <p:bldP spid="18" grpId="0" animBg="1"/>
      <p:bldP spid="26" grpId="0" animBg="1"/>
      <p:bldP spid="27" grpId="0" animBg="1"/>
      <p:bldP spid="28" grpId="0" animBg="1"/>
      <p:bldP spid="31" grpId="0"/>
      <p:bldP spid="15" grpId="0"/>
      <p:bldP spid="40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淘宝网Chenying0907出品 2" descr="E:/人教版数学/厨艺课/蚝油柳.jpg蚝油柳"/>
          <p:cNvPicPr>
            <a:picLocks noChangeArrowheads="1"/>
          </p:cNvPicPr>
          <p:nvPr/>
        </p:nvPicPr>
        <p:blipFill>
          <a:blip r:embed="rId5"/>
          <a:srcRect t="16873" b="16873"/>
          <a:stretch>
            <a:fillRect/>
          </a:stretch>
        </p:blipFill>
        <p:spPr bwMode="auto">
          <a:xfrm>
            <a:off x="873947" y="345886"/>
            <a:ext cx="3619989" cy="3326564"/>
          </a:xfrm>
          <a:prstGeom prst="ellipse">
            <a:avLst/>
          </a:prstGeom>
          <a:blipFill>
            <a:blip r:embed="rId6" cstate="screen"/>
            <a:stretch>
              <a:fillRect/>
            </a:stretch>
          </a:blipFill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淘宝网Chenying0907出品 2" descr="E:/人教版数学/厨艺课/蚝油牛柳.jpg蚝油牛柳"/>
          <p:cNvPicPr>
            <a:picLocks noChangeArrowheads="1"/>
          </p:cNvPicPr>
          <p:nvPr/>
        </p:nvPicPr>
        <p:blipFill>
          <a:blip r:embed="rId7"/>
          <a:srcRect l="18107" r="18107"/>
          <a:stretch>
            <a:fillRect/>
          </a:stretch>
        </p:blipFill>
        <p:spPr bwMode="auto">
          <a:xfrm>
            <a:off x="724926" y="2882787"/>
            <a:ext cx="1919097" cy="1853657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38420" y="2247265"/>
            <a:ext cx="3662680" cy="12567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4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400" dirty="0" err="1"/>
              <a:t>Číňania</a:t>
            </a:r>
            <a:r>
              <a:rPr lang="en-US" altLang="zh-CN" sz="1400" dirty="0"/>
              <a:t> </a:t>
            </a:r>
            <a:r>
              <a:rPr lang="en-US" altLang="zh-CN" sz="1400" dirty="0" err="1"/>
              <a:t>veria</a:t>
            </a:r>
            <a:r>
              <a:rPr lang="en-US" altLang="zh-CN" sz="1400" dirty="0"/>
              <a:t>, </a:t>
            </a:r>
            <a:r>
              <a:rPr lang="en-US" altLang="zh-CN" sz="1400" dirty="0" err="1"/>
              <a:t>že</a:t>
            </a:r>
            <a:r>
              <a:rPr lang="sk-SK" altLang="zh-CN" sz="1400" dirty="0"/>
              <a:t> slovo</a:t>
            </a:r>
            <a:r>
              <a:rPr lang="en-US" altLang="zh-CN" sz="1400" dirty="0"/>
              <a:t> „</a:t>
            </a:r>
            <a:r>
              <a:rPr lang="en-US" altLang="zh-CN" sz="1400" dirty="0" err="1"/>
              <a:t>ustrice</a:t>
            </a:r>
            <a:r>
              <a:rPr lang="en-US" altLang="zh-CN" sz="1400" dirty="0"/>
              <a:t>“ (</a:t>
            </a:r>
            <a:r>
              <a:rPr lang="ja-JP" altLang="en-US" sz="1400" dirty="0"/>
              <a:t>蚝</a:t>
            </a:r>
            <a:r>
              <a:rPr lang="en-US" altLang="ja-JP" sz="1400" dirty="0"/>
              <a:t>) </a:t>
            </a:r>
            <a:r>
              <a:rPr lang="en-US" altLang="zh-CN" sz="1400" dirty="0" err="1"/>
              <a:t>má</a:t>
            </a:r>
            <a:r>
              <a:rPr lang="en-US" altLang="zh-CN" sz="1400" dirty="0"/>
              <a:t> </a:t>
            </a:r>
            <a:r>
              <a:rPr lang="en-US" altLang="zh-CN" sz="1400" dirty="0" err="1"/>
              <a:t>podobnú</a:t>
            </a:r>
            <a:r>
              <a:rPr lang="en-US" altLang="zh-CN" sz="1400" dirty="0"/>
              <a:t> </a:t>
            </a:r>
            <a:r>
              <a:rPr lang="en-US" altLang="zh-CN" sz="1400" dirty="0" err="1"/>
              <a:t>výslovnosť</a:t>
            </a:r>
            <a:r>
              <a:rPr lang="en-US" altLang="zh-CN" sz="1400" dirty="0"/>
              <a:t> </a:t>
            </a:r>
            <a:r>
              <a:rPr lang="en-US" altLang="zh-CN" sz="1400" dirty="0" err="1"/>
              <a:t>ako</a:t>
            </a:r>
            <a:r>
              <a:rPr lang="en-US" altLang="zh-CN" sz="1400" dirty="0"/>
              <a:t> </a:t>
            </a:r>
            <a:r>
              <a:rPr lang="en-US" altLang="zh-CN" sz="1400" dirty="0" err="1"/>
              <a:t>slovo</a:t>
            </a:r>
            <a:r>
              <a:rPr lang="en-US" altLang="zh-CN" sz="1400" dirty="0"/>
              <a:t> „</a:t>
            </a:r>
            <a:r>
              <a:rPr lang="en-US" altLang="zh-CN" sz="1400" dirty="0" err="1"/>
              <a:t>šťastný</a:t>
            </a:r>
            <a:r>
              <a:rPr lang="en-US" altLang="zh-CN" sz="1400" dirty="0"/>
              <a:t>“ (</a:t>
            </a:r>
            <a:r>
              <a:rPr lang="ja-JP" altLang="en-US" sz="1400" dirty="0"/>
              <a:t>好</a:t>
            </a:r>
            <a:r>
              <a:rPr lang="en-US" altLang="ja-JP" sz="1400" dirty="0"/>
              <a:t>), </a:t>
            </a:r>
            <a:r>
              <a:rPr lang="en-US" altLang="zh-CN" sz="1400" dirty="0" err="1"/>
              <a:t>čo</a:t>
            </a:r>
            <a:r>
              <a:rPr lang="en-US" altLang="zh-CN" sz="1400" dirty="0"/>
              <a:t> </a:t>
            </a:r>
            <a:r>
              <a:rPr lang="en-US" altLang="zh-CN" sz="1400" dirty="0" err="1"/>
              <a:t>znamená</a:t>
            </a:r>
            <a:r>
              <a:rPr lang="en-US" altLang="zh-CN" sz="1400" dirty="0"/>
              <a:t> </a:t>
            </a:r>
            <a:r>
              <a:rPr lang="en-US" altLang="zh-CN" sz="1400" dirty="0" err="1"/>
              <a:t>šťastný</a:t>
            </a:r>
            <a:r>
              <a:rPr lang="en-US" altLang="zh-CN" sz="1400" dirty="0"/>
              <a:t> a </a:t>
            </a:r>
            <a:r>
              <a:rPr lang="en-US" altLang="zh-CN" sz="1400" dirty="0" err="1"/>
              <a:t>dobrý</a:t>
            </a:r>
            <a:r>
              <a:rPr lang="en-US" altLang="zh-CN" sz="1400" dirty="0"/>
              <a:t> </a:t>
            </a:r>
            <a:r>
              <a:rPr lang="en-US" altLang="zh-CN" sz="1400" dirty="0" err="1"/>
              <a:t>život</a:t>
            </a:r>
            <a:r>
              <a:rPr lang="en-US" altLang="zh-CN" sz="1400" dirty="0"/>
              <a:t>.</a:t>
            </a:r>
            <a:endParaRPr lang="sk-SK" altLang="zh-CN" sz="1400" dirty="0"/>
          </a:p>
          <a:p>
            <a:endParaRPr lang="sk-SK" altLang="zh-CN" sz="1400" dirty="0"/>
          </a:p>
          <a:p>
            <a:r>
              <a:rPr lang="en-US" altLang="zh-CN" sz="1400" dirty="0"/>
              <a:t>A </a:t>
            </a:r>
            <a:r>
              <a:rPr lang="en-US" altLang="zh-CN" sz="1400" dirty="0" err="1"/>
              <a:t>pretože</a:t>
            </a:r>
            <a:r>
              <a:rPr lang="en-US" altLang="zh-CN" sz="1400" dirty="0"/>
              <a:t> </a:t>
            </a:r>
            <a:r>
              <a:rPr lang="en-US" altLang="zh-CN" sz="1400" dirty="0" err="1"/>
              <a:t>jemné</a:t>
            </a:r>
            <a:r>
              <a:rPr lang="en-US" altLang="zh-CN" sz="1400" dirty="0"/>
              <a:t> </a:t>
            </a:r>
            <a:r>
              <a:rPr lang="en-US" altLang="zh-CN" sz="1400" dirty="0" err="1"/>
              <a:t>hovädzie</a:t>
            </a:r>
            <a:r>
              <a:rPr lang="en-US" altLang="zh-CN" sz="1400" dirty="0"/>
              <a:t> </a:t>
            </a:r>
            <a:r>
              <a:rPr lang="en-US" altLang="zh-CN" sz="1400" dirty="0" err="1"/>
              <a:t>plátky</a:t>
            </a:r>
            <a:r>
              <a:rPr lang="en-US" altLang="zh-CN" sz="1400" dirty="0"/>
              <a:t> </a:t>
            </a:r>
            <a:r>
              <a:rPr lang="en-US" altLang="zh-CN" sz="1400" dirty="0" err="1"/>
              <a:t>sú</a:t>
            </a:r>
            <a:r>
              <a:rPr lang="en-US" altLang="zh-CN" sz="1400" dirty="0"/>
              <a:t> </a:t>
            </a:r>
            <a:r>
              <a:rPr lang="en-US" altLang="zh-CN" sz="1400" dirty="0" err="1"/>
              <a:t>dlhé</a:t>
            </a:r>
            <a:r>
              <a:rPr lang="en-US" altLang="zh-CN" sz="1400" dirty="0"/>
              <a:t> a </a:t>
            </a:r>
            <a:r>
              <a:rPr lang="en-US" altLang="zh-CN" sz="1400" dirty="0" err="1"/>
              <a:t>hladké</a:t>
            </a:r>
            <a:r>
              <a:rPr lang="en-US" altLang="zh-CN" sz="1400" dirty="0"/>
              <a:t>, </a:t>
            </a:r>
            <a:r>
              <a:rPr lang="en-US" altLang="zh-CN" sz="1400" dirty="0" err="1"/>
              <a:t>znamená</a:t>
            </a:r>
            <a:r>
              <a:rPr lang="en-US" altLang="zh-CN" sz="1400" dirty="0"/>
              <a:t> to, </a:t>
            </a:r>
            <a:r>
              <a:rPr lang="en-US" altLang="zh-CN" sz="1400" dirty="0" err="1"/>
              <a:t>že</a:t>
            </a:r>
            <a:r>
              <a:rPr lang="en-US" altLang="zh-CN" sz="1400" dirty="0"/>
              <a:t> </a:t>
            </a:r>
            <a:r>
              <a:rPr lang="en-US" altLang="zh-CN" sz="1400" dirty="0" err="1"/>
              <a:t>všetko</a:t>
            </a:r>
            <a:r>
              <a:rPr lang="en-US" altLang="zh-CN" sz="1400" dirty="0"/>
              <a:t> ide </a:t>
            </a:r>
            <a:r>
              <a:rPr lang="en-US" altLang="zh-CN" sz="1400" dirty="0" err="1"/>
              <a:t>hladko</a:t>
            </a:r>
            <a:r>
              <a:rPr lang="en-US" altLang="zh-CN" sz="1400" dirty="0"/>
              <a:t>.</a:t>
            </a:r>
          </a:p>
        </p:txBody>
      </p:sp>
      <p:sp>
        <p:nvSpPr>
          <p:cNvPr id="2" name="淘宝网Chenying0907出品 8"/>
          <p:cNvSpPr/>
          <p:nvPr>
            <p:custDataLst>
              <p:tags r:id="rId1"/>
            </p:custDataLst>
          </p:nvPr>
        </p:nvSpPr>
        <p:spPr>
          <a:xfrm>
            <a:off x="5354082" y="1482000"/>
            <a:ext cx="3285439" cy="37655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TextBox 9"/>
          <p:cNvSpPr txBox="1"/>
          <p:nvPr>
            <p:custDataLst>
              <p:tags r:id="rId2"/>
            </p:custDataLst>
          </p:nvPr>
        </p:nvSpPr>
        <p:spPr>
          <a:xfrm>
            <a:off x="5516642" y="1544865"/>
            <a:ext cx="3078060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k-SK" altLang="zh-CN" sz="1700" b="1" dirty="0">
                <a:solidFill>
                  <a:schemeClr val="bg1"/>
                </a:solidFill>
                <a:cs typeface="+mn-ea"/>
                <a:sym typeface="+mn-lt"/>
              </a:rPr>
              <a:t>Hovädzie na ustricovej omáčke</a:t>
            </a:r>
            <a:endParaRPr lang="en-US" altLang="zh-CN" sz="17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56ACB354-8DD3-457A-945D-AC6971C33136}"/>
              </a:ext>
            </a:extLst>
          </p:cNvPr>
          <p:cNvSpPr/>
          <p:nvPr/>
        </p:nvSpPr>
        <p:spPr>
          <a:xfrm>
            <a:off x="2523350" y="4799202"/>
            <a:ext cx="44464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b="1" dirty="0" err="1">
                <a:sym typeface="+mn-lt"/>
              </a:rPr>
              <a:t>Konfuciov</a:t>
            </a:r>
            <a:r>
              <a:rPr lang="sk-SK" altLang="zh-CN" b="1" dirty="0">
                <a:sym typeface="+mn-lt"/>
              </a:rPr>
              <a:t> inštitút pri Univerzite Komenského v Bratislave</a:t>
            </a:r>
            <a:endParaRPr lang="en-US" altLang="zh-CN" b="1" dirty="0"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bldLvl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1412"/>
          <p:cNvSpPr/>
          <p:nvPr/>
        </p:nvSpPr>
        <p:spPr>
          <a:xfrm>
            <a:off x="247397" y="29051"/>
            <a:ext cx="4641437" cy="541686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242570">
              <a:spcBef>
                <a:spcPts val="640"/>
              </a:spcBef>
              <a:defRPr sz="1800"/>
            </a:pPr>
            <a:r>
              <a:rPr lang="sk-SK" altLang="zh-CN" sz="1600" b="1" kern="0" dirty="0">
                <a:cs typeface="+mn-ea"/>
                <a:sym typeface="+mn-lt"/>
              </a:rPr>
              <a:t>Prísady</a:t>
            </a:r>
            <a:r>
              <a:rPr lang="en-US" altLang="zh-CN" sz="1600" b="1" kern="0" dirty="0">
                <a:cs typeface="+mn-ea"/>
                <a:sym typeface="+mn-lt"/>
              </a:rPr>
              <a:t>:</a:t>
            </a:r>
            <a:endParaRPr lang="en-US" altLang="zh-CN" sz="1600" dirty="0"/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sk-SK" altLang="zh-CN" sz="1600" kern="0" dirty="0">
                <a:cs typeface="+mn-ea"/>
                <a:sym typeface="+mn-lt"/>
              </a:rPr>
              <a:t>300</a:t>
            </a:r>
            <a:r>
              <a:rPr lang="en-US" altLang="zh-CN" sz="1600" kern="0" dirty="0">
                <a:cs typeface="+mn-ea"/>
                <a:sym typeface="+mn-lt"/>
              </a:rPr>
              <a:t>g </a:t>
            </a:r>
            <a:r>
              <a:rPr lang="en-US" altLang="zh-CN" sz="1600" kern="0" dirty="0" err="1">
                <a:cs typeface="+mn-ea"/>
                <a:sym typeface="+mn-lt"/>
              </a:rPr>
              <a:t>hovädzieho</a:t>
            </a:r>
            <a:r>
              <a:rPr lang="en-US" altLang="zh-CN" sz="1600" kern="0" dirty="0">
                <a:cs typeface="+mn-ea"/>
                <a:sym typeface="+mn-lt"/>
              </a:rPr>
              <a:t> </a:t>
            </a:r>
            <a:r>
              <a:rPr lang="en-US" altLang="zh-CN" sz="1600" kern="0" dirty="0" err="1">
                <a:cs typeface="+mn-ea"/>
                <a:sym typeface="+mn-lt"/>
              </a:rPr>
              <a:t>mäsa</a:t>
            </a:r>
            <a:endParaRPr lang="en-US" altLang="zh-CN" sz="1600" kern="0" dirty="0">
              <a:cs typeface="+mn-ea"/>
              <a:sym typeface="+mn-lt"/>
            </a:endParaRP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sk-SK" altLang="zh-CN" sz="1600" kern="0" dirty="0">
                <a:cs typeface="+mn-ea"/>
                <a:sym typeface="+mn-lt"/>
              </a:rPr>
              <a:t>2</a:t>
            </a:r>
            <a:r>
              <a:rPr lang="en-US" altLang="zh-CN" sz="1600" kern="0" dirty="0">
                <a:cs typeface="+mn-ea"/>
                <a:sym typeface="+mn-lt"/>
              </a:rPr>
              <a:t> </a:t>
            </a:r>
            <a:r>
              <a:rPr lang="sk-SK" altLang="zh-CN" sz="1600" kern="0" dirty="0">
                <a:cs typeface="+mn-ea"/>
                <a:sym typeface="+mn-lt"/>
              </a:rPr>
              <a:t>PL sójovej omáčky</a:t>
            </a:r>
            <a:r>
              <a:rPr lang="en-US" altLang="zh-CN" sz="1600" kern="0" dirty="0">
                <a:cs typeface="+mn-ea"/>
                <a:sym typeface="+mn-lt"/>
              </a:rPr>
              <a:t>(</a:t>
            </a:r>
            <a:r>
              <a:rPr lang="sk-SK" altLang="zh-CN" sz="1600" kern="0" dirty="0">
                <a:cs typeface="+mn-ea"/>
                <a:sym typeface="+mn-lt"/>
              </a:rPr>
              <a:t>30</a:t>
            </a:r>
            <a:r>
              <a:rPr lang="en-US" altLang="zh-CN" sz="1600" kern="0" dirty="0">
                <a:cs typeface="+mn-ea"/>
                <a:sym typeface="+mn-lt"/>
              </a:rPr>
              <a:t>ml)</a:t>
            </a: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sk-SK" altLang="zh-CN" sz="1600" kern="0" dirty="0">
                <a:cs typeface="+mn-ea"/>
                <a:sym typeface="+mn-lt"/>
              </a:rPr>
              <a:t>2</a:t>
            </a:r>
            <a:r>
              <a:rPr lang="en-US" altLang="zh-CN" sz="1600" kern="0" dirty="0">
                <a:cs typeface="+mn-ea"/>
                <a:sym typeface="+mn-lt"/>
              </a:rPr>
              <a:t> </a:t>
            </a:r>
            <a:r>
              <a:rPr lang="sk-SK" altLang="zh-CN" sz="1600" kern="0" dirty="0">
                <a:cs typeface="+mn-ea"/>
                <a:sym typeface="+mn-lt"/>
              </a:rPr>
              <a:t>PL vína</a:t>
            </a:r>
            <a:r>
              <a:rPr lang="en-US" altLang="zh-CN" sz="1600" kern="0" dirty="0">
                <a:cs typeface="+mn-ea"/>
                <a:sym typeface="+mn-lt"/>
              </a:rPr>
              <a:t> Shaoxing/</a:t>
            </a:r>
            <a:r>
              <a:rPr lang="sk-SK" altLang="zh-CN" sz="1600" kern="0" dirty="0">
                <a:cs typeface="+mn-ea"/>
                <a:sym typeface="+mn-lt"/>
              </a:rPr>
              <a:t> vína na varenie</a:t>
            </a:r>
            <a:r>
              <a:rPr lang="en-US" altLang="zh-CN" sz="1600" kern="0" dirty="0">
                <a:cs typeface="+mn-ea"/>
                <a:sym typeface="+mn-lt"/>
              </a:rPr>
              <a:t>(</a:t>
            </a:r>
            <a:r>
              <a:rPr lang="sk-SK" altLang="zh-CN" sz="1600" kern="0" dirty="0">
                <a:cs typeface="+mn-ea"/>
                <a:sym typeface="+mn-lt"/>
              </a:rPr>
              <a:t>30</a:t>
            </a:r>
            <a:r>
              <a:rPr lang="en-US" altLang="zh-CN" sz="1600" kern="0" dirty="0">
                <a:cs typeface="+mn-ea"/>
                <a:sym typeface="+mn-lt"/>
              </a:rPr>
              <a:t>ml)</a:t>
            </a: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sk-SK" altLang="zh-CN" sz="1600" kern="0" dirty="0">
                <a:cs typeface="+mn-ea"/>
                <a:sym typeface="+mn-lt"/>
              </a:rPr>
              <a:t>2</a:t>
            </a:r>
            <a:r>
              <a:rPr lang="en-US" altLang="zh-CN" sz="1600" kern="0" dirty="0">
                <a:cs typeface="+mn-ea"/>
                <a:sym typeface="+mn-lt"/>
              </a:rPr>
              <a:t> </a:t>
            </a:r>
            <a:r>
              <a:rPr lang="sk-SK" altLang="zh-CN" sz="1600" kern="0" dirty="0">
                <a:cs typeface="+mn-ea"/>
                <a:sym typeface="+mn-lt"/>
              </a:rPr>
              <a:t>PL škrobu</a:t>
            </a:r>
            <a:endParaRPr lang="en-US" altLang="zh-CN" sz="1600" kern="0" dirty="0">
              <a:cs typeface="+mn-ea"/>
              <a:sym typeface="+mn-lt"/>
            </a:endParaRP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sk-SK" altLang="zh-CN" sz="1600" kern="0" dirty="0">
                <a:cs typeface="+mn-ea"/>
                <a:sym typeface="+mn-lt"/>
              </a:rPr>
              <a:t>miska s vodou a škrobom</a:t>
            </a:r>
            <a:endParaRPr lang="en-US" altLang="zh-CN" sz="1600" kern="0" dirty="0">
              <a:cs typeface="+mn-ea"/>
              <a:sym typeface="+mn-lt"/>
            </a:endParaRP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en-US" altLang="zh-CN" sz="1600" kern="0" dirty="0">
                <a:cs typeface="+mn-ea"/>
                <a:sym typeface="+mn-lt"/>
              </a:rPr>
              <a:t>3 </a:t>
            </a:r>
            <a:r>
              <a:rPr lang="en-US" altLang="zh-CN" sz="1600" kern="0" dirty="0" err="1">
                <a:cs typeface="+mn-ea"/>
                <a:sym typeface="+mn-lt"/>
              </a:rPr>
              <a:t>paprik</a:t>
            </a:r>
            <a:r>
              <a:rPr lang="sk-SK" altLang="zh-CN" sz="1600" kern="0" dirty="0">
                <a:cs typeface="+mn-ea"/>
                <a:sym typeface="+mn-lt"/>
              </a:rPr>
              <a:t>y</a:t>
            </a:r>
            <a:r>
              <a:rPr lang="en-US" altLang="zh-CN" sz="1600" kern="0" dirty="0">
                <a:cs typeface="+mn-ea"/>
                <a:sym typeface="+mn-lt"/>
              </a:rPr>
              <a:t>, </a:t>
            </a:r>
            <a:r>
              <a:rPr lang="en-US" altLang="zh-CN" sz="1600" kern="0" dirty="0" err="1">
                <a:cs typeface="+mn-ea"/>
                <a:sym typeface="+mn-lt"/>
              </a:rPr>
              <a:t>nakrájan</a:t>
            </a:r>
            <a:r>
              <a:rPr lang="sk-SK" altLang="zh-CN" sz="1600" kern="0" dirty="0">
                <a:cs typeface="+mn-ea"/>
                <a:sym typeface="+mn-lt"/>
              </a:rPr>
              <a:t>é</a:t>
            </a:r>
            <a:r>
              <a:rPr lang="en-US" altLang="zh-CN" sz="1600" kern="0" dirty="0">
                <a:cs typeface="+mn-ea"/>
                <a:sym typeface="+mn-lt"/>
              </a:rPr>
              <a:t> </a:t>
            </a:r>
            <a:r>
              <a:rPr lang="en-US" altLang="zh-CN" sz="1600" kern="0" dirty="0" err="1">
                <a:cs typeface="+mn-ea"/>
                <a:sym typeface="+mn-lt"/>
              </a:rPr>
              <a:t>na</a:t>
            </a:r>
            <a:r>
              <a:rPr lang="en-US" altLang="zh-CN" sz="1600" kern="0" dirty="0">
                <a:cs typeface="+mn-ea"/>
                <a:sym typeface="+mn-lt"/>
              </a:rPr>
              <a:t> </a:t>
            </a:r>
            <a:r>
              <a:rPr lang="en-US" altLang="zh-CN" sz="1600" kern="0" dirty="0" err="1">
                <a:cs typeface="+mn-ea"/>
                <a:sym typeface="+mn-lt"/>
              </a:rPr>
              <a:t>veľké</a:t>
            </a:r>
            <a:r>
              <a:rPr lang="en-US" altLang="zh-CN" sz="1600" kern="0" dirty="0">
                <a:cs typeface="+mn-ea"/>
                <a:sym typeface="+mn-lt"/>
              </a:rPr>
              <a:t> </a:t>
            </a:r>
            <a:r>
              <a:rPr lang="en-US" altLang="zh-CN" sz="1600" kern="0" dirty="0" err="1">
                <a:cs typeface="+mn-ea"/>
                <a:sym typeface="+mn-lt"/>
              </a:rPr>
              <a:t>kocky</a:t>
            </a:r>
            <a:endParaRPr lang="sk-SK" altLang="zh-CN" sz="1600" kern="0" dirty="0">
              <a:cs typeface="+mn-ea"/>
              <a:sym typeface="+mn-lt"/>
            </a:endParaRP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sk-SK" altLang="zh-CN" sz="1600" kern="0" dirty="0">
                <a:cs typeface="+mn-ea"/>
                <a:sym typeface="+mn-lt"/>
              </a:rPr>
              <a:t>2</a:t>
            </a:r>
            <a:r>
              <a:rPr lang="en-US" altLang="zh-CN" sz="1600" kern="0" dirty="0">
                <a:cs typeface="+mn-ea"/>
                <a:sym typeface="+mn-lt"/>
              </a:rPr>
              <a:t> </a:t>
            </a:r>
            <a:r>
              <a:rPr lang="sk-SK" altLang="zh-CN" sz="1600" kern="0" dirty="0">
                <a:cs typeface="+mn-ea"/>
                <a:sym typeface="+mn-lt"/>
              </a:rPr>
              <a:t>PL ustricovej omáčky</a:t>
            </a:r>
            <a:r>
              <a:rPr lang="en-US" altLang="zh-CN" sz="1600" kern="0" dirty="0">
                <a:cs typeface="+mn-ea"/>
                <a:sym typeface="+mn-lt"/>
              </a:rPr>
              <a:t>(</a:t>
            </a:r>
            <a:r>
              <a:rPr lang="sk-SK" altLang="zh-CN" sz="1600" kern="0" dirty="0">
                <a:cs typeface="+mn-ea"/>
                <a:sym typeface="+mn-lt"/>
              </a:rPr>
              <a:t>30ml</a:t>
            </a:r>
            <a:r>
              <a:rPr lang="en-US" altLang="zh-CN" sz="1600" kern="0" dirty="0">
                <a:cs typeface="+mn-ea"/>
                <a:sym typeface="+mn-lt"/>
              </a:rPr>
              <a:t>)</a:t>
            </a: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sk-SK" altLang="zh-CN" sz="1600" kern="0" dirty="0">
                <a:cs typeface="+mn-ea"/>
                <a:sym typeface="+mn-lt"/>
              </a:rPr>
              <a:t>1</a:t>
            </a:r>
            <a:r>
              <a:rPr lang="en-US" altLang="zh-CN" sz="1600" kern="0" dirty="0">
                <a:cs typeface="+mn-ea"/>
                <a:sym typeface="+mn-lt"/>
              </a:rPr>
              <a:t> </a:t>
            </a:r>
            <a:r>
              <a:rPr lang="sk-SK" altLang="zh-CN" sz="1600" kern="0" dirty="0">
                <a:cs typeface="+mn-ea"/>
                <a:sym typeface="+mn-lt"/>
              </a:rPr>
              <a:t>PL tmavej sójovej omáčky</a:t>
            </a:r>
            <a:endParaRPr lang="en-US" altLang="zh-CN" sz="1600" kern="0" dirty="0">
              <a:cs typeface="+mn-ea"/>
              <a:sym typeface="+mn-lt"/>
            </a:endParaRP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sk-SK" altLang="zh-CN" sz="1600" kern="0" dirty="0">
                <a:cs typeface="+mn-ea"/>
                <a:sym typeface="+mn-lt"/>
              </a:rPr>
              <a:t>4</a:t>
            </a:r>
            <a:r>
              <a:rPr lang="en-US" altLang="zh-CN" sz="1600" kern="0" dirty="0">
                <a:cs typeface="+mn-ea"/>
                <a:sym typeface="+mn-lt"/>
              </a:rPr>
              <a:t> </a:t>
            </a:r>
            <a:r>
              <a:rPr lang="sk-SK" altLang="zh-CN" sz="1600" kern="0" dirty="0">
                <a:cs typeface="+mn-ea"/>
                <a:sym typeface="+mn-lt"/>
              </a:rPr>
              <a:t>ČL cukru</a:t>
            </a: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sk-SK" altLang="zh-CN" sz="1600" kern="0" dirty="0">
                <a:cs typeface="+mn-ea"/>
                <a:sym typeface="+mn-lt"/>
              </a:rPr>
              <a:t>štipka soli </a:t>
            </a: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sk-SK" altLang="zh-CN" sz="1600" kern="0" dirty="0">
                <a:cs typeface="+mn-ea"/>
                <a:sym typeface="+mn-lt"/>
              </a:rPr>
              <a:t>štipka bieleho korenia</a:t>
            </a:r>
            <a:endParaRPr lang="en-US" altLang="zh-CN" sz="1600" kern="0" dirty="0">
              <a:cs typeface="+mn-ea"/>
              <a:sym typeface="+mn-lt"/>
            </a:endParaRP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en-US" altLang="zh-CN" sz="1600" kern="0" dirty="0">
                <a:cs typeface="+mn-ea"/>
                <a:sym typeface="+mn-lt"/>
              </a:rPr>
              <a:t>4-</a:t>
            </a:r>
            <a:r>
              <a:rPr lang="sk-SK" altLang="zh-CN" sz="1600" kern="0" dirty="0">
                <a:cs typeface="+mn-ea"/>
                <a:sym typeface="+mn-lt"/>
              </a:rPr>
              <a:t>5</a:t>
            </a:r>
            <a:r>
              <a:rPr lang="en-US" altLang="zh-CN" sz="1600" kern="0" dirty="0">
                <a:cs typeface="+mn-ea"/>
                <a:sym typeface="+mn-lt"/>
              </a:rPr>
              <a:t> </a:t>
            </a:r>
            <a:r>
              <a:rPr lang="sk-SK" altLang="zh-CN" sz="1600" kern="0" dirty="0">
                <a:cs typeface="+mn-ea"/>
                <a:sym typeface="+mn-lt"/>
              </a:rPr>
              <a:t>plátkov zázvoru</a:t>
            </a:r>
            <a:endParaRPr lang="en-US" altLang="zh-CN" sz="1600" kern="0" dirty="0">
              <a:cs typeface="+mn-ea"/>
              <a:sym typeface="+mn-lt"/>
            </a:endParaRP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en-US" altLang="zh-CN" sz="1600" kern="0" dirty="0" err="1">
                <a:cs typeface="+mn-ea"/>
                <a:sym typeface="+mn-lt"/>
              </a:rPr>
              <a:t>polovicu</a:t>
            </a:r>
            <a:r>
              <a:rPr lang="en-US" altLang="zh-CN" sz="1600" kern="0" dirty="0">
                <a:cs typeface="+mn-ea"/>
                <a:sym typeface="+mn-lt"/>
              </a:rPr>
              <a:t> </a:t>
            </a:r>
            <a:r>
              <a:rPr lang="en-US" altLang="zh-CN" sz="1600" kern="0" dirty="0" err="1">
                <a:cs typeface="+mn-ea"/>
                <a:sym typeface="+mn-lt"/>
              </a:rPr>
              <a:t>cesnaku</a:t>
            </a:r>
            <a:r>
              <a:rPr lang="en-US" altLang="zh-CN" sz="1600" kern="0" dirty="0">
                <a:cs typeface="+mn-ea"/>
                <a:sym typeface="+mn-lt"/>
              </a:rPr>
              <a:t>, </a:t>
            </a:r>
            <a:r>
              <a:rPr lang="en-US" altLang="zh-CN" sz="1600" kern="0" dirty="0" err="1">
                <a:cs typeface="+mn-ea"/>
                <a:sym typeface="+mn-lt"/>
              </a:rPr>
              <a:t>nakrája</a:t>
            </a:r>
            <a:r>
              <a:rPr lang="sk-SK" altLang="zh-CN" sz="1600" kern="0" dirty="0" err="1">
                <a:cs typeface="+mn-ea"/>
                <a:sym typeface="+mn-lt"/>
              </a:rPr>
              <a:t>ného</a:t>
            </a:r>
            <a:r>
              <a:rPr lang="en-US" altLang="zh-CN" sz="1600" kern="0" dirty="0">
                <a:cs typeface="+mn-ea"/>
                <a:sym typeface="+mn-lt"/>
              </a:rPr>
              <a:t> </a:t>
            </a:r>
            <a:r>
              <a:rPr lang="en-US" altLang="zh-CN" sz="1600" kern="0" dirty="0" err="1">
                <a:cs typeface="+mn-ea"/>
                <a:sym typeface="+mn-lt"/>
              </a:rPr>
              <a:t>na</a:t>
            </a:r>
            <a:r>
              <a:rPr lang="en-US" altLang="zh-CN" sz="1600" kern="0" dirty="0">
                <a:cs typeface="+mn-ea"/>
                <a:sym typeface="+mn-lt"/>
              </a:rPr>
              <a:t> ​​​​</a:t>
            </a:r>
            <a:r>
              <a:rPr lang="en-US" altLang="zh-CN" sz="1600" kern="0" dirty="0" err="1">
                <a:cs typeface="+mn-ea"/>
                <a:sym typeface="+mn-lt"/>
              </a:rPr>
              <a:t>kúsky</a:t>
            </a:r>
            <a:endParaRPr lang="sk-SK" altLang="zh-CN" sz="1600" kern="0" dirty="0">
              <a:solidFill>
                <a:srgbClr val="FF0000"/>
              </a:solidFill>
              <a:cs typeface="+mn-ea"/>
              <a:sym typeface="+mn-lt"/>
            </a:endParaRP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pt-BR" altLang="zh-CN" sz="1600" kern="0" dirty="0">
                <a:cs typeface="+mn-ea"/>
                <a:sym typeface="+mn-lt"/>
              </a:rPr>
              <a:t>primerané množstvo oleja na varenie</a:t>
            </a:r>
            <a:endParaRPr lang="en-US" altLang="zh-CN" sz="1600" kern="0" dirty="0">
              <a:cs typeface="+mn-ea"/>
              <a:sym typeface="+mn-lt"/>
            </a:endParaRP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endParaRPr lang="en-US" altLang="zh-CN" sz="1600" kern="0" dirty="0">
              <a:cs typeface="+mn-ea"/>
              <a:sym typeface="+mn-lt"/>
            </a:endParaRPr>
          </a:p>
          <a:p>
            <a:pPr defTabSz="242570">
              <a:spcBef>
                <a:spcPts val="640"/>
              </a:spcBef>
              <a:defRPr sz="1800"/>
            </a:pPr>
            <a:r>
              <a:rPr lang="en-US" altLang="zh-CN" sz="1600" kern="0" dirty="0">
                <a:cs typeface="+mn-ea"/>
                <a:sym typeface="+mn-lt"/>
              </a:rPr>
              <a:t> </a:t>
            </a:r>
            <a:endParaRPr sz="1600" kern="0" dirty="0">
              <a:cs typeface="+mn-ea"/>
              <a:sym typeface="+mn-lt"/>
            </a:endParaRPr>
          </a:p>
        </p:txBody>
      </p:sp>
      <p:pic>
        <p:nvPicPr>
          <p:cNvPr id="5122" name="Picture 2" descr="E:/人教版数学/厨艺课/qingjiao.jpgqingjia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8749" y="255631"/>
            <a:ext cx="984886" cy="98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/人教版数学/厨艺课/beef.jpgbeef"/>
          <p:cNvPicPr>
            <a:picLocks noChangeAspect="1" noChangeArrowheads="1"/>
          </p:cNvPicPr>
          <p:nvPr/>
        </p:nvPicPr>
        <p:blipFill>
          <a:blip r:embed="rId4"/>
          <a:srcRect l="22044" r="22044"/>
          <a:stretch>
            <a:fillRect/>
          </a:stretch>
        </p:blipFill>
        <p:spPr bwMode="auto">
          <a:xfrm>
            <a:off x="6257924" y="255631"/>
            <a:ext cx="1001713" cy="100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/人教版数学/厨艺课/红辣椒.png红辣椒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6369" y="1505210"/>
            <a:ext cx="914401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GARLIC 400G+/- 蒜米- Frozen Food Best Priced Quality Delivery Ipoh, Perak,  Malays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7" y="1505209"/>
            <a:ext cx="914401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E:/人教版数学/厨艺课/玉米淀粉.jpg玉米淀粉"/>
          <p:cNvPicPr>
            <a:picLocks noChangeAspect="1" noChangeArrowheads="1"/>
          </p:cNvPicPr>
          <p:nvPr/>
        </p:nvPicPr>
        <p:blipFill>
          <a:blip r:embed="rId7"/>
          <a:srcRect t="9262" b="9262"/>
          <a:stretch>
            <a:fillRect/>
          </a:stretch>
        </p:blipFill>
        <p:spPr bwMode="auto">
          <a:xfrm>
            <a:off x="6497795" y="1555173"/>
            <a:ext cx="1290638" cy="81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生抽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3060" y="2668270"/>
            <a:ext cx="1555115" cy="15551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185025" y="2737485"/>
            <a:ext cx="1328420" cy="1536065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6C5801C4-E860-4897-986B-D47A96339049}"/>
              </a:ext>
            </a:extLst>
          </p:cNvPr>
          <p:cNvSpPr/>
          <p:nvPr/>
        </p:nvSpPr>
        <p:spPr>
          <a:xfrm>
            <a:off x="2257017" y="4735568"/>
            <a:ext cx="44464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b="1" dirty="0" err="1">
                <a:sym typeface="+mn-lt"/>
              </a:rPr>
              <a:t>Konfuciov</a:t>
            </a:r>
            <a:r>
              <a:rPr lang="sk-SK" altLang="zh-CN" b="1" dirty="0">
                <a:sym typeface="+mn-lt"/>
              </a:rPr>
              <a:t> inštitút pri Univerzite Komenského v Bratislave</a:t>
            </a:r>
            <a:endParaRPr lang="en-US" altLang="zh-CN" b="1" dirty="0"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淘宝网Chenying0907出品 5"/>
          <p:cNvSpPr/>
          <p:nvPr/>
        </p:nvSpPr>
        <p:spPr>
          <a:xfrm>
            <a:off x="0" y="593863"/>
            <a:ext cx="3285439" cy="37655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420" y="631963"/>
            <a:ext cx="2492959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k-SK" altLang="zh-CN" sz="1700" b="1" dirty="0">
                <a:solidFill>
                  <a:schemeClr val="bg1"/>
                </a:solidFill>
                <a:cs typeface="+mn-ea"/>
                <a:sym typeface="+mn-lt"/>
              </a:rPr>
              <a:t>Postup:</a:t>
            </a:r>
            <a:endParaRPr lang="zh-CN" altLang="en-US" sz="17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170" y="970280"/>
            <a:ext cx="4452620" cy="34136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4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en-US" altLang="zh-CN" sz="1400" b="1" dirty="0"/>
          </a:p>
          <a:p>
            <a:r>
              <a:rPr lang="sk-SK" altLang="zh-CN" sz="1400" b="1" dirty="0"/>
              <a:t>KROK</a:t>
            </a:r>
            <a:r>
              <a:rPr lang="en-US" altLang="zh-CN" sz="1400" b="1" dirty="0"/>
              <a:t> 1</a:t>
            </a:r>
          </a:p>
          <a:p>
            <a:endParaRPr lang="en-US" altLang="zh-CN" sz="1400" b="1" dirty="0"/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Hovädzie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mäso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nakráj</a:t>
            </a:r>
            <a:r>
              <a:rPr lang="sk-SK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ajte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na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prúžky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, 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režte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proti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štruktúre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mäsa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. </a:t>
            </a: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Vlož</a:t>
            </a:r>
            <a:r>
              <a:rPr lang="sk-SK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te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ich do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misky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. 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Pri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mieš</a:t>
            </a:r>
            <a:r>
              <a:rPr lang="sk-SK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ajt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e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tmavú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sójovú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omáčku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,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víno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na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varenie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,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ustricov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ú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omáčk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u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a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škrob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.</a:t>
            </a:r>
          </a:p>
          <a:p>
            <a:pPr marL="285750" indent="-285750">
              <a:buFont typeface="Wingdings" panose="05000000000000000000" charset="0"/>
              <a:buChar char="l"/>
            </a:pP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Marinujte pol hodinu.</a:t>
            </a:r>
            <a:endParaRPr lang="en-US" altLang="zh-CN" sz="1400" dirty="0">
              <a:solidFill>
                <a:schemeClr val="tx1"/>
              </a:solidFill>
              <a:latin typeface="+mn-lt"/>
              <a:ea typeface="+mn-ea"/>
              <a:sym typeface="+mn-lt"/>
            </a:endParaRPr>
          </a:p>
          <a:p>
            <a:endParaRPr lang="en-US" altLang="zh-CN" sz="1400" dirty="0">
              <a:solidFill>
                <a:schemeClr val="tx1"/>
              </a:solidFill>
              <a:latin typeface="+mn-lt"/>
              <a:ea typeface="+mn-ea"/>
              <a:sym typeface="+mn-lt"/>
            </a:endParaRPr>
          </a:p>
          <a:p>
            <a:endParaRPr lang="en-US" altLang="zh-CN" sz="1400" dirty="0">
              <a:solidFill>
                <a:schemeClr val="tx1"/>
              </a:solidFill>
              <a:latin typeface="+mn-lt"/>
              <a:ea typeface="+mn-ea"/>
              <a:sym typeface="+mn-lt"/>
            </a:endParaRPr>
          </a:p>
          <a:p>
            <a:pPr algn="just">
              <a:buClrTx/>
              <a:buSzTx/>
              <a:buFontTx/>
              <a:buNone/>
            </a:pPr>
            <a:r>
              <a:rPr lang="sk-SK" altLang="zh-CN" sz="1400" b="1" dirty="0">
                <a:sym typeface="+mn-lt"/>
              </a:rPr>
              <a:t>KROK</a:t>
            </a:r>
            <a:r>
              <a:rPr lang="en-US" altLang="zh-CN" sz="1400" b="1" dirty="0">
                <a:sym typeface="+mn-lt"/>
              </a:rPr>
              <a:t> 2</a:t>
            </a:r>
          </a:p>
          <a:p>
            <a:pPr algn="just">
              <a:buClrTx/>
              <a:buSzTx/>
              <a:buFontTx/>
              <a:buNone/>
            </a:pPr>
            <a:endParaRPr lang="en-US" altLang="zh-CN" sz="1400" b="1" dirty="0">
              <a:sym typeface="+mn-lt"/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Zohrejte 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wok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na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vysok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ú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teplot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u, prilejte olej</a:t>
            </a:r>
          </a:p>
          <a:p>
            <a:pPr marL="285750" indent="-285750">
              <a:buFont typeface="Wingdings" panose="05000000000000000000" charset="0"/>
              <a:buChar char="l"/>
            </a:pP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Pridajte zázvor a roztlačený cesnak, miešajte pokiaľ neucítite vôňu</a:t>
            </a:r>
            <a:endParaRPr lang="en-US" altLang="zh-CN" sz="1400" dirty="0">
              <a:solidFill>
                <a:schemeClr val="tx1"/>
              </a:solidFill>
              <a:latin typeface="+mn-lt"/>
              <a:ea typeface="+mn-ea"/>
              <a:sym typeface="+mn-lt"/>
            </a:endParaRPr>
          </a:p>
          <a:p>
            <a:pPr marL="285750" indent="-285750" algn="just">
              <a:buClrTx/>
              <a:buSzTx/>
              <a:buFont typeface="Wingdings" panose="05000000000000000000" charset="0"/>
              <a:buChar char="l"/>
            </a:pP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Potom pridajte hovädzie a restujte, kým nebude mäso svetlo hnedé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. </a:t>
            </a:r>
          </a:p>
          <a:p>
            <a:pPr marL="285750" indent="-285750">
              <a:buFont typeface="Wingdings" panose="05000000000000000000" charset="0"/>
              <a:buChar char="l"/>
            </a:pP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Všetko vyberte z </a:t>
            </a:r>
            <a:r>
              <a:rPr lang="sk-SK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woku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.</a:t>
            </a:r>
            <a:endParaRPr lang="en-US" altLang="zh-CN" sz="1400" b="1" dirty="0">
              <a:sym typeface="+mn-lt"/>
            </a:endParaRPr>
          </a:p>
          <a:p>
            <a:endParaRPr lang="en-US" altLang="zh-CN" sz="1400" dirty="0">
              <a:solidFill>
                <a:schemeClr val="tx1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4" name="心形 3"/>
          <p:cNvSpPr/>
          <p:nvPr/>
        </p:nvSpPr>
        <p:spPr>
          <a:xfrm>
            <a:off x="4865370" y="916305"/>
            <a:ext cx="4018915" cy="3445510"/>
          </a:xfrm>
          <a:prstGeom prst="heart">
            <a:avLst/>
          </a:prstGeom>
          <a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" r="-1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 dirty="0"/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CD4C7384-49FE-449A-9D6F-CE3443F15A89}"/>
              </a:ext>
            </a:extLst>
          </p:cNvPr>
          <p:cNvSpPr/>
          <p:nvPr/>
        </p:nvSpPr>
        <p:spPr>
          <a:xfrm>
            <a:off x="2244521" y="4760388"/>
            <a:ext cx="44464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b="1" dirty="0" err="1">
                <a:sym typeface="+mn-lt"/>
              </a:rPr>
              <a:t>Konfuciov</a:t>
            </a:r>
            <a:r>
              <a:rPr lang="sk-SK" altLang="zh-CN" b="1" dirty="0">
                <a:sym typeface="+mn-lt"/>
              </a:rPr>
              <a:t> inštitút pri Univerzite Komenského v Bratislave</a:t>
            </a:r>
            <a:endParaRPr lang="en-US" altLang="zh-CN" b="1" dirty="0"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淘宝网Chenying0907出品 5"/>
          <p:cNvSpPr/>
          <p:nvPr/>
        </p:nvSpPr>
        <p:spPr>
          <a:xfrm>
            <a:off x="0" y="593863"/>
            <a:ext cx="3285439" cy="37655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420" y="631963"/>
            <a:ext cx="2492959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k-SK" altLang="zh-CN" sz="1700" b="1" dirty="0">
                <a:solidFill>
                  <a:schemeClr val="bg1"/>
                </a:solidFill>
                <a:cs typeface="+mn-ea"/>
                <a:sym typeface="+mn-lt"/>
              </a:rPr>
              <a:t>Postup:</a:t>
            </a:r>
            <a:endParaRPr lang="zh-CN" altLang="en-US" sz="17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心形 3"/>
          <p:cNvSpPr/>
          <p:nvPr/>
        </p:nvSpPr>
        <p:spPr>
          <a:xfrm>
            <a:off x="4899657" y="970413"/>
            <a:ext cx="4010187" cy="3437205"/>
          </a:xfrm>
          <a:prstGeom prst="heart">
            <a:avLst/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" r="-1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 dirty="0"/>
          </a:p>
        </p:txBody>
      </p:sp>
      <p:sp>
        <p:nvSpPr>
          <p:cNvPr id="2" name="TextBox 9"/>
          <p:cNvSpPr txBox="1"/>
          <p:nvPr>
            <p:custDataLst>
              <p:tags r:id="rId1"/>
            </p:custDataLst>
          </p:nvPr>
        </p:nvSpPr>
        <p:spPr>
          <a:xfrm>
            <a:off x="217170" y="1046480"/>
            <a:ext cx="4287520" cy="23364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4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buClrTx/>
              <a:buSzTx/>
              <a:buFontTx/>
            </a:pPr>
            <a:endParaRPr lang="en-US" altLang="zh-CN" sz="1400" b="1" dirty="0">
              <a:sym typeface="+mn-lt"/>
            </a:endParaRPr>
          </a:p>
          <a:p>
            <a:r>
              <a:rPr lang="sk-SK" altLang="zh-CN" sz="1400" b="1" dirty="0">
                <a:sym typeface="+mn-lt"/>
              </a:rPr>
              <a:t>KROK</a:t>
            </a:r>
            <a:r>
              <a:rPr lang="en-US" altLang="zh-CN" sz="1400" b="1" dirty="0">
                <a:sym typeface="+mn-lt"/>
              </a:rPr>
              <a:t> 3</a:t>
            </a:r>
          </a:p>
          <a:p>
            <a:endParaRPr lang="en-US" altLang="zh-CN" sz="1400" b="1" dirty="0">
              <a:sym typeface="+mn-lt"/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Wok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opäť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zohrejte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na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vysokú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teplotu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. Ak je tam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iba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tro</a:t>
            </a:r>
            <a:r>
              <a:rPr lang="sk-SK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ška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oleja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,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pridajte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viac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.</a:t>
            </a:r>
          </a:p>
          <a:p>
            <a:pPr indent="0">
              <a:buFont typeface="Wingdings" panose="05000000000000000000" charset="0"/>
              <a:buNone/>
            </a:pPr>
            <a:endParaRPr lang="en-US" altLang="zh-CN" sz="1400" dirty="0">
              <a:solidFill>
                <a:schemeClr val="tx1"/>
              </a:solidFill>
              <a:latin typeface="+mn-lt"/>
              <a:ea typeface="+mn-ea"/>
              <a:sym typeface="+mn-lt"/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Vhoďte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papriku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a za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stáleho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miešania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ju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restujte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,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kým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nezmäkne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.</a:t>
            </a:r>
            <a:endParaRPr lang="sk-SK" altLang="zh-CN" sz="1400" dirty="0">
              <a:solidFill>
                <a:schemeClr val="tx1"/>
              </a:solidFill>
              <a:latin typeface="+mn-lt"/>
              <a:ea typeface="+mn-ea"/>
              <a:sym typeface="+mn-lt"/>
            </a:endParaRPr>
          </a:p>
          <a:p>
            <a:endParaRPr lang="en-US" altLang="zh-CN" sz="1400" dirty="0">
              <a:solidFill>
                <a:schemeClr val="tx1"/>
              </a:solidFill>
              <a:latin typeface="+mn-lt"/>
              <a:ea typeface="+mn-ea"/>
              <a:sym typeface="+mn-lt"/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Pridajte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plátky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hovädzieho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mäsa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a 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svetlú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sójovú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omáčku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,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soľ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,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cukor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,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biele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korenie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a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škro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b s vodou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,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  <a:sym typeface="+mn-lt"/>
              </a:rPr>
              <a:t>rovnomerne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 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restujte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.</a:t>
            </a:r>
            <a:endParaRPr lang="sk-SK" altLang="zh-CN" sz="1400" dirty="0">
              <a:solidFill>
                <a:schemeClr val="tx1"/>
              </a:solidFill>
              <a:latin typeface="+mn-lt"/>
              <a:ea typeface="+mn-ea"/>
              <a:sym typeface="+mn-lt"/>
            </a:endParaRPr>
          </a:p>
          <a:p>
            <a:pPr indent="0">
              <a:buFont typeface="Wingdings" panose="05000000000000000000" charset="0"/>
              <a:buNone/>
            </a:pPr>
            <a:endParaRPr lang="en-US" altLang="zh-CN" sz="1400" dirty="0">
              <a:solidFill>
                <a:schemeClr val="tx1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0A238A67-F453-4D3D-B157-032A8CB103AF}"/>
              </a:ext>
            </a:extLst>
          </p:cNvPr>
          <p:cNvSpPr/>
          <p:nvPr/>
        </p:nvSpPr>
        <p:spPr>
          <a:xfrm>
            <a:off x="2613490" y="4655736"/>
            <a:ext cx="44464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b="1" dirty="0" err="1">
                <a:sym typeface="+mn-lt"/>
              </a:rPr>
              <a:t>Konfuciov</a:t>
            </a:r>
            <a:r>
              <a:rPr lang="sk-SK" altLang="zh-CN" b="1" dirty="0">
                <a:sym typeface="+mn-lt"/>
              </a:rPr>
              <a:t> inštitút pri Univerzite Komenského v Bratislave</a:t>
            </a:r>
            <a:endParaRPr lang="en-US" altLang="zh-CN" b="1" dirty="0"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4" grpId="0" bldLvl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0810owerPoint Presentation-2"/>
  <p:tag name="ISPRING_RESOURCE_PATHS_HASH_PRESENTER" val="cbf19018b11488c695171ad8859c3984d1c33f4"/>
  <p:tag name="COMMONDATA" val="eyJoZGlkIjoiYTgxNjQ0NWE3ZDRlMzVmZDFmNzgzODMwNTE1NmY1ND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4.87826771653545,&quot;left&quot;:193,&quot;top&quot;:162.1,&quot;width&quot;:510.700517225227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4.87826771653545,&quot;left&quot;:193,&quot;top&quot;:162.1,&quot;width&quot;:510.700517225227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4.87826771653545,&quot;left&quot;:193,&quot;top&quot;:162.1,&quot;width&quot;:510.700517225227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4.87826771653545,&quot;left&quot;:193,&quot;top&quot;:162.1,&quot;width&quot;:510.700517225227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4.87826771653545,&quot;left&quot;:193,&quot;top&quot;:162.1,&quot;width&quot;:510.700517225227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4.87826771653545,&quot;left&quot;:193,&quot;top&quot;:162.1,&quot;width&quot;:510.700517225227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4.87826771653545,&quot;left&quot;:193,&quot;top&quot;:162.1,&quot;width&quot;:510.700517225227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4.87826771653545,&quot;left&quot;:193,&quot;top&quot;:162.1,&quot;width&quot;:510.700517225227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4.87826771653545,&quot;left&quot;:193,&quot;top&quot;:162.1,&quot;width&quot;:510.700517225227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4.87826771653545,&quot;left&quot;:193,&quot;top&quot;:162.1,&quot;width&quot;:510.700517225227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jezr0id">
      <a:majorFont>
        <a:latin typeface="印品黑体"/>
        <a:ea typeface="印品黑体"/>
        <a:cs typeface=""/>
      </a:majorFont>
      <a:minorFont>
        <a:latin typeface="印品黑体"/>
        <a:ea typeface="印品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jezr0id">
      <a:majorFont>
        <a:latin typeface="印品黑体"/>
        <a:ea typeface="印品黑体"/>
        <a:cs typeface=""/>
      </a:majorFont>
      <a:minorFont>
        <a:latin typeface="印品黑体"/>
        <a:ea typeface="印品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jezr0id">
      <a:majorFont>
        <a:latin typeface="印品黑体"/>
        <a:ea typeface="印品黑体"/>
        <a:cs typeface=""/>
      </a:majorFont>
      <a:minorFont>
        <a:latin typeface="印品黑体"/>
        <a:ea typeface="印品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802</Words>
  <Application>Microsoft Office PowerPoint</Application>
  <PresentationFormat>Vlastná</PresentationFormat>
  <Paragraphs>128</Paragraphs>
  <Slides>15</Slides>
  <Notes>6</Notes>
  <HiddenSlides>0</HiddenSlides>
  <MMClips>0</MMClips>
  <ScaleCrop>false</ScaleCrop>
  <HeadingPairs>
    <vt:vector size="6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3</vt:i4>
      </vt:variant>
      <vt:variant>
        <vt:lpstr>Nadpisy snímok</vt:lpstr>
      </vt:variant>
      <vt:variant>
        <vt:i4>15</vt:i4>
      </vt:variant>
    </vt:vector>
  </HeadingPairs>
  <TitlesOfParts>
    <vt:vector size="27" baseType="lpstr">
      <vt:lpstr>等线</vt:lpstr>
      <vt:lpstr>微软雅黑</vt:lpstr>
      <vt:lpstr>宋体</vt:lpstr>
      <vt:lpstr>Arial</vt:lpstr>
      <vt:lpstr>Calibri</vt:lpstr>
      <vt:lpstr>Lato Black</vt:lpstr>
      <vt:lpstr>Times New Roman</vt:lpstr>
      <vt:lpstr>Wingdings</vt:lpstr>
      <vt:lpstr>印品黑体</vt:lpstr>
      <vt:lpstr>第一PPT，www.1ppt.com</vt:lpstr>
      <vt:lpstr>第一PPT，www.1ppt.com </vt:lpstr>
      <vt:lpstr>自定义设计方案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美食</dc:title>
  <dc:creator>第一PPT</dc:creator>
  <cp:keywords>www.1ppt.com</cp:keywords>
  <dc:description>www.1ppt.com</dc:description>
  <cp:lastModifiedBy>Sabina Veselkova</cp:lastModifiedBy>
  <cp:revision>152</cp:revision>
  <dcterms:created xsi:type="dcterms:W3CDTF">2013-06-01T10:48:00Z</dcterms:created>
  <dcterms:modified xsi:type="dcterms:W3CDTF">2024-06-17T11:06:49Z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740ACFAF196D4BB083FE48F7A4782664_12</vt:lpwstr>
  </property>
  <property fmtid="{D5CDD505-2E9C-101B-9397-08002B2CF9AE}" pid="3" name="KSOProductBuildVer">
    <vt:lpwstr>2052-12.1.0.16929</vt:lpwstr>
  </property>
</Properties>
</file>